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72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>
            <a:extLst>
              <a:ext uri="{FF2B5EF4-FFF2-40B4-BE49-F238E27FC236}">
                <a16:creationId xmlns:a16="http://schemas.microsoft.com/office/drawing/2014/main" id="{2B30F847-1A92-4B18-A420-8FC7D7E2D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36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1539" name="Rectangle 3">
            <a:extLst>
              <a:ext uri="{FF2B5EF4-FFF2-40B4-BE49-F238E27FC236}">
                <a16:creationId xmlns:a16="http://schemas.microsoft.com/office/drawing/2014/main" id="{F7BCD55A-2449-4FFC-8A5A-EBD631AB51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21217" y="466725"/>
            <a:ext cx="90424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21540" name="Rectangle 4">
            <a:extLst>
              <a:ext uri="{FF2B5EF4-FFF2-40B4-BE49-F238E27FC236}">
                <a16:creationId xmlns:a16="http://schemas.microsoft.com/office/drawing/2014/main" id="{AC483F41-1B03-4FD5-A4D6-C328A1C857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32417" y="3049588"/>
            <a:ext cx="83312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21541" name="Rectangle 5">
            <a:extLst>
              <a:ext uri="{FF2B5EF4-FFF2-40B4-BE49-F238E27FC236}">
                <a16:creationId xmlns:a16="http://schemas.microsoft.com/office/drawing/2014/main" id="{3595891A-647D-4651-8D4C-BFA27ADCCD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CEE4101-E560-4909-8A2C-840CE15E8BC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21542" name="Rectangle 6">
            <a:extLst>
              <a:ext uri="{FF2B5EF4-FFF2-40B4-BE49-F238E27FC236}">
                <a16:creationId xmlns:a16="http://schemas.microsoft.com/office/drawing/2014/main" id="{FBEACBDA-FD79-4F0E-9757-54DF640C71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1543" name="Rectangle 7">
            <a:extLst>
              <a:ext uri="{FF2B5EF4-FFF2-40B4-BE49-F238E27FC236}">
                <a16:creationId xmlns:a16="http://schemas.microsoft.com/office/drawing/2014/main" id="{E4712151-30D1-42BC-9524-E1DDAF01AF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0F3107-E9BE-4564-B023-E5F30CD58650}" type="slidenum">
              <a:rPr lang="en-US" smtClean="0"/>
              <a:t>‹#›</a:t>
            </a:fld>
            <a:endParaRPr lang="en-US"/>
          </a:p>
        </p:txBody>
      </p:sp>
      <p:grpSp>
        <p:nvGrpSpPr>
          <p:cNvPr id="321544" name="Group 8">
            <a:extLst>
              <a:ext uri="{FF2B5EF4-FFF2-40B4-BE49-F238E27FC236}">
                <a16:creationId xmlns:a16="http://schemas.microsoft.com/office/drawing/2014/main" id="{A6EBAB48-CA62-4D7A-9898-B16CB5CD8290}"/>
              </a:ext>
            </a:extLst>
          </p:cNvPr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321545" name="Oval 9">
              <a:extLst>
                <a:ext uri="{FF2B5EF4-FFF2-40B4-BE49-F238E27FC236}">
                  <a16:creationId xmlns:a16="http://schemas.microsoft.com/office/drawing/2014/main" id="{1CF53E01-E137-43F7-916A-2D5795312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46" name="Oval 10">
              <a:extLst>
                <a:ext uri="{FF2B5EF4-FFF2-40B4-BE49-F238E27FC236}">
                  <a16:creationId xmlns:a16="http://schemas.microsoft.com/office/drawing/2014/main" id="{9B436613-5FB2-4765-A542-AB985316E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47" name="Oval 11">
              <a:extLst>
                <a:ext uri="{FF2B5EF4-FFF2-40B4-BE49-F238E27FC236}">
                  <a16:creationId xmlns:a16="http://schemas.microsoft.com/office/drawing/2014/main" id="{DB287368-9923-47D0-8998-DD7F2511A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48" name="Oval 12">
              <a:extLst>
                <a:ext uri="{FF2B5EF4-FFF2-40B4-BE49-F238E27FC236}">
                  <a16:creationId xmlns:a16="http://schemas.microsoft.com/office/drawing/2014/main" id="{7D391BE7-91C3-4887-95E3-2EA96000C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49" name="Oval 13">
              <a:extLst>
                <a:ext uri="{FF2B5EF4-FFF2-40B4-BE49-F238E27FC236}">
                  <a16:creationId xmlns:a16="http://schemas.microsoft.com/office/drawing/2014/main" id="{B81BA19F-3611-42A1-B4A0-02544532B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50" name="Oval 14">
              <a:extLst>
                <a:ext uri="{FF2B5EF4-FFF2-40B4-BE49-F238E27FC236}">
                  <a16:creationId xmlns:a16="http://schemas.microsoft.com/office/drawing/2014/main" id="{D0AB4396-44E8-4430-B568-EE7C5B1FD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51" name="Oval 15">
              <a:extLst>
                <a:ext uri="{FF2B5EF4-FFF2-40B4-BE49-F238E27FC236}">
                  <a16:creationId xmlns:a16="http://schemas.microsoft.com/office/drawing/2014/main" id="{3FD767D9-0D3E-4F7B-960C-4E0B6C037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52" name="Oval 16">
              <a:extLst>
                <a:ext uri="{FF2B5EF4-FFF2-40B4-BE49-F238E27FC236}">
                  <a16:creationId xmlns:a16="http://schemas.microsoft.com/office/drawing/2014/main" id="{44D5CCDD-F65D-4821-9490-67ED31505A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53" name="Oval 17">
              <a:extLst>
                <a:ext uri="{FF2B5EF4-FFF2-40B4-BE49-F238E27FC236}">
                  <a16:creationId xmlns:a16="http://schemas.microsoft.com/office/drawing/2014/main" id="{35AE5792-C3DF-4872-AA63-CC4552208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54" name="Oval 18">
              <a:extLst>
                <a:ext uri="{FF2B5EF4-FFF2-40B4-BE49-F238E27FC236}">
                  <a16:creationId xmlns:a16="http://schemas.microsoft.com/office/drawing/2014/main" id="{5C8A2CDF-80CD-4A0A-89B5-B4A82A7BC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55" name="Oval 19">
              <a:extLst>
                <a:ext uri="{FF2B5EF4-FFF2-40B4-BE49-F238E27FC236}">
                  <a16:creationId xmlns:a16="http://schemas.microsoft.com/office/drawing/2014/main" id="{052DDCA7-BA47-40B4-A73D-2B914C033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56" name="Oval 20">
              <a:extLst>
                <a:ext uri="{FF2B5EF4-FFF2-40B4-BE49-F238E27FC236}">
                  <a16:creationId xmlns:a16="http://schemas.microsoft.com/office/drawing/2014/main" id="{A750B140-5EC7-499E-BB74-C55D7B1BF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57" name="Oval 21">
              <a:extLst>
                <a:ext uri="{FF2B5EF4-FFF2-40B4-BE49-F238E27FC236}">
                  <a16:creationId xmlns:a16="http://schemas.microsoft.com/office/drawing/2014/main" id="{170D0C28-6AB5-4807-AC54-B36AB6CAC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58" name="Oval 22">
              <a:extLst>
                <a:ext uri="{FF2B5EF4-FFF2-40B4-BE49-F238E27FC236}">
                  <a16:creationId xmlns:a16="http://schemas.microsoft.com/office/drawing/2014/main" id="{74AEC732-7E67-4F49-A6C2-B8AF1CCFB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59" name="Oval 23">
              <a:extLst>
                <a:ext uri="{FF2B5EF4-FFF2-40B4-BE49-F238E27FC236}">
                  <a16:creationId xmlns:a16="http://schemas.microsoft.com/office/drawing/2014/main" id="{8420F22C-FFD5-4A93-B63D-5BAA78A05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60" name="Oval 24">
              <a:extLst>
                <a:ext uri="{FF2B5EF4-FFF2-40B4-BE49-F238E27FC236}">
                  <a16:creationId xmlns:a16="http://schemas.microsoft.com/office/drawing/2014/main" id="{37A9B69F-BCA2-4CC7-945F-960B77C88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61" name="Oval 25">
              <a:extLst>
                <a:ext uri="{FF2B5EF4-FFF2-40B4-BE49-F238E27FC236}">
                  <a16:creationId xmlns:a16="http://schemas.microsoft.com/office/drawing/2014/main" id="{61A2F30A-DC4F-48DC-8A08-14C462228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62" name="Oval 26">
              <a:extLst>
                <a:ext uri="{FF2B5EF4-FFF2-40B4-BE49-F238E27FC236}">
                  <a16:creationId xmlns:a16="http://schemas.microsoft.com/office/drawing/2014/main" id="{7EE068AA-93EE-46F4-8B8D-048797D2B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63" name="Oval 27">
              <a:extLst>
                <a:ext uri="{FF2B5EF4-FFF2-40B4-BE49-F238E27FC236}">
                  <a16:creationId xmlns:a16="http://schemas.microsoft.com/office/drawing/2014/main" id="{DB390990-179D-440E-BDEF-DC3FD1A8A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64" name="Oval 28">
              <a:extLst>
                <a:ext uri="{FF2B5EF4-FFF2-40B4-BE49-F238E27FC236}">
                  <a16:creationId xmlns:a16="http://schemas.microsoft.com/office/drawing/2014/main" id="{73EE1CAA-1246-476E-9FBD-2E1A2D404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65" name="Oval 29">
              <a:extLst>
                <a:ext uri="{FF2B5EF4-FFF2-40B4-BE49-F238E27FC236}">
                  <a16:creationId xmlns:a16="http://schemas.microsoft.com/office/drawing/2014/main" id="{3A4DDC26-7F00-4683-9DF3-D324EC558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66" name="Oval 30">
              <a:extLst>
                <a:ext uri="{FF2B5EF4-FFF2-40B4-BE49-F238E27FC236}">
                  <a16:creationId xmlns:a16="http://schemas.microsoft.com/office/drawing/2014/main" id="{E5B1652F-5FF2-414E-9C94-0DAA55A75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67" name="Oval 31">
              <a:extLst>
                <a:ext uri="{FF2B5EF4-FFF2-40B4-BE49-F238E27FC236}">
                  <a16:creationId xmlns:a16="http://schemas.microsoft.com/office/drawing/2014/main" id="{AE15446A-DBD9-448C-8465-077B719EB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68" name="Oval 32">
              <a:extLst>
                <a:ext uri="{FF2B5EF4-FFF2-40B4-BE49-F238E27FC236}">
                  <a16:creationId xmlns:a16="http://schemas.microsoft.com/office/drawing/2014/main" id="{D3E2CB96-0C67-400F-88EC-58A809D0B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69" name="Oval 33">
              <a:extLst>
                <a:ext uri="{FF2B5EF4-FFF2-40B4-BE49-F238E27FC236}">
                  <a16:creationId xmlns:a16="http://schemas.microsoft.com/office/drawing/2014/main" id="{5B9B10FC-D305-4DE5-AD82-F9BDB0C4B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70" name="Oval 34">
              <a:extLst>
                <a:ext uri="{FF2B5EF4-FFF2-40B4-BE49-F238E27FC236}">
                  <a16:creationId xmlns:a16="http://schemas.microsoft.com/office/drawing/2014/main" id="{A9CF8213-AEC5-47DB-B659-F4742C3A7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71" name="Oval 35">
              <a:extLst>
                <a:ext uri="{FF2B5EF4-FFF2-40B4-BE49-F238E27FC236}">
                  <a16:creationId xmlns:a16="http://schemas.microsoft.com/office/drawing/2014/main" id="{787923D3-9367-40E1-87F2-3F4030A22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72" name="Oval 36">
              <a:extLst>
                <a:ext uri="{FF2B5EF4-FFF2-40B4-BE49-F238E27FC236}">
                  <a16:creationId xmlns:a16="http://schemas.microsoft.com/office/drawing/2014/main" id="{40605577-BA7C-45A6-9A85-3E7ACBD30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73" name="Oval 37">
              <a:extLst>
                <a:ext uri="{FF2B5EF4-FFF2-40B4-BE49-F238E27FC236}">
                  <a16:creationId xmlns:a16="http://schemas.microsoft.com/office/drawing/2014/main" id="{74C3CD80-E51A-4103-9427-F9983B3A1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74" name="Oval 38">
              <a:extLst>
                <a:ext uri="{FF2B5EF4-FFF2-40B4-BE49-F238E27FC236}">
                  <a16:creationId xmlns:a16="http://schemas.microsoft.com/office/drawing/2014/main" id="{C9BE96B9-115F-49C2-894A-FB2F96D99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1575" name="Oval 39">
              <a:extLst>
                <a:ext uri="{FF2B5EF4-FFF2-40B4-BE49-F238E27FC236}">
                  <a16:creationId xmlns:a16="http://schemas.microsoft.com/office/drawing/2014/main" id="{ED5B581C-7575-4D70-BF15-49C5D76D3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21576" name="Line 40">
            <a:extLst>
              <a:ext uri="{FF2B5EF4-FFF2-40B4-BE49-F238E27FC236}">
                <a16:creationId xmlns:a16="http://schemas.microsoft.com/office/drawing/2014/main" id="{CDD4E546-F592-4027-816F-6CD512B6D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7754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637B4-0B0B-491A-9073-B249810D6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63DA2-85AE-4E81-BC2E-FE1D2CFA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F91E8-0556-4212-A25E-C2C89FC98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E4101-E560-4909-8A2C-840CE15E8BC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5EDAA-AD74-4E8B-AA33-E4357439E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7CE13-93B5-43DB-9FCB-A28EAD6F3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3107-E9BE-4564-B023-E5F30CD5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8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61C83-D52F-41E4-BCC8-84038E202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EC6D9B-F65E-40FC-B830-DC1B27BDB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A8A09-7EFA-414B-90DD-2F404BA05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E4101-E560-4909-8A2C-840CE15E8BC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138A1-D410-4688-B4BA-F627D918E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C660B-07AD-40BE-A542-80D0DD5CC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3107-E9BE-4564-B023-E5F30CD5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9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15ED7-A30D-442C-B9E0-C345A94E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38ED5-0F96-4ED0-BE93-ADD936ED2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312DB-53D7-4C34-8043-631293FD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E4101-E560-4909-8A2C-840CE15E8BC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2B314-FF84-4241-91FA-0396C2B2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49939-4DFF-408C-AEDB-DECCA8A2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3107-E9BE-4564-B023-E5F30CD5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1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5D79C-773B-4172-87B4-704308947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5F4C1-466F-43D2-8542-9D29A9751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97932-6E8D-4458-9AA8-A3127757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E4101-E560-4909-8A2C-840CE15E8BC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0EAC0-3860-4285-BA1F-0A5F301DB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3A495-1E6D-45C5-A777-52920EA4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3107-E9BE-4564-B023-E5F30CD5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0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B1B93-4FBC-4F2D-814B-A83E5D5B8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C094C-A881-4D45-AC31-47CA44090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C80FB1-0B9C-4B05-99BE-73D1EF9EE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2C792-2996-44F5-A2EE-95B51EEB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E4101-E560-4909-8A2C-840CE15E8BC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C20D9-CCF3-4C66-8C17-24042F5ED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5D5BC-FCBC-4101-9999-7223B916D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3107-E9BE-4564-B023-E5F30CD5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5AEB-C351-4733-B488-C8FCC7AAA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A4B9F-10EC-4D4F-AC6A-83DF770CF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5C95A-B1C7-4E91-B271-C5F6B548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82DA0-32AC-4BB7-8A68-F20B8A82D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8381E6-6828-47B9-AEAB-B8291F15B3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114ADD-9186-430F-B1F5-2361F9872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E4101-E560-4909-8A2C-840CE15E8BC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FAB5D4-FEB1-494F-A777-C1AF35342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AC3B2F-0A4D-481B-A783-B946BC5E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3107-E9BE-4564-B023-E5F30CD5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2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6BFAF-7AB0-40E5-A9A5-8AF1F8C5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F76CF5-F279-4AB7-BAF2-5044C32B2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E4101-E560-4909-8A2C-840CE15E8BC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EAD91-ACF9-4559-B1C8-AABD6EED6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484D3-BA10-4ABE-B667-4B7DDD4D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3107-E9BE-4564-B023-E5F30CD5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7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34B75-ECD4-4A86-AAB4-0A00A916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E4101-E560-4909-8A2C-840CE15E8BC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52BA8-B11B-4D3D-910B-C923C886B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115C7-608F-42A0-974F-173606A0F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3107-E9BE-4564-B023-E5F30CD5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3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66BBF-EEFB-4358-9929-78BF8CF96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51925-3FD8-4A37-9398-3DA62941C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B4AF06-56A5-4B2D-B5CD-94F0F4E99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94602-0D22-4229-94BD-CC5AA880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E4101-E560-4909-8A2C-840CE15E8BC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62E6B-EC22-493D-B66F-70B72692B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EB50C-7859-47FD-BC4A-B77CCFD27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3107-E9BE-4564-B023-E5F30CD5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9F568-8CD6-4CF5-B5A6-8DF09EBBE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94FB4C-4F20-4DEC-AAE6-A398D4F18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797A8-75A2-4A79-8663-D1CCEFE66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DB285-747B-48EC-AA03-BDAF40A8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EE4101-E560-4909-8A2C-840CE15E8BC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F8F18-AB25-4175-A216-8452E310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39004-F933-4B78-94A9-E99E9F901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3107-E9BE-4564-B023-E5F30CD58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3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>
            <a:extLst>
              <a:ext uri="{FF2B5EF4-FFF2-40B4-BE49-F238E27FC236}">
                <a16:creationId xmlns:a16="http://schemas.microsoft.com/office/drawing/2014/main" id="{6A01500A-2F2F-455A-ADFB-9FC9A9222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172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21A00A99-3B70-4E5E-8E48-DFFC289CD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58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0516" name="Rectangle 4">
            <a:extLst>
              <a:ext uri="{FF2B5EF4-FFF2-40B4-BE49-F238E27FC236}">
                <a16:creationId xmlns:a16="http://schemas.microsoft.com/office/drawing/2014/main" id="{20CE9423-F169-4D78-82EC-08F3D3794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9728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0517" name="Rectangle 5">
            <a:extLst>
              <a:ext uri="{FF2B5EF4-FFF2-40B4-BE49-F238E27FC236}">
                <a16:creationId xmlns:a16="http://schemas.microsoft.com/office/drawing/2014/main" id="{81FFA7E5-A0FA-4E32-8FB4-A622F0774A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5CEE4101-E560-4909-8A2C-840CE15E8BC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20518" name="Rectangle 6">
            <a:extLst>
              <a:ext uri="{FF2B5EF4-FFF2-40B4-BE49-F238E27FC236}">
                <a16:creationId xmlns:a16="http://schemas.microsoft.com/office/drawing/2014/main" id="{B62426B2-8023-48F1-9BCB-7FE0CB7722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320519" name="Rectangle 7">
            <a:extLst>
              <a:ext uri="{FF2B5EF4-FFF2-40B4-BE49-F238E27FC236}">
                <a16:creationId xmlns:a16="http://schemas.microsoft.com/office/drawing/2014/main" id="{1154A2AB-7DA3-4CFA-8D13-1473CE3F8A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E0F3107-E9BE-4564-B023-E5F30CD58650}" type="slidenum">
              <a:rPr lang="en-US" smtClean="0"/>
              <a:t>‹#›</a:t>
            </a:fld>
            <a:endParaRPr lang="en-US"/>
          </a:p>
        </p:txBody>
      </p:sp>
      <p:grpSp>
        <p:nvGrpSpPr>
          <p:cNvPr id="320520" name="Group 8">
            <a:extLst>
              <a:ext uri="{FF2B5EF4-FFF2-40B4-BE49-F238E27FC236}">
                <a16:creationId xmlns:a16="http://schemas.microsoft.com/office/drawing/2014/main" id="{FCFA8AC9-A61B-4A8C-94CB-36B1751F8808}"/>
              </a:ext>
            </a:extLst>
          </p:cNvPr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320521" name="Oval 9">
              <a:extLst>
                <a:ext uri="{FF2B5EF4-FFF2-40B4-BE49-F238E27FC236}">
                  <a16:creationId xmlns:a16="http://schemas.microsoft.com/office/drawing/2014/main" id="{6A1F0F54-9D3D-4690-AC1D-BE9905607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22" name="Oval 10">
              <a:extLst>
                <a:ext uri="{FF2B5EF4-FFF2-40B4-BE49-F238E27FC236}">
                  <a16:creationId xmlns:a16="http://schemas.microsoft.com/office/drawing/2014/main" id="{9DDCB0F1-A4A7-46ED-A8FC-83C3CEE94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23" name="Oval 11">
              <a:extLst>
                <a:ext uri="{FF2B5EF4-FFF2-40B4-BE49-F238E27FC236}">
                  <a16:creationId xmlns:a16="http://schemas.microsoft.com/office/drawing/2014/main" id="{DAD4AC1A-61EF-42AA-8634-C52D467D8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24" name="Oval 12">
              <a:extLst>
                <a:ext uri="{FF2B5EF4-FFF2-40B4-BE49-F238E27FC236}">
                  <a16:creationId xmlns:a16="http://schemas.microsoft.com/office/drawing/2014/main" id="{CAAFCB12-F2FD-4D44-8CA7-7EFB0EAA2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25" name="Oval 13">
              <a:extLst>
                <a:ext uri="{FF2B5EF4-FFF2-40B4-BE49-F238E27FC236}">
                  <a16:creationId xmlns:a16="http://schemas.microsoft.com/office/drawing/2014/main" id="{B8B42255-E091-4189-959B-0FA38524F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26" name="Oval 14">
              <a:extLst>
                <a:ext uri="{FF2B5EF4-FFF2-40B4-BE49-F238E27FC236}">
                  <a16:creationId xmlns:a16="http://schemas.microsoft.com/office/drawing/2014/main" id="{AB4A8945-5FDF-47CA-AFEF-2FACBB749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27" name="Oval 15">
              <a:extLst>
                <a:ext uri="{FF2B5EF4-FFF2-40B4-BE49-F238E27FC236}">
                  <a16:creationId xmlns:a16="http://schemas.microsoft.com/office/drawing/2014/main" id="{9D3843BE-970C-4365-B7AA-1E089998D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28" name="Oval 16">
              <a:extLst>
                <a:ext uri="{FF2B5EF4-FFF2-40B4-BE49-F238E27FC236}">
                  <a16:creationId xmlns:a16="http://schemas.microsoft.com/office/drawing/2014/main" id="{FADC632B-33A5-4176-B98F-69C162106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29" name="Oval 17">
              <a:extLst>
                <a:ext uri="{FF2B5EF4-FFF2-40B4-BE49-F238E27FC236}">
                  <a16:creationId xmlns:a16="http://schemas.microsoft.com/office/drawing/2014/main" id="{F58B7841-1C98-4E60-AA4E-1481AD827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30" name="Oval 18">
              <a:extLst>
                <a:ext uri="{FF2B5EF4-FFF2-40B4-BE49-F238E27FC236}">
                  <a16:creationId xmlns:a16="http://schemas.microsoft.com/office/drawing/2014/main" id="{5E6D8F11-EDC2-4EF7-95B6-9ED12F255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31" name="Oval 19">
              <a:extLst>
                <a:ext uri="{FF2B5EF4-FFF2-40B4-BE49-F238E27FC236}">
                  <a16:creationId xmlns:a16="http://schemas.microsoft.com/office/drawing/2014/main" id="{962435F6-69F2-40D8-B300-444EC6DDE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32" name="Oval 20">
              <a:extLst>
                <a:ext uri="{FF2B5EF4-FFF2-40B4-BE49-F238E27FC236}">
                  <a16:creationId xmlns:a16="http://schemas.microsoft.com/office/drawing/2014/main" id="{8DE1EB3C-4704-4954-A6D5-25412C856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33" name="Oval 21">
              <a:extLst>
                <a:ext uri="{FF2B5EF4-FFF2-40B4-BE49-F238E27FC236}">
                  <a16:creationId xmlns:a16="http://schemas.microsoft.com/office/drawing/2014/main" id="{A3E2F3BC-A153-4CC2-9ACA-04E1D7EDA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34" name="Oval 22">
              <a:extLst>
                <a:ext uri="{FF2B5EF4-FFF2-40B4-BE49-F238E27FC236}">
                  <a16:creationId xmlns:a16="http://schemas.microsoft.com/office/drawing/2014/main" id="{CD2225D8-D408-41E8-B1E7-0478123B8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35" name="Oval 23">
              <a:extLst>
                <a:ext uri="{FF2B5EF4-FFF2-40B4-BE49-F238E27FC236}">
                  <a16:creationId xmlns:a16="http://schemas.microsoft.com/office/drawing/2014/main" id="{F59A4DBD-7305-4636-8AAD-6EF6F0D7D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36" name="Oval 24">
              <a:extLst>
                <a:ext uri="{FF2B5EF4-FFF2-40B4-BE49-F238E27FC236}">
                  <a16:creationId xmlns:a16="http://schemas.microsoft.com/office/drawing/2014/main" id="{A2FE46BF-A3F5-4ABD-A7EE-77CB90037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37" name="Oval 25">
              <a:extLst>
                <a:ext uri="{FF2B5EF4-FFF2-40B4-BE49-F238E27FC236}">
                  <a16:creationId xmlns:a16="http://schemas.microsoft.com/office/drawing/2014/main" id="{3B890823-A9BC-41C0-8787-DC1008B3F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38" name="Oval 26">
              <a:extLst>
                <a:ext uri="{FF2B5EF4-FFF2-40B4-BE49-F238E27FC236}">
                  <a16:creationId xmlns:a16="http://schemas.microsoft.com/office/drawing/2014/main" id="{980BD51E-CB4A-44AB-B4F1-F1AB249C3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39" name="Oval 27">
              <a:extLst>
                <a:ext uri="{FF2B5EF4-FFF2-40B4-BE49-F238E27FC236}">
                  <a16:creationId xmlns:a16="http://schemas.microsoft.com/office/drawing/2014/main" id="{7A4174F2-4C2F-454F-954A-64F42D8FE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40" name="Oval 28">
              <a:extLst>
                <a:ext uri="{FF2B5EF4-FFF2-40B4-BE49-F238E27FC236}">
                  <a16:creationId xmlns:a16="http://schemas.microsoft.com/office/drawing/2014/main" id="{9B73EAB4-8AB6-45AA-8B8D-D741ADE84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41" name="Oval 29">
              <a:extLst>
                <a:ext uri="{FF2B5EF4-FFF2-40B4-BE49-F238E27FC236}">
                  <a16:creationId xmlns:a16="http://schemas.microsoft.com/office/drawing/2014/main" id="{CEFE7943-BAAC-4D4E-9CB0-7D5D50ABD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42" name="Oval 30">
              <a:extLst>
                <a:ext uri="{FF2B5EF4-FFF2-40B4-BE49-F238E27FC236}">
                  <a16:creationId xmlns:a16="http://schemas.microsoft.com/office/drawing/2014/main" id="{BF93707B-1C0F-4B9F-B9A6-63491207A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43" name="Oval 31">
              <a:extLst>
                <a:ext uri="{FF2B5EF4-FFF2-40B4-BE49-F238E27FC236}">
                  <a16:creationId xmlns:a16="http://schemas.microsoft.com/office/drawing/2014/main" id="{348185A8-3475-4DD1-8A2A-690AB4AC8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44" name="Oval 32">
              <a:extLst>
                <a:ext uri="{FF2B5EF4-FFF2-40B4-BE49-F238E27FC236}">
                  <a16:creationId xmlns:a16="http://schemas.microsoft.com/office/drawing/2014/main" id="{9A8A9DA3-D4B2-494C-B52D-272998B45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45" name="Oval 33">
              <a:extLst>
                <a:ext uri="{FF2B5EF4-FFF2-40B4-BE49-F238E27FC236}">
                  <a16:creationId xmlns:a16="http://schemas.microsoft.com/office/drawing/2014/main" id="{197E3551-AD1A-420E-B145-6829808B7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46" name="Oval 34">
              <a:extLst>
                <a:ext uri="{FF2B5EF4-FFF2-40B4-BE49-F238E27FC236}">
                  <a16:creationId xmlns:a16="http://schemas.microsoft.com/office/drawing/2014/main" id="{E70DED9B-946F-4005-BD31-5512F6BB5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47" name="Oval 35">
              <a:extLst>
                <a:ext uri="{FF2B5EF4-FFF2-40B4-BE49-F238E27FC236}">
                  <a16:creationId xmlns:a16="http://schemas.microsoft.com/office/drawing/2014/main" id="{55FF058D-E25E-40A5-B790-BDDCC67E1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48" name="Oval 36">
              <a:extLst>
                <a:ext uri="{FF2B5EF4-FFF2-40B4-BE49-F238E27FC236}">
                  <a16:creationId xmlns:a16="http://schemas.microsoft.com/office/drawing/2014/main" id="{7DA43E87-220F-4FEF-ABBD-C1D09A995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49" name="Oval 37">
              <a:extLst>
                <a:ext uri="{FF2B5EF4-FFF2-40B4-BE49-F238E27FC236}">
                  <a16:creationId xmlns:a16="http://schemas.microsoft.com/office/drawing/2014/main" id="{F5C97778-CE95-4F80-A027-A6EDDE59E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50" name="Oval 38">
              <a:extLst>
                <a:ext uri="{FF2B5EF4-FFF2-40B4-BE49-F238E27FC236}">
                  <a16:creationId xmlns:a16="http://schemas.microsoft.com/office/drawing/2014/main" id="{5EE36208-6B1E-4EC0-AD21-5A96C6FD8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0551" name="Oval 39">
              <a:extLst>
                <a:ext uri="{FF2B5EF4-FFF2-40B4-BE49-F238E27FC236}">
                  <a16:creationId xmlns:a16="http://schemas.microsoft.com/office/drawing/2014/main" id="{88F17CA8-AE0E-4FB3-A8B2-E43E4C0B9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23153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15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9.png"/><Relationship Id="rId5" Type="http://schemas.openxmlformats.org/officeDocument/2006/relationships/image" Target="../media/image14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tags" Target="../tags/tag3.xml"/><Relationship Id="rId7" Type="http://schemas.openxmlformats.org/officeDocument/2006/relationships/image" Target="../media/image3.jpg"/><Relationship Id="rId12" Type="http://schemas.openxmlformats.org/officeDocument/2006/relationships/image" Target="../media/image8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http://www.stockpicturesforeveryone.com/2013/01/silhouettes-of-women-in-uniform.html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pixabay.com/en/document-icon-computer-web-309065/" TargetMode="External"/><Relationship Id="rId3" Type="http://schemas.openxmlformats.org/officeDocument/2006/relationships/tags" Target="../tags/tag6.xml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1.png"/><Relationship Id="rId4" Type="http://schemas.openxmlformats.org/officeDocument/2006/relationships/tags" Target="../tags/tag7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hyperlink" Target="https://pixabay.com/en/wrong-incorrect-cross-try-again-2214146/" TargetMode="External"/><Relationship Id="rId3" Type="http://schemas.openxmlformats.org/officeDocument/2006/relationships/tags" Target="../tags/tag10.xml"/><Relationship Id="rId7" Type="http://schemas.openxmlformats.org/officeDocument/2006/relationships/image" Target="../media/image9.png"/><Relationship Id="rId12" Type="http://schemas.openxmlformats.org/officeDocument/2006/relationships/image" Target="../media/image18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4.png"/><Relationship Id="rId11" Type="http://schemas.openxmlformats.org/officeDocument/2006/relationships/hyperlink" Target="https://svgsilh.com/4caf50/image/40143.html" TargetMode="Externa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17.svg"/><Relationship Id="rId4" Type="http://schemas.openxmlformats.org/officeDocument/2006/relationships/tags" Target="../tags/tag11.xml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hyperlink" Target="https://pixabay.com/en/wrong-incorrect-cross-try-again-2214146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17.xml"/><Relationship Id="rId7" Type="http://schemas.openxmlformats.org/officeDocument/2006/relationships/image" Target="../media/image19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.xml"/><Relationship Id="rId10" Type="http://schemas.openxmlformats.org/officeDocument/2006/relationships/image" Target="../media/image22.png"/><Relationship Id="rId4" Type="http://schemas.openxmlformats.org/officeDocument/2006/relationships/tags" Target="../tags/tag18.xml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59532-37DA-AA61-7993-97F35641C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Robust High-Dimensional Classification From Few Positive 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D5DBA5-9CB1-3A1B-B7DA-44D32AD388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Deepayan</a:t>
            </a:r>
            <a:r>
              <a:rPr lang="en-US" dirty="0"/>
              <a:t> Chakrabarti (deepay@utexas.edu)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2D9F34D-771D-C8B8-ABAA-C291053D1D18}"/>
              </a:ext>
            </a:extLst>
          </p:cNvPr>
          <p:cNvGrpSpPr/>
          <p:nvPr/>
        </p:nvGrpSpPr>
        <p:grpSpPr>
          <a:xfrm>
            <a:off x="2340555" y="5020336"/>
            <a:ext cx="7123062" cy="612476"/>
            <a:chOff x="1960554" y="5011947"/>
            <a:chExt cx="7123062" cy="61247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7FC5D94-99E6-4FA7-4D88-9E49D8448F8B}"/>
                </a:ext>
              </a:extLst>
            </p:cNvPr>
            <p:cNvSpPr txBox="1"/>
            <p:nvPr/>
          </p:nvSpPr>
          <p:spPr>
            <a:xfrm>
              <a:off x="1960554" y="5029200"/>
              <a:ext cx="71230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FF0000"/>
                  </a:solidFill>
                </a:rPr>
                <a:t>https://github.com/deepayan12/direct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17368B4C-F0FA-9341-C794-C98E5E1AF190}"/>
                </a:ext>
              </a:extLst>
            </p:cNvPr>
            <p:cNvSpPr/>
            <p:nvPr/>
          </p:nvSpPr>
          <p:spPr>
            <a:xfrm>
              <a:off x="1984075" y="5011947"/>
              <a:ext cx="7047782" cy="612476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17691176-D8A1-C303-2C0B-66BB39F09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146" y="466725"/>
            <a:ext cx="1428637" cy="109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90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816"/>
    </mc:Choice>
    <mc:Fallback>
      <p:transition spd="slow" advTm="1581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C2605-0DFA-2F46-FE91-E51BBEA4A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DE0F6-BA75-851D-C685-75BEBA2DE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88484"/>
            <a:ext cx="10972800" cy="2842440"/>
          </a:xfrm>
        </p:spPr>
        <p:txBody>
          <a:bodyPr/>
          <a:lstStyle/>
          <a:p>
            <a:r>
              <a:rPr lang="en-US" dirty="0"/>
              <a:t>DIRECT is fast, parameter-free, and accurate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0D9C74-F6AC-03F8-EF76-533BBAF876DE}"/>
              </a:ext>
            </a:extLst>
          </p:cNvPr>
          <p:cNvSpPr txBox="1"/>
          <p:nvPr/>
        </p:nvSpPr>
        <p:spPr>
          <a:xfrm>
            <a:off x="953548" y="1904301"/>
            <a:ext cx="10570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High-dimensional Limited-data Imbalanced  Classification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3F62E8-50EB-1D3F-5D1D-CD2165B848D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225" y="2580609"/>
            <a:ext cx="2033371" cy="3291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3E5487-D0AF-B196-0957-241EE952618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268" y="2580609"/>
            <a:ext cx="1543314" cy="3053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279CF3-1968-1D87-E22D-0D424A29B3B8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419" y="2580609"/>
            <a:ext cx="1261714" cy="219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C9E851-7D35-00D0-AA3B-50C7ABBEEBE8}"/>
              </a:ext>
            </a:extLst>
          </p:cNvPr>
          <p:cNvSpPr txBox="1"/>
          <p:nvPr/>
        </p:nvSpPr>
        <p:spPr>
          <a:xfrm>
            <a:off x="8707772" y="2208089"/>
            <a:ext cx="394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^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AF0435-BA2F-389D-E788-C2F653547772}"/>
              </a:ext>
            </a:extLst>
          </p:cNvPr>
          <p:cNvSpPr txBox="1"/>
          <p:nvPr/>
        </p:nvSpPr>
        <p:spPr>
          <a:xfrm>
            <a:off x="8616891" y="1437010"/>
            <a:ext cx="1475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Binary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351635-1019-E2EC-56AB-DAB2480B1E02}"/>
              </a:ext>
            </a:extLst>
          </p:cNvPr>
          <p:cNvSpPr/>
          <p:nvPr/>
        </p:nvSpPr>
        <p:spPr>
          <a:xfrm>
            <a:off x="6644081" y="1921079"/>
            <a:ext cx="2164360" cy="538162"/>
          </a:xfrm>
          <a:prstGeom prst="roundRect">
            <a:avLst/>
          </a:prstGeom>
          <a:solidFill>
            <a:srgbClr val="92D050">
              <a:alpha val="5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194B87C-DCDA-43DD-BA09-A0A208776734}"/>
              </a:ext>
            </a:extLst>
          </p:cNvPr>
          <p:cNvSpPr/>
          <p:nvPr/>
        </p:nvSpPr>
        <p:spPr>
          <a:xfrm>
            <a:off x="987104" y="1921079"/>
            <a:ext cx="5598254" cy="538162"/>
          </a:xfrm>
          <a:prstGeom prst="roundRect">
            <a:avLst/>
          </a:prstGeom>
          <a:solidFill>
            <a:srgbClr val="FF0000">
              <a:alpha val="5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3F39125-C428-203C-8868-C4B3EA5F3DEF}"/>
              </a:ext>
            </a:extLst>
          </p:cNvPr>
          <p:cNvGrpSpPr/>
          <p:nvPr/>
        </p:nvGrpSpPr>
        <p:grpSpPr>
          <a:xfrm>
            <a:off x="2473943" y="4546793"/>
            <a:ext cx="7123062" cy="612476"/>
            <a:chOff x="1960554" y="5011947"/>
            <a:chExt cx="7123062" cy="61247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8CF4DCF-704F-9DD5-4B1B-396756418CC0}"/>
                </a:ext>
              </a:extLst>
            </p:cNvPr>
            <p:cNvSpPr txBox="1"/>
            <p:nvPr/>
          </p:nvSpPr>
          <p:spPr>
            <a:xfrm>
              <a:off x="1960554" y="5029200"/>
              <a:ext cx="71230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FF0000"/>
                  </a:solidFill>
                </a:rPr>
                <a:t>https://github.com/deepayan12/direct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73B4778-DAB5-9626-1110-B2FFDA0A34C4}"/>
                </a:ext>
              </a:extLst>
            </p:cNvPr>
            <p:cNvSpPr/>
            <p:nvPr/>
          </p:nvSpPr>
          <p:spPr>
            <a:xfrm>
              <a:off x="1984075" y="5011947"/>
              <a:ext cx="7047782" cy="612476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293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224"/>
    </mc:Choice>
    <mc:Fallback>
      <p:transition spd="slow" advTm="3122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2BEFBE8-4DDA-AC22-FD31-34157C77AC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488250" y="2678719"/>
            <a:ext cx="559224" cy="8947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2EA1F8-2BC0-C3B5-F5E1-A79B77B84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Tumor Classification From Genes</a:t>
            </a:r>
          </a:p>
        </p:txBody>
      </p:sp>
      <p:pic>
        <p:nvPicPr>
          <p:cNvPr id="5" name="Picture 4 1">
            <a:extLst>
              <a:ext uri="{FF2B5EF4-FFF2-40B4-BE49-F238E27FC236}">
                <a16:creationId xmlns:a16="http://schemas.microsoft.com/office/drawing/2014/main" id="{97061FF1-B9B6-0F0D-7851-DB18D6C0D5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601" y="122237"/>
            <a:ext cx="2489942" cy="1656943"/>
          </a:xfrm>
          <a:prstGeom prst="rect">
            <a:avLst/>
          </a:prstGeom>
        </p:spPr>
      </p:pic>
      <p:pic>
        <p:nvPicPr>
          <p:cNvPr id="10" name="Picture 4 2" descr="C:\Users\deepay\AppData\Local\Microsoft\Windows\Temporary Internet Files\Content.IE5\MKPBVLWP\Silhouette-of-a-man-9419-large[1].png">
            <a:extLst>
              <a:ext uri="{FF2B5EF4-FFF2-40B4-BE49-F238E27FC236}">
                <a16:creationId xmlns:a16="http://schemas.microsoft.com/office/drawing/2014/main" id="{BCC16776-CC53-D1E7-B3E4-105F46A16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35" y="2158712"/>
            <a:ext cx="254554" cy="73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 3">
            <a:extLst>
              <a:ext uri="{FF2B5EF4-FFF2-40B4-BE49-F238E27FC236}">
                <a16:creationId xmlns:a16="http://schemas.microsoft.com/office/drawing/2014/main" id="{D782289C-249F-BEA5-9B11-465ADFE75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19" y="2370693"/>
            <a:ext cx="605212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6B56013D-CDF2-BF98-D092-D599985E9CA7}"/>
              </a:ext>
            </a:extLst>
          </p:cNvPr>
          <p:cNvGrpSpPr/>
          <p:nvPr/>
        </p:nvGrpSpPr>
        <p:grpSpPr>
          <a:xfrm>
            <a:off x="2474747" y="3451865"/>
            <a:ext cx="6052125" cy="2670935"/>
            <a:chOff x="1595896" y="3381262"/>
            <a:chExt cx="8639176" cy="2670935"/>
          </a:xfrm>
        </p:grpSpPr>
        <p:pic>
          <p:nvPicPr>
            <p:cNvPr id="1032" name="Picture 8">
              <a:extLst>
                <a:ext uri="{FF2B5EF4-FFF2-40B4-BE49-F238E27FC236}">
                  <a16:creationId xmlns:a16="http://schemas.microsoft.com/office/drawing/2014/main" id="{71C5516B-1C32-E8CE-0318-BE77D0A1AA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5897" y="4221458"/>
              <a:ext cx="8639175" cy="981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>
              <a:extLst>
                <a:ext uri="{FF2B5EF4-FFF2-40B4-BE49-F238E27FC236}">
                  <a16:creationId xmlns:a16="http://schemas.microsoft.com/office/drawing/2014/main" id="{D1F2D2FC-1EAE-28B1-E6EB-69ECBB70F9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5896" y="5071122"/>
              <a:ext cx="8639175" cy="981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>
              <a:extLst>
                <a:ext uri="{FF2B5EF4-FFF2-40B4-BE49-F238E27FC236}">
                  <a16:creationId xmlns:a16="http://schemas.microsoft.com/office/drawing/2014/main" id="{60E20943-7099-7784-92D9-42C9CB4D8F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5896" y="3381262"/>
              <a:ext cx="8639175" cy="981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7BF8354-DA48-D888-6653-3B4702C0BFE6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205589" y="2527816"/>
            <a:ext cx="2639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113797F-48F5-5E49-2034-911BB4A28C0B}"/>
              </a:ext>
            </a:extLst>
          </p:cNvPr>
          <p:cNvCxnSpPr>
            <a:cxnSpLocks/>
          </p:cNvCxnSpPr>
          <p:nvPr/>
        </p:nvCxnSpPr>
        <p:spPr>
          <a:xfrm>
            <a:off x="1974347" y="3017271"/>
            <a:ext cx="4951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A15D79F-CFF6-D7AD-E3DD-936C9003E9FE}"/>
              </a:ext>
            </a:extLst>
          </p:cNvPr>
          <p:cNvSpPr txBox="1"/>
          <p:nvPr/>
        </p:nvSpPr>
        <p:spPr>
          <a:xfrm>
            <a:off x="3362853" y="1544791"/>
            <a:ext cx="4903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16,063 features (gene expressions)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59196F54-2818-F3CD-0AA2-3652CD30F02A}"/>
              </a:ext>
            </a:extLst>
          </p:cNvPr>
          <p:cNvSpPr/>
          <p:nvPr/>
        </p:nvSpPr>
        <p:spPr>
          <a:xfrm rot="16200000">
            <a:off x="5295691" y="-820627"/>
            <a:ext cx="400111" cy="5967398"/>
          </a:xfrm>
          <a:prstGeom prst="rightBrace">
            <a:avLst>
              <a:gd name="adj1" fmla="val 3214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BE5CD61-DBA2-17CB-8FF5-F2A76A3B759C}"/>
              </a:ext>
            </a:extLst>
          </p:cNvPr>
          <p:cNvCxnSpPr>
            <a:cxnSpLocks/>
          </p:cNvCxnSpPr>
          <p:nvPr/>
        </p:nvCxnSpPr>
        <p:spPr>
          <a:xfrm flipH="1">
            <a:off x="8752301" y="2432481"/>
            <a:ext cx="17768" cy="919287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>
            <a:extLst>
              <a:ext uri="{FF2B5EF4-FFF2-40B4-BE49-F238E27FC236}">
                <a16:creationId xmlns:a16="http://schemas.microsoft.com/office/drawing/2014/main" id="{7FAE1A82-FA1E-3B2C-6286-EA4CF6808113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493" y="2711900"/>
            <a:ext cx="2057752" cy="407162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0611112-8247-1AE0-E222-58F8187C53F6}"/>
              </a:ext>
            </a:extLst>
          </p:cNvPr>
          <p:cNvCxnSpPr>
            <a:cxnSpLocks/>
          </p:cNvCxnSpPr>
          <p:nvPr/>
        </p:nvCxnSpPr>
        <p:spPr>
          <a:xfrm>
            <a:off x="8752301" y="3505646"/>
            <a:ext cx="0" cy="2519637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>
            <a:extLst>
              <a:ext uri="{FF2B5EF4-FFF2-40B4-BE49-F238E27FC236}">
                <a16:creationId xmlns:a16="http://schemas.microsoft.com/office/drawing/2014/main" id="{AC0CB376-3304-B8DC-2F80-83A77DB00981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494" y="4578811"/>
            <a:ext cx="1684724" cy="29257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D932B902-D65E-6E2D-872F-B19FC8FC3CDA}"/>
              </a:ext>
            </a:extLst>
          </p:cNvPr>
          <p:cNvSpPr txBox="1"/>
          <p:nvPr/>
        </p:nvSpPr>
        <p:spPr>
          <a:xfrm rot="18692612">
            <a:off x="108791" y="2561538"/>
            <a:ext cx="1757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Have Lung Cancer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1CBBD95-D7DF-EE14-FB18-937E36E2CAE1}"/>
              </a:ext>
            </a:extLst>
          </p:cNvPr>
          <p:cNvSpPr txBox="1"/>
          <p:nvPr/>
        </p:nvSpPr>
        <p:spPr>
          <a:xfrm rot="18692612">
            <a:off x="153629" y="4535061"/>
            <a:ext cx="229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highlight>
                  <a:srgbClr val="FFFF00"/>
                </a:highlight>
              </a:rPr>
              <a:t>Do not have Lung Cancer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FFF603F-0198-45A1-7656-76955D45BEED}"/>
              </a:ext>
            </a:extLst>
          </p:cNvPr>
          <p:cNvSpPr/>
          <p:nvPr/>
        </p:nvSpPr>
        <p:spPr>
          <a:xfrm>
            <a:off x="2476607" y="2595515"/>
            <a:ext cx="6052124" cy="74964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D168E6A-148D-A644-2672-EDCE06CDB1DE}"/>
              </a:ext>
            </a:extLst>
          </p:cNvPr>
          <p:cNvGrpSpPr/>
          <p:nvPr/>
        </p:nvGrpSpPr>
        <p:grpSpPr>
          <a:xfrm>
            <a:off x="1506684" y="6110832"/>
            <a:ext cx="8331183" cy="584775"/>
            <a:chOff x="1632519" y="6110832"/>
            <a:chExt cx="8331183" cy="58477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1DC4C59-BE7C-A5E8-E6CD-8588999ED2A5}"/>
                </a:ext>
              </a:extLst>
            </p:cNvPr>
            <p:cNvSpPr txBox="1"/>
            <p:nvPr/>
          </p:nvSpPr>
          <p:spPr>
            <a:xfrm>
              <a:off x="1632519" y="6110832"/>
              <a:ext cx="8331183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>
                  <a:solidFill>
                    <a:srgbClr val="002060"/>
                  </a:solidFill>
                </a:rPr>
                <a:t>How can we classify tumors from genes?</a:t>
              </a: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04900BD2-0B06-F737-A775-A7F3720F17C8}"/>
                </a:ext>
              </a:extLst>
            </p:cNvPr>
            <p:cNvSpPr/>
            <p:nvPr/>
          </p:nvSpPr>
          <p:spPr>
            <a:xfrm>
              <a:off x="1912131" y="6146056"/>
              <a:ext cx="7801198" cy="538538"/>
            </a:xfrm>
            <a:prstGeom prst="roundRect">
              <a:avLst/>
            </a:prstGeom>
            <a:solidFill>
              <a:srgbClr val="FFC000">
                <a:alpha val="20000"/>
              </a:srgb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7587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3648"/>
    </mc:Choice>
    <mc:Fallback>
      <p:transition spd="slow" advTm="836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7" grpId="0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EA1F8-2BC0-C3B5-F5E1-A79B77B84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classification</a:t>
            </a:r>
          </a:p>
        </p:txBody>
      </p:sp>
      <p:pic>
        <p:nvPicPr>
          <p:cNvPr id="1028" name="Picture 4 3">
            <a:extLst>
              <a:ext uri="{FF2B5EF4-FFF2-40B4-BE49-F238E27FC236}">
                <a16:creationId xmlns:a16="http://schemas.microsoft.com/office/drawing/2014/main" id="{D782289C-249F-BEA5-9B11-465ADFE75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352" y="2370693"/>
            <a:ext cx="605212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6B56013D-CDF2-BF98-D092-D599985E9CA7}"/>
              </a:ext>
            </a:extLst>
          </p:cNvPr>
          <p:cNvGrpSpPr/>
          <p:nvPr/>
        </p:nvGrpSpPr>
        <p:grpSpPr>
          <a:xfrm>
            <a:off x="2449580" y="3451865"/>
            <a:ext cx="6052125" cy="2670935"/>
            <a:chOff x="1595896" y="3381262"/>
            <a:chExt cx="8639176" cy="2670935"/>
          </a:xfrm>
        </p:grpSpPr>
        <p:pic>
          <p:nvPicPr>
            <p:cNvPr id="1032" name="Picture 8 1">
              <a:extLst>
                <a:ext uri="{FF2B5EF4-FFF2-40B4-BE49-F238E27FC236}">
                  <a16:creationId xmlns:a16="http://schemas.microsoft.com/office/drawing/2014/main" id="{71C5516B-1C32-E8CE-0318-BE77D0A1AA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5897" y="4221458"/>
              <a:ext cx="8639175" cy="981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>
              <a:extLst>
                <a:ext uri="{FF2B5EF4-FFF2-40B4-BE49-F238E27FC236}">
                  <a16:creationId xmlns:a16="http://schemas.microsoft.com/office/drawing/2014/main" id="{D1F2D2FC-1EAE-28B1-E6EB-69ECBB70F9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5896" y="5071122"/>
              <a:ext cx="8639175" cy="981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>
              <a:extLst>
                <a:ext uri="{FF2B5EF4-FFF2-40B4-BE49-F238E27FC236}">
                  <a16:creationId xmlns:a16="http://schemas.microsoft.com/office/drawing/2014/main" id="{60E20943-7099-7784-92D9-42C9CB4D8F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5896" y="3381262"/>
              <a:ext cx="8639175" cy="981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7BF8354-DA48-D888-6653-3B4702C0BFE6}"/>
              </a:ext>
            </a:extLst>
          </p:cNvPr>
          <p:cNvCxnSpPr>
            <a:cxnSpLocks/>
          </p:cNvCxnSpPr>
          <p:nvPr/>
        </p:nvCxnSpPr>
        <p:spPr>
          <a:xfrm>
            <a:off x="2180422" y="2527816"/>
            <a:ext cx="2639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A15D79F-CFF6-D7AD-E3DD-936C9003E9FE}"/>
              </a:ext>
            </a:extLst>
          </p:cNvPr>
          <p:cNvSpPr txBox="1"/>
          <p:nvPr/>
        </p:nvSpPr>
        <p:spPr>
          <a:xfrm>
            <a:off x="3337686" y="1544791"/>
            <a:ext cx="4903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O(100,000) keyword/bigram features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59196F54-2818-F3CD-0AA2-3652CD30F02A}"/>
              </a:ext>
            </a:extLst>
          </p:cNvPr>
          <p:cNvSpPr/>
          <p:nvPr/>
        </p:nvSpPr>
        <p:spPr>
          <a:xfrm rot="16200000">
            <a:off x="5270524" y="-820627"/>
            <a:ext cx="400111" cy="5967398"/>
          </a:xfrm>
          <a:prstGeom prst="rightBrace">
            <a:avLst>
              <a:gd name="adj1" fmla="val 3214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BE5CD61-DBA2-17CB-8FF5-F2A76A3B759C}"/>
              </a:ext>
            </a:extLst>
          </p:cNvPr>
          <p:cNvCxnSpPr>
            <a:cxnSpLocks/>
          </p:cNvCxnSpPr>
          <p:nvPr/>
        </p:nvCxnSpPr>
        <p:spPr>
          <a:xfrm flipH="1">
            <a:off x="8727134" y="2432481"/>
            <a:ext cx="17768" cy="919287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E32DA24C-9C50-7A65-0F23-F34CC5BADBEF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327" y="2699167"/>
            <a:ext cx="932571" cy="248685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0611112-8247-1AE0-E222-58F8187C53F6}"/>
              </a:ext>
            </a:extLst>
          </p:cNvPr>
          <p:cNvCxnSpPr>
            <a:cxnSpLocks/>
          </p:cNvCxnSpPr>
          <p:nvPr/>
        </p:nvCxnSpPr>
        <p:spPr>
          <a:xfrm>
            <a:off x="8727134" y="3505646"/>
            <a:ext cx="0" cy="2519637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>
            <a:extLst>
              <a:ext uri="{FF2B5EF4-FFF2-40B4-BE49-F238E27FC236}">
                <a16:creationId xmlns:a16="http://schemas.microsoft.com/office/drawing/2014/main" id="{AC0CB376-3304-B8DC-2F80-83A77DB00981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327" y="4578811"/>
            <a:ext cx="1684724" cy="29257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D932B902-D65E-6E2D-872F-B19FC8FC3CDA}"/>
              </a:ext>
            </a:extLst>
          </p:cNvPr>
          <p:cNvSpPr txBox="1"/>
          <p:nvPr/>
        </p:nvSpPr>
        <p:spPr>
          <a:xfrm rot="18692612">
            <a:off x="83624" y="2561538"/>
            <a:ext cx="1757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About a rare topic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1CBBD95-D7DF-EE14-FB18-937E36E2CAE1}"/>
              </a:ext>
            </a:extLst>
          </p:cNvPr>
          <p:cNvSpPr txBox="1"/>
          <p:nvPr/>
        </p:nvSpPr>
        <p:spPr>
          <a:xfrm rot="18692612">
            <a:off x="128462" y="4535061"/>
            <a:ext cx="229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highlight>
                  <a:srgbClr val="FFFF00"/>
                </a:highlight>
              </a:rPr>
              <a:t>Not about a rare topic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B9A4564-BE95-E6C3-D717-4C554ED4BB30}"/>
              </a:ext>
            </a:extLst>
          </p:cNvPr>
          <p:cNvGrpSpPr/>
          <p:nvPr/>
        </p:nvGrpSpPr>
        <p:grpSpPr>
          <a:xfrm>
            <a:off x="1380849" y="6110832"/>
            <a:ext cx="8836940" cy="584775"/>
            <a:chOff x="1531851" y="6110832"/>
            <a:chExt cx="8836940" cy="58477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1DC4C59-BE7C-A5E8-E6CD-8588999ED2A5}"/>
                </a:ext>
              </a:extLst>
            </p:cNvPr>
            <p:cNvSpPr txBox="1"/>
            <p:nvPr/>
          </p:nvSpPr>
          <p:spPr>
            <a:xfrm>
              <a:off x="1531851" y="6110832"/>
              <a:ext cx="8836940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>
                  <a:solidFill>
                    <a:srgbClr val="002060"/>
                  </a:solidFill>
                </a:rPr>
                <a:t>How can we identify topics for test documents?</a:t>
              </a: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04900BD2-0B06-F737-A775-A7F3720F17C8}"/>
                </a:ext>
              </a:extLst>
            </p:cNvPr>
            <p:cNvSpPr/>
            <p:nvPr/>
          </p:nvSpPr>
          <p:spPr>
            <a:xfrm>
              <a:off x="1637533" y="6152358"/>
              <a:ext cx="8731258" cy="538538"/>
            </a:xfrm>
            <a:prstGeom prst="roundRect">
              <a:avLst/>
            </a:prstGeom>
            <a:solidFill>
              <a:srgbClr val="FFC000">
                <a:alpha val="20000"/>
              </a:srgb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016DDB60-2807-202B-65B6-79666939B82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1369650" y="2054991"/>
            <a:ext cx="931178" cy="93117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B79E77B-3E3C-ED9C-7D50-1D03E25EECB1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378" y="2698151"/>
            <a:ext cx="2325943" cy="1000227"/>
          </a:xfrm>
          <a:prstGeom prst="rect">
            <a:avLst/>
          </a:prstGeom>
          <a:solidFill>
            <a:schemeClr val="bg1"/>
          </a:solidFill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0235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664"/>
    </mc:Choice>
    <mc:Fallback>
      <p:transition spd="slow" advTm="516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DEEA00B-05C0-EC28-7D34-963472702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7FB32-114A-D26F-89BF-A32325A19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70371"/>
            <a:ext cx="10972800" cy="3060553"/>
          </a:xfrm>
        </p:spPr>
        <p:txBody>
          <a:bodyPr/>
          <a:lstStyle/>
          <a:p>
            <a:r>
              <a:rPr lang="en-US" dirty="0"/>
              <a:t>Existing approaches: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Modify the data: sample, then train</a:t>
            </a:r>
          </a:p>
          <a:p>
            <a:pPr lvl="2"/>
            <a:r>
              <a:rPr lang="en-US" i="1" dirty="0"/>
              <a:t>But samples built from limited data can be biased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Ensemble methods: many repetitions of the above</a:t>
            </a:r>
          </a:p>
          <a:p>
            <a:pPr lvl="2"/>
            <a:r>
              <a:rPr lang="en-US" i="1" dirty="0"/>
              <a:t>Can overfit due to limited data and high dimensionality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Cost-sensitive methods: modify the loss</a:t>
            </a:r>
          </a:p>
          <a:p>
            <a:pPr lvl="2"/>
            <a:r>
              <a:rPr lang="en-US" i="1" dirty="0"/>
              <a:t>Underperform for limited-size datasets [Cunha+/21]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6D96AE-1A30-BF09-51D4-E4AFD1450142}"/>
              </a:ext>
            </a:extLst>
          </p:cNvPr>
          <p:cNvSpPr txBox="1"/>
          <p:nvPr/>
        </p:nvSpPr>
        <p:spPr>
          <a:xfrm>
            <a:off x="810935" y="1644242"/>
            <a:ext cx="10570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High-dimensional Limited-data Imbalanced  Classification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8732ECD-902E-060A-2714-516FDF5501E7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612" y="2320550"/>
            <a:ext cx="2033371" cy="32914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EA29C9A-E70F-3146-CCBE-77FD9F39B091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655" y="2320550"/>
            <a:ext cx="1543314" cy="30537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582FED6-AF1B-89E1-58DB-5A479138579A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806" y="2320550"/>
            <a:ext cx="1261714" cy="21942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3EE3002-1381-BFCE-4CBD-F7715E46E1A6}"/>
              </a:ext>
            </a:extLst>
          </p:cNvPr>
          <p:cNvSpPr txBox="1"/>
          <p:nvPr/>
        </p:nvSpPr>
        <p:spPr>
          <a:xfrm>
            <a:off x="8565159" y="1948030"/>
            <a:ext cx="394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^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A44E95-C4A1-EAAB-B1AB-B79F9685A46B}"/>
              </a:ext>
            </a:extLst>
          </p:cNvPr>
          <p:cNvSpPr txBox="1"/>
          <p:nvPr/>
        </p:nvSpPr>
        <p:spPr>
          <a:xfrm>
            <a:off x="8474278" y="1176951"/>
            <a:ext cx="1475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Binary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4B0ADF8-104E-607C-834F-C5519E54EE2B}"/>
              </a:ext>
            </a:extLst>
          </p:cNvPr>
          <p:cNvSpPr/>
          <p:nvPr/>
        </p:nvSpPr>
        <p:spPr>
          <a:xfrm>
            <a:off x="6501468" y="1661020"/>
            <a:ext cx="2164360" cy="538162"/>
          </a:xfrm>
          <a:prstGeom prst="roundRect">
            <a:avLst/>
          </a:prstGeom>
          <a:solidFill>
            <a:srgbClr val="92D050">
              <a:alpha val="5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6A0936C0-DAA2-0503-078F-89C60B57DD9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7273286" y="1023570"/>
            <a:ext cx="620723" cy="574905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9A8D7AE-EDFB-E9BC-2614-D6E79885B9FD}"/>
              </a:ext>
            </a:extLst>
          </p:cNvPr>
          <p:cNvSpPr/>
          <p:nvPr/>
        </p:nvSpPr>
        <p:spPr>
          <a:xfrm>
            <a:off x="844491" y="1661020"/>
            <a:ext cx="5598254" cy="538162"/>
          </a:xfrm>
          <a:prstGeom prst="roundRect">
            <a:avLst/>
          </a:prstGeom>
          <a:solidFill>
            <a:srgbClr val="FF0000">
              <a:alpha val="5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A9783D11-FB75-7523-CB4A-E831B153C7E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3578243" y="1023569"/>
            <a:ext cx="581262" cy="5749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9515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2704"/>
    </mc:Choice>
    <mc:Fallback>
      <p:transition spd="slow" advTm="927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6BF7B-DECB-2146-C45F-32610E56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Idea of DIRECT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184ED-9D7C-9FEC-019F-DDF110E5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19263"/>
            <a:ext cx="7403578" cy="4411662"/>
          </a:xfrm>
        </p:spPr>
        <p:txBody>
          <a:bodyPr/>
          <a:lstStyle/>
          <a:p>
            <a:r>
              <a:rPr lang="en-US" dirty="0"/>
              <a:t>Difficulty</a:t>
            </a:r>
          </a:p>
          <a:p>
            <a:pPr lvl="1"/>
            <a:r>
              <a:rPr lang="en-US" dirty="0"/>
              <a:t>Minority class sample statistics are skewed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728E37C-A3C5-9890-8799-3C3E2AA9A8B3}"/>
              </a:ext>
            </a:extLst>
          </p:cNvPr>
          <p:cNvGrpSpPr/>
          <p:nvPr/>
        </p:nvGrpSpPr>
        <p:grpSpPr>
          <a:xfrm>
            <a:off x="8097336" y="1573918"/>
            <a:ext cx="2548915" cy="3472177"/>
            <a:chOff x="8605746" y="2374294"/>
            <a:chExt cx="1298304" cy="188242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4156E98-90B8-A66F-4C98-C9A8B9E14C64}"/>
                </a:ext>
              </a:extLst>
            </p:cNvPr>
            <p:cNvSpPr/>
            <p:nvPr/>
          </p:nvSpPr>
          <p:spPr>
            <a:xfrm rot="1437825">
              <a:off x="8605746" y="2374294"/>
              <a:ext cx="752626" cy="1655428"/>
            </a:xfrm>
            <a:prstGeom prst="ellipse">
              <a:avLst/>
            </a:prstGeom>
            <a:gradFill flip="none" rotWithShape="1">
              <a:gsLst>
                <a:gs pos="36000">
                  <a:srgbClr val="FF6363"/>
                </a:gs>
                <a:gs pos="0">
                  <a:srgbClr val="FF000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3D1A920-D396-DBE6-9022-40C899EDB140}"/>
                </a:ext>
              </a:extLst>
            </p:cNvPr>
            <p:cNvSpPr/>
            <p:nvPr/>
          </p:nvSpPr>
          <p:spPr>
            <a:xfrm rot="1437825">
              <a:off x="9151424" y="2601287"/>
              <a:ext cx="752626" cy="1655428"/>
            </a:xfrm>
            <a:prstGeom prst="ellipse">
              <a:avLst/>
            </a:prstGeom>
            <a:gradFill flip="none" rotWithShape="1">
              <a:gsLst>
                <a:gs pos="51000">
                  <a:srgbClr val="61CE93"/>
                </a:gs>
                <a:gs pos="0">
                  <a:srgbClr val="00B050">
                    <a:lumMod val="100000"/>
                  </a:srgb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DE447AE-E0E0-F663-D483-99ACA04771E1}"/>
              </a:ext>
            </a:extLst>
          </p:cNvPr>
          <p:cNvGrpSpPr/>
          <p:nvPr/>
        </p:nvGrpSpPr>
        <p:grpSpPr>
          <a:xfrm>
            <a:off x="7874338" y="1845408"/>
            <a:ext cx="2257019" cy="2423507"/>
            <a:chOff x="7915725" y="2039496"/>
            <a:chExt cx="1550714" cy="166475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A329295-2FF6-BECE-2C16-E406A72FCE09}"/>
                </a:ext>
              </a:extLst>
            </p:cNvPr>
            <p:cNvSpPr/>
            <p:nvPr/>
          </p:nvSpPr>
          <p:spPr>
            <a:xfrm>
              <a:off x="8897592" y="213138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D93038B-F9F0-36C0-7CC1-36889B19980E}"/>
                </a:ext>
              </a:extLst>
            </p:cNvPr>
            <p:cNvSpPr/>
            <p:nvPr/>
          </p:nvSpPr>
          <p:spPr>
            <a:xfrm>
              <a:off x="9049992" y="228378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0A0B029-FA19-FD3D-0B08-A12A26BE1B67}"/>
                </a:ext>
              </a:extLst>
            </p:cNvPr>
            <p:cNvSpPr/>
            <p:nvPr/>
          </p:nvSpPr>
          <p:spPr>
            <a:xfrm>
              <a:off x="9205848" y="2435130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C4AC0ED-7AD5-94A3-621D-539911A7C339}"/>
                </a:ext>
              </a:extLst>
            </p:cNvPr>
            <p:cNvSpPr/>
            <p:nvPr/>
          </p:nvSpPr>
          <p:spPr>
            <a:xfrm>
              <a:off x="8810341" y="256066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A066D7-D824-5D4C-04F3-9EC90F873AD4}"/>
                </a:ext>
              </a:extLst>
            </p:cNvPr>
            <p:cNvSpPr/>
            <p:nvPr/>
          </p:nvSpPr>
          <p:spPr>
            <a:xfrm>
              <a:off x="8962741" y="271306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1072BC7-481F-378B-A191-294DE4BEE586}"/>
                </a:ext>
              </a:extLst>
            </p:cNvPr>
            <p:cNvSpPr/>
            <p:nvPr/>
          </p:nvSpPr>
          <p:spPr>
            <a:xfrm>
              <a:off x="9038361" y="253042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CEA8788-31DF-7883-33F2-554A57827282}"/>
                </a:ext>
              </a:extLst>
            </p:cNvPr>
            <p:cNvSpPr/>
            <p:nvPr/>
          </p:nvSpPr>
          <p:spPr>
            <a:xfrm>
              <a:off x="9052321" y="286546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3935DD8-DD50-A0F2-5540-830073561DD2}"/>
                </a:ext>
              </a:extLst>
            </p:cNvPr>
            <p:cNvSpPr/>
            <p:nvPr/>
          </p:nvSpPr>
          <p:spPr>
            <a:xfrm>
              <a:off x="8752174" y="287244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4C98688-86D0-8F34-DEF5-CD5EC0AABE92}"/>
                </a:ext>
              </a:extLst>
            </p:cNvPr>
            <p:cNvSpPr/>
            <p:nvPr/>
          </p:nvSpPr>
          <p:spPr>
            <a:xfrm>
              <a:off x="8904574" y="302484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C66AF34-D52D-4B8A-A922-0A976B797336}"/>
                </a:ext>
              </a:extLst>
            </p:cNvPr>
            <p:cNvSpPr/>
            <p:nvPr/>
          </p:nvSpPr>
          <p:spPr>
            <a:xfrm>
              <a:off x="8351980" y="301670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F3778FA-486F-A81A-1F05-230CE85B405A}"/>
                </a:ext>
              </a:extLst>
            </p:cNvPr>
            <p:cNvSpPr/>
            <p:nvPr/>
          </p:nvSpPr>
          <p:spPr>
            <a:xfrm>
              <a:off x="8483440" y="320400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EF35211-5431-9B80-E3A2-2B7973854F25}"/>
                </a:ext>
              </a:extLst>
            </p:cNvPr>
            <p:cNvSpPr/>
            <p:nvPr/>
          </p:nvSpPr>
          <p:spPr>
            <a:xfrm>
              <a:off x="8656780" y="326566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BB5A56F-649F-72BA-7349-096CC635F9A5}"/>
                </a:ext>
              </a:extLst>
            </p:cNvPr>
            <p:cNvSpPr/>
            <p:nvPr/>
          </p:nvSpPr>
          <p:spPr>
            <a:xfrm>
              <a:off x="8545100" y="336338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CCA216-188E-1951-FCD2-82BFAD344E39}"/>
                </a:ext>
              </a:extLst>
            </p:cNvPr>
            <p:cNvSpPr/>
            <p:nvPr/>
          </p:nvSpPr>
          <p:spPr>
            <a:xfrm>
              <a:off x="8712620" y="350298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4888F46-4550-681D-87BA-A49BEFD2763E}"/>
                </a:ext>
              </a:extLst>
            </p:cNvPr>
            <p:cNvSpPr/>
            <p:nvPr/>
          </p:nvSpPr>
          <p:spPr>
            <a:xfrm>
              <a:off x="8468319" y="361467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1EFB30C-C1D6-F5C0-B538-1F40479C0AA2}"/>
                </a:ext>
              </a:extLst>
            </p:cNvPr>
            <p:cNvSpPr/>
            <p:nvPr/>
          </p:nvSpPr>
          <p:spPr>
            <a:xfrm>
              <a:off x="7915725" y="363445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B84A7D1-6528-1D02-FE0A-C8A98114D2F2}"/>
                </a:ext>
              </a:extLst>
            </p:cNvPr>
            <p:cNvSpPr/>
            <p:nvPr/>
          </p:nvSpPr>
          <p:spPr>
            <a:xfrm>
              <a:off x="8068125" y="350764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B48DC9E-AD8F-E374-F175-18611C4738A6}"/>
                </a:ext>
              </a:extLst>
            </p:cNvPr>
            <p:cNvSpPr/>
            <p:nvPr/>
          </p:nvSpPr>
          <p:spPr>
            <a:xfrm>
              <a:off x="8158865" y="311675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FEFC9E5-624D-75EA-981B-D04FCB90CA1A}"/>
                </a:ext>
              </a:extLst>
            </p:cNvPr>
            <p:cNvSpPr/>
            <p:nvPr/>
          </p:nvSpPr>
          <p:spPr>
            <a:xfrm>
              <a:off x="8290325" y="329009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F3F054F-0969-1813-9EBF-66669AB0B14F}"/>
                </a:ext>
              </a:extLst>
            </p:cNvPr>
            <p:cNvSpPr/>
            <p:nvPr/>
          </p:nvSpPr>
          <p:spPr>
            <a:xfrm>
              <a:off x="8311265" y="339479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DC1D4FB-0BDF-23E0-58D4-3D49118CA138}"/>
                </a:ext>
              </a:extLst>
            </p:cNvPr>
            <p:cNvSpPr/>
            <p:nvPr/>
          </p:nvSpPr>
          <p:spPr>
            <a:xfrm>
              <a:off x="8311265" y="277356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4E32400-A727-AE9A-6EF7-91DBB080FE88}"/>
                </a:ext>
              </a:extLst>
            </p:cNvPr>
            <p:cNvSpPr/>
            <p:nvPr/>
          </p:nvSpPr>
          <p:spPr>
            <a:xfrm>
              <a:off x="8463665" y="292596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1314FD3-9081-F8F9-403E-73E38290EEF9}"/>
                </a:ext>
              </a:extLst>
            </p:cNvPr>
            <p:cNvSpPr/>
            <p:nvPr/>
          </p:nvSpPr>
          <p:spPr>
            <a:xfrm>
              <a:off x="8616065" y="309232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4FC72F5-36AC-19FB-1FAB-08C0C2D3B785}"/>
                </a:ext>
              </a:extLst>
            </p:cNvPr>
            <p:cNvSpPr/>
            <p:nvPr/>
          </p:nvSpPr>
          <p:spPr>
            <a:xfrm>
              <a:off x="8616065" y="299460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0BEA983-C2AB-0AC0-4B2D-B46DFF856523}"/>
                </a:ext>
              </a:extLst>
            </p:cNvPr>
            <p:cNvSpPr/>
            <p:nvPr/>
          </p:nvSpPr>
          <p:spPr>
            <a:xfrm>
              <a:off x="8748685" y="308534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DE432C-7F0C-8AD9-25D0-14557C313CAD}"/>
                </a:ext>
              </a:extLst>
            </p:cNvPr>
            <p:cNvSpPr/>
            <p:nvPr/>
          </p:nvSpPr>
          <p:spPr>
            <a:xfrm>
              <a:off x="8901085" y="324472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61F9CF1-B960-7841-8851-D340F06E3CA8}"/>
                </a:ext>
              </a:extLst>
            </p:cNvPr>
            <p:cNvSpPr/>
            <p:nvPr/>
          </p:nvSpPr>
          <p:spPr>
            <a:xfrm>
              <a:off x="8642824" y="2700279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95B541B-3E87-D553-62D9-E5743BDBFD8C}"/>
                </a:ext>
              </a:extLst>
            </p:cNvPr>
            <p:cNvSpPr/>
            <p:nvPr/>
          </p:nvSpPr>
          <p:spPr>
            <a:xfrm>
              <a:off x="8285677" y="2524614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2F2A1CA-22EB-B738-37A3-50D129FD6E30}"/>
                </a:ext>
              </a:extLst>
            </p:cNvPr>
            <p:cNvSpPr/>
            <p:nvPr/>
          </p:nvSpPr>
          <p:spPr>
            <a:xfrm>
              <a:off x="8438077" y="2656074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407F7BA-1520-2228-F142-9EAB71E188F9}"/>
                </a:ext>
              </a:extLst>
            </p:cNvPr>
            <p:cNvSpPr/>
            <p:nvPr/>
          </p:nvSpPr>
          <p:spPr>
            <a:xfrm>
              <a:off x="8445057" y="242572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E523AED-7BD7-A53A-8262-79A319F882CE}"/>
                </a:ext>
              </a:extLst>
            </p:cNvPr>
            <p:cNvSpPr/>
            <p:nvPr/>
          </p:nvSpPr>
          <p:spPr>
            <a:xfrm>
              <a:off x="8597457" y="257812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A9F4DFC-FB6B-8806-D5FA-5DEF3026DE53}"/>
                </a:ext>
              </a:extLst>
            </p:cNvPr>
            <p:cNvSpPr/>
            <p:nvPr/>
          </p:nvSpPr>
          <p:spPr>
            <a:xfrm>
              <a:off x="8763817" y="268864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08C02C5-945F-14AF-1653-A43ADE99C46F}"/>
                </a:ext>
              </a:extLst>
            </p:cNvPr>
            <p:cNvSpPr/>
            <p:nvPr/>
          </p:nvSpPr>
          <p:spPr>
            <a:xfrm>
              <a:off x="8735897" y="2339640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80451A0-40EE-34C4-10BA-BF6F0BFA5EB1}"/>
                </a:ext>
              </a:extLst>
            </p:cNvPr>
            <p:cNvSpPr/>
            <p:nvPr/>
          </p:nvSpPr>
          <p:spPr>
            <a:xfrm>
              <a:off x="8477634" y="203949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858BE4C-69AC-4752-9953-AD0EE76EF401}"/>
                </a:ext>
              </a:extLst>
            </p:cNvPr>
            <p:cNvSpPr/>
            <p:nvPr/>
          </p:nvSpPr>
          <p:spPr>
            <a:xfrm>
              <a:off x="8630034" y="219189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8F4F186-7790-BF37-EC3C-E96D1DC76E80}"/>
                </a:ext>
              </a:extLst>
            </p:cNvPr>
            <p:cNvSpPr/>
            <p:nvPr/>
          </p:nvSpPr>
          <p:spPr>
            <a:xfrm>
              <a:off x="8831294" y="234429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197FD31-622E-FA27-970F-E7C1C8ACB6B4}"/>
                </a:ext>
              </a:extLst>
            </p:cNvPr>
            <p:cNvSpPr/>
            <p:nvPr/>
          </p:nvSpPr>
          <p:spPr>
            <a:xfrm>
              <a:off x="8656794" y="236523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CC30B49-5292-8617-8055-2C12445D4613}"/>
                </a:ext>
              </a:extLst>
            </p:cNvPr>
            <p:cNvSpPr/>
            <p:nvPr/>
          </p:nvSpPr>
          <p:spPr>
            <a:xfrm>
              <a:off x="8229842" y="2280315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57532EE-BEDD-596D-5EBA-9ED9BC6C094B}"/>
                </a:ext>
              </a:extLst>
            </p:cNvPr>
            <p:cNvSpPr/>
            <p:nvPr/>
          </p:nvSpPr>
          <p:spPr>
            <a:xfrm>
              <a:off x="8020440" y="268515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8E3C1B6-22C0-D6AE-3519-F9E21A00DC37}"/>
                </a:ext>
              </a:extLst>
            </p:cNvPr>
            <p:cNvSpPr/>
            <p:nvPr/>
          </p:nvSpPr>
          <p:spPr>
            <a:xfrm>
              <a:off x="8172840" y="283755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E3520BF-472E-6898-9E6A-5BAF528E2A3A}"/>
                </a:ext>
              </a:extLst>
            </p:cNvPr>
            <p:cNvSpPr/>
            <p:nvPr/>
          </p:nvSpPr>
          <p:spPr>
            <a:xfrm>
              <a:off x="8325240" y="312257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Plus Sign 47">
              <a:extLst>
                <a:ext uri="{FF2B5EF4-FFF2-40B4-BE49-F238E27FC236}">
                  <a16:creationId xmlns:a16="http://schemas.microsoft.com/office/drawing/2014/main" id="{32A8C7B1-CEB5-6CED-1E57-B09811423B93}"/>
                </a:ext>
              </a:extLst>
            </p:cNvPr>
            <p:cNvSpPr/>
            <p:nvPr/>
          </p:nvSpPr>
          <p:spPr>
            <a:xfrm>
              <a:off x="9008076" y="3482048"/>
              <a:ext cx="125643" cy="132623"/>
            </a:xfrm>
            <a:prstGeom prst="mathPlu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Plus Sign 48">
              <a:extLst>
                <a:ext uri="{FF2B5EF4-FFF2-40B4-BE49-F238E27FC236}">
                  <a16:creationId xmlns:a16="http://schemas.microsoft.com/office/drawing/2014/main" id="{E28CE410-36DD-7AC2-2654-14E263DB8DFD}"/>
                </a:ext>
              </a:extLst>
            </p:cNvPr>
            <p:cNvSpPr/>
            <p:nvPr/>
          </p:nvSpPr>
          <p:spPr>
            <a:xfrm>
              <a:off x="9118596" y="3041136"/>
              <a:ext cx="125643" cy="132623"/>
            </a:xfrm>
            <a:prstGeom prst="mathPlu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Plus Sign 49">
              <a:extLst>
                <a:ext uri="{FF2B5EF4-FFF2-40B4-BE49-F238E27FC236}">
                  <a16:creationId xmlns:a16="http://schemas.microsoft.com/office/drawing/2014/main" id="{31E32006-6FF3-2094-B9FB-55CA86F95AAD}"/>
                </a:ext>
              </a:extLst>
            </p:cNvPr>
            <p:cNvSpPr/>
            <p:nvPr/>
          </p:nvSpPr>
          <p:spPr>
            <a:xfrm>
              <a:off x="9340796" y="3039976"/>
              <a:ext cx="125643" cy="132623"/>
            </a:xfrm>
            <a:prstGeom prst="mathPlu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Plus Sign 50">
              <a:extLst>
                <a:ext uri="{FF2B5EF4-FFF2-40B4-BE49-F238E27FC236}">
                  <a16:creationId xmlns:a16="http://schemas.microsoft.com/office/drawing/2014/main" id="{848E6EF7-DEDE-8BDD-F7F9-055CF8E90824}"/>
                </a:ext>
              </a:extLst>
            </p:cNvPr>
            <p:cNvSpPr/>
            <p:nvPr/>
          </p:nvSpPr>
          <p:spPr>
            <a:xfrm>
              <a:off x="9333816" y="2732846"/>
              <a:ext cx="125643" cy="132623"/>
            </a:xfrm>
            <a:prstGeom prst="mathPlu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E741DE0-CFF1-29D5-F2E7-CFF76D1EB801}"/>
                </a:ext>
              </a:extLst>
            </p:cNvPr>
            <p:cNvSpPr/>
            <p:nvPr/>
          </p:nvSpPr>
          <p:spPr>
            <a:xfrm>
              <a:off x="9190761" y="268282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97ABD3D-4D32-3DEC-72E2-D3243DD8876D}"/>
                </a:ext>
              </a:extLst>
            </p:cNvPr>
            <p:cNvSpPr/>
            <p:nvPr/>
          </p:nvSpPr>
          <p:spPr>
            <a:xfrm>
              <a:off x="9343161" y="289106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6EB49291-CD83-283B-2D7D-EB57A4EA906F}"/>
                </a:ext>
              </a:extLst>
            </p:cNvPr>
            <p:cNvSpPr/>
            <p:nvPr/>
          </p:nvSpPr>
          <p:spPr>
            <a:xfrm>
              <a:off x="9358248" y="2475850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D9C165F-7E79-B065-EDFE-534BC9D4FFEE}"/>
                </a:ext>
              </a:extLst>
            </p:cNvPr>
            <p:cNvSpPr/>
            <p:nvPr/>
          </p:nvSpPr>
          <p:spPr>
            <a:xfrm>
              <a:off x="9267507" y="2168722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DE7B7D5-B4DD-7619-DDE0-0EEF74FFF568}"/>
              </a:ext>
            </a:extLst>
          </p:cNvPr>
          <p:cNvCxnSpPr>
            <a:cxnSpLocks/>
          </p:cNvCxnSpPr>
          <p:nvPr/>
        </p:nvCxnSpPr>
        <p:spPr>
          <a:xfrm flipV="1">
            <a:off x="8612230" y="1405448"/>
            <a:ext cx="1554331" cy="346875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86BE5F9-2E8D-4DCE-F13C-9992148D5E6D}"/>
              </a:ext>
            </a:extLst>
          </p:cNvPr>
          <p:cNvSpPr txBox="1"/>
          <p:nvPr/>
        </p:nvSpPr>
        <p:spPr>
          <a:xfrm>
            <a:off x="8846252" y="427792"/>
            <a:ext cx="279366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Optimal separator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974EFFD-AA99-FC17-F8C2-A80C6B926760}"/>
              </a:ext>
            </a:extLst>
          </p:cNvPr>
          <p:cNvCxnSpPr>
            <a:cxnSpLocks/>
          </p:cNvCxnSpPr>
          <p:nvPr/>
        </p:nvCxnSpPr>
        <p:spPr>
          <a:xfrm flipV="1">
            <a:off x="8419557" y="1979180"/>
            <a:ext cx="2116124" cy="339509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9E9D6313-8649-4B27-4943-DDC741A54B2B}"/>
              </a:ext>
            </a:extLst>
          </p:cNvPr>
          <p:cNvSpPr txBox="1"/>
          <p:nvPr/>
        </p:nvSpPr>
        <p:spPr>
          <a:xfrm>
            <a:off x="7014289" y="5326833"/>
            <a:ext cx="27936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Naïve imbalanced separator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8883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6639"/>
    </mc:Choice>
    <mc:Fallback>
      <p:transition spd="slow" advTm="866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6BF7B-DECB-2146-C45F-32610E56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Idea of DIRECT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184ED-9D7C-9FEC-019F-DDF110E5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14203"/>
            <a:ext cx="7512003" cy="4411662"/>
          </a:xfrm>
        </p:spPr>
        <p:txBody>
          <a:bodyPr/>
          <a:lstStyle/>
          <a:p>
            <a:r>
              <a:rPr lang="en-US" dirty="0"/>
              <a:t>Difficulty</a:t>
            </a:r>
          </a:p>
          <a:p>
            <a:pPr lvl="1"/>
            <a:r>
              <a:rPr lang="en-US" dirty="0"/>
              <a:t>Minority class sample statistics are skewed</a:t>
            </a:r>
          </a:p>
          <a:p>
            <a:pPr lvl="2"/>
            <a:r>
              <a:rPr lang="en-US" dirty="0"/>
              <a:t>Sample covariance has too-small/zero</a:t>
            </a:r>
            <a:br>
              <a:rPr lang="en-US" dirty="0"/>
            </a:br>
            <a:r>
              <a:rPr lang="en-US" dirty="0"/>
              <a:t>variance along some directions [Marchenko+/67]</a:t>
            </a:r>
          </a:p>
          <a:p>
            <a:r>
              <a:rPr lang="en-US" dirty="0"/>
              <a:t>Need a better proxy for the</a:t>
            </a:r>
            <a:br>
              <a:rPr lang="en-US" dirty="0"/>
            </a:br>
            <a:r>
              <a:rPr lang="en-US" dirty="0"/>
              <a:t>minority class distribution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DE447AE-E0E0-F663-D483-99ACA04771E1}"/>
              </a:ext>
            </a:extLst>
          </p:cNvPr>
          <p:cNvGrpSpPr/>
          <p:nvPr/>
        </p:nvGrpSpPr>
        <p:grpSpPr>
          <a:xfrm>
            <a:off x="7874338" y="1845408"/>
            <a:ext cx="2257019" cy="2423507"/>
            <a:chOff x="7915725" y="2039496"/>
            <a:chExt cx="1550714" cy="166475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A329295-2FF6-BECE-2C16-E406A72FCE09}"/>
                </a:ext>
              </a:extLst>
            </p:cNvPr>
            <p:cNvSpPr/>
            <p:nvPr/>
          </p:nvSpPr>
          <p:spPr>
            <a:xfrm>
              <a:off x="8897592" y="213138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D93038B-F9F0-36C0-7CC1-36889B19980E}"/>
                </a:ext>
              </a:extLst>
            </p:cNvPr>
            <p:cNvSpPr/>
            <p:nvPr/>
          </p:nvSpPr>
          <p:spPr>
            <a:xfrm>
              <a:off x="9049992" y="228378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0A0B029-FA19-FD3D-0B08-A12A26BE1B67}"/>
                </a:ext>
              </a:extLst>
            </p:cNvPr>
            <p:cNvSpPr/>
            <p:nvPr/>
          </p:nvSpPr>
          <p:spPr>
            <a:xfrm>
              <a:off x="9205848" y="2435130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C4AC0ED-7AD5-94A3-621D-539911A7C339}"/>
                </a:ext>
              </a:extLst>
            </p:cNvPr>
            <p:cNvSpPr/>
            <p:nvPr/>
          </p:nvSpPr>
          <p:spPr>
            <a:xfrm>
              <a:off x="8810341" y="256066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A066D7-D824-5D4C-04F3-9EC90F873AD4}"/>
                </a:ext>
              </a:extLst>
            </p:cNvPr>
            <p:cNvSpPr/>
            <p:nvPr/>
          </p:nvSpPr>
          <p:spPr>
            <a:xfrm>
              <a:off x="8962741" y="271306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1072BC7-481F-378B-A191-294DE4BEE586}"/>
                </a:ext>
              </a:extLst>
            </p:cNvPr>
            <p:cNvSpPr/>
            <p:nvPr/>
          </p:nvSpPr>
          <p:spPr>
            <a:xfrm>
              <a:off x="9038361" y="253042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CEA8788-31DF-7883-33F2-554A57827282}"/>
                </a:ext>
              </a:extLst>
            </p:cNvPr>
            <p:cNvSpPr/>
            <p:nvPr/>
          </p:nvSpPr>
          <p:spPr>
            <a:xfrm>
              <a:off x="9052321" y="286546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3935DD8-DD50-A0F2-5540-830073561DD2}"/>
                </a:ext>
              </a:extLst>
            </p:cNvPr>
            <p:cNvSpPr/>
            <p:nvPr/>
          </p:nvSpPr>
          <p:spPr>
            <a:xfrm>
              <a:off x="8752174" y="287244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4C98688-86D0-8F34-DEF5-CD5EC0AABE92}"/>
                </a:ext>
              </a:extLst>
            </p:cNvPr>
            <p:cNvSpPr/>
            <p:nvPr/>
          </p:nvSpPr>
          <p:spPr>
            <a:xfrm>
              <a:off x="8904574" y="302484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C66AF34-D52D-4B8A-A922-0A976B797336}"/>
                </a:ext>
              </a:extLst>
            </p:cNvPr>
            <p:cNvSpPr/>
            <p:nvPr/>
          </p:nvSpPr>
          <p:spPr>
            <a:xfrm>
              <a:off x="8351980" y="301670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F3778FA-486F-A81A-1F05-230CE85B405A}"/>
                </a:ext>
              </a:extLst>
            </p:cNvPr>
            <p:cNvSpPr/>
            <p:nvPr/>
          </p:nvSpPr>
          <p:spPr>
            <a:xfrm>
              <a:off x="8483440" y="320400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EF35211-5431-9B80-E3A2-2B7973854F25}"/>
                </a:ext>
              </a:extLst>
            </p:cNvPr>
            <p:cNvSpPr/>
            <p:nvPr/>
          </p:nvSpPr>
          <p:spPr>
            <a:xfrm>
              <a:off x="8656780" y="326566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BB5A56F-649F-72BA-7349-096CC635F9A5}"/>
                </a:ext>
              </a:extLst>
            </p:cNvPr>
            <p:cNvSpPr/>
            <p:nvPr/>
          </p:nvSpPr>
          <p:spPr>
            <a:xfrm>
              <a:off x="8545100" y="336338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CCA216-188E-1951-FCD2-82BFAD344E39}"/>
                </a:ext>
              </a:extLst>
            </p:cNvPr>
            <p:cNvSpPr/>
            <p:nvPr/>
          </p:nvSpPr>
          <p:spPr>
            <a:xfrm>
              <a:off x="8712620" y="350298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4888F46-4550-681D-87BA-A49BEFD2763E}"/>
                </a:ext>
              </a:extLst>
            </p:cNvPr>
            <p:cNvSpPr/>
            <p:nvPr/>
          </p:nvSpPr>
          <p:spPr>
            <a:xfrm>
              <a:off x="8468319" y="361467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1EFB30C-C1D6-F5C0-B538-1F40479C0AA2}"/>
                </a:ext>
              </a:extLst>
            </p:cNvPr>
            <p:cNvSpPr/>
            <p:nvPr/>
          </p:nvSpPr>
          <p:spPr>
            <a:xfrm>
              <a:off x="7915725" y="363445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B84A7D1-6528-1D02-FE0A-C8A98114D2F2}"/>
                </a:ext>
              </a:extLst>
            </p:cNvPr>
            <p:cNvSpPr/>
            <p:nvPr/>
          </p:nvSpPr>
          <p:spPr>
            <a:xfrm>
              <a:off x="8068125" y="350764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B48DC9E-AD8F-E374-F175-18611C4738A6}"/>
                </a:ext>
              </a:extLst>
            </p:cNvPr>
            <p:cNvSpPr/>
            <p:nvPr/>
          </p:nvSpPr>
          <p:spPr>
            <a:xfrm>
              <a:off x="8158865" y="311675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FEFC9E5-624D-75EA-981B-D04FCB90CA1A}"/>
                </a:ext>
              </a:extLst>
            </p:cNvPr>
            <p:cNvSpPr/>
            <p:nvPr/>
          </p:nvSpPr>
          <p:spPr>
            <a:xfrm>
              <a:off x="8290325" y="329009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F3F054F-0969-1813-9EBF-66669AB0B14F}"/>
                </a:ext>
              </a:extLst>
            </p:cNvPr>
            <p:cNvSpPr/>
            <p:nvPr/>
          </p:nvSpPr>
          <p:spPr>
            <a:xfrm>
              <a:off x="8311265" y="339479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DC1D4FB-0BDF-23E0-58D4-3D49118CA138}"/>
                </a:ext>
              </a:extLst>
            </p:cNvPr>
            <p:cNvSpPr/>
            <p:nvPr/>
          </p:nvSpPr>
          <p:spPr>
            <a:xfrm>
              <a:off x="8311265" y="277356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4E32400-A727-AE9A-6EF7-91DBB080FE88}"/>
                </a:ext>
              </a:extLst>
            </p:cNvPr>
            <p:cNvSpPr/>
            <p:nvPr/>
          </p:nvSpPr>
          <p:spPr>
            <a:xfrm>
              <a:off x="8463665" y="292596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1314FD3-9081-F8F9-403E-73E38290EEF9}"/>
                </a:ext>
              </a:extLst>
            </p:cNvPr>
            <p:cNvSpPr/>
            <p:nvPr/>
          </p:nvSpPr>
          <p:spPr>
            <a:xfrm>
              <a:off x="8616065" y="309232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4FC72F5-36AC-19FB-1FAB-08C0C2D3B785}"/>
                </a:ext>
              </a:extLst>
            </p:cNvPr>
            <p:cNvSpPr/>
            <p:nvPr/>
          </p:nvSpPr>
          <p:spPr>
            <a:xfrm>
              <a:off x="8616065" y="299460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0BEA983-C2AB-0AC0-4B2D-B46DFF856523}"/>
                </a:ext>
              </a:extLst>
            </p:cNvPr>
            <p:cNvSpPr/>
            <p:nvPr/>
          </p:nvSpPr>
          <p:spPr>
            <a:xfrm>
              <a:off x="8748685" y="308534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DE432C-7F0C-8AD9-25D0-14557C313CAD}"/>
                </a:ext>
              </a:extLst>
            </p:cNvPr>
            <p:cNvSpPr/>
            <p:nvPr/>
          </p:nvSpPr>
          <p:spPr>
            <a:xfrm>
              <a:off x="8901085" y="324472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61F9CF1-B960-7841-8851-D340F06E3CA8}"/>
                </a:ext>
              </a:extLst>
            </p:cNvPr>
            <p:cNvSpPr/>
            <p:nvPr/>
          </p:nvSpPr>
          <p:spPr>
            <a:xfrm>
              <a:off x="8642824" y="2700279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95B541B-3E87-D553-62D9-E5743BDBFD8C}"/>
                </a:ext>
              </a:extLst>
            </p:cNvPr>
            <p:cNvSpPr/>
            <p:nvPr/>
          </p:nvSpPr>
          <p:spPr>
            <a:xfrm>
              <a:off x="8285677" y="2524614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2F2A1CA-22EB-B738-37A3-50D129FD6E30}"/>
                </a:ext>
              </a:extLst>
            </p:cNvPr>
            <p:cNvSpPr/>
            <p:nvPr/>
          </p:nvSpPr>
          <p:spPr>
            <a:xfrm>
              <a:off x="8438077" y="2656074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407F7BA-1520-2228-F142-9EAB71E188F9}"/>
                </a:ext>
              </a:extLst>
            </p:cNvPr>
            <p:cNvSpPr/>
            <p:nvPr/>
          </p:nvSpPr>
          <p:spPr>
            <a:xfrm>
              <a:off x="8445057" y="242572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E523AED-7BD7-A53A-8262-79A319F882CE}"/>
                </a:ext>
              </a:extLst>
            </p:cNvPr>
            <p:cNvSpPr/>
            <p:nvPr/>
          </p:nvSpPr>
          <p:spPr>
            <a:xfrm>
              <a:off x="8597457" y="257812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A9F4DFC-FB6B-8806-D5FA-5DEF3026DE53}"/>
                </a:ext>
              </a:extLst>
            </p:cNvPr>
            <p:cNvSpPr/>
            <p:nvPr/>
          </p:nvSpPr>
          <p:spPr>
            <a:xfrm>
              <a:off x="8763817" y="268864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08C02C5-945F-14AF-1653-A43ADE99C46F}"/>
                </a:ext>
              </a:extLst>
            </p:cNvPr>
            <p:cNvSpPr/>
            <p:nvPr/>
          </p:nvSpPr>
          <p:spPr>
            <a:xfrm>
              <a:off x="8735897" y="2339640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80451A0-40EE-34C4-10BA-BF6F0BFA5EB1}"/>
                </a:ext>
              </a:extLst>
            </p:cNvPr>
            <p:cNvSpPr/>
            <p:nvPr/>
          </p:nvSpPr>
          <p:spPr>
            <a:xfrm>
              <a:off x="8477634" y="203949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858BE4C-69AC-4752-9953-AD0EE76EF401}"/>
                </a:ext>
              </a:extLst>
            </p:cNvPr>
            <p:cNvSpPr/>
            <p:nvPr/>
          </p:nvSpPr>
          <p:spPr>
            <a:xfrm>
              <a:off x="8630034" y="219189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8F4F186-7790-BF37-EC3C-E96D1DC76E80}"/>
                </a:ext>
              </a:extLst>
            </p:cNvPr>
            <p:cNvSpPr/>
            <p:nvPr/>
          </p:nvSpPr>
          <p:spPr>
            <a:xfrm>
              <a:off x="8831294" y="234429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197FD31-622E-FA27-970F-E7C1C8ACB6B4}"/>
                </a:ext>
              </a:extLst>
            </p:cNvPr>
            <p:cNvSpPr/>
            <p:nvPr/>
          </p:nvSpPr>
          <p:spPr>
            <a:xfrm>
              <a:off x="8656794" y="236523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CC30B49-5292-8617-8055-2C12445D4613}"/>
                </a:ext>
              </a:extLst>
            </p:cNvPr>
            <p:cNvSpPr/>
            <p:nvPr/>
          </p:nvSpPr>
          <p:spPr>
            <a:xfrm>
              <a:off x="8229842" y="2280315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57532EE-BEDD-596D-5EBA-9ED9BC6C094B}"/>
                </a:ext>
              </a:extLst>
            </p:cNvPr>
            <p:cNvSpPr/>
            <p:nvPr/>
          </p:nvSpPr>
          <p:spPr>
            <a:xfrm>
              <a:off x="8020440" y="268515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8E3C1B6-22C0-D6AE-3519-F9E21A00DC37}"/>
                </a:ext>
              </a:extLst>
            </p:cNvPr>
            <p:cNvSpPr/>
            <p:nvPr/>
          </p:nvSpPr>
          <p:spPr>
            <a:xfrm>
              <a:off x="8172840" y="283755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E3520BF-472E-6898-9E6A-5BAF528E2A3A}"/>
                </a:ext>
              </a:extLst>
            </p:cNvPr>
            <p:cNvSpPr/>
            <p:nvPr/>
          </p:nvSpPr>
          <p:spPr>
            <a:xfrm>
              <a:off x="8325240" y="312257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Plus Sign 47">
              <a:extLst>
                <a:ext uri="{FF2B5EF4-FFF2-40B4-BE49-F238E27FC236}">
                  <a16:creationId xmlns:a16="http://schemas.microsoft.com/office/drawing/2014/main" id="{32A8C7B1-CEB5-6CED-1E57-B09811423B93}"/>
                </a:ext>
              </a:extLst>
            </p:cNvPr>
            <p:cNvSpPr/>
            <p:nvPr/>
          </p:nvSpPr>
          <p:spPr>
            <a:xfrm>
              <a:off x="9008076" y="3482048"/>
              <a:ext cx="125643" cy="132623"/>
            </a:xfrm>
            <a:prstGeom prst="mathPlu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Plus Sign 48">
              <a:extLst>
                <a:ext uri="{FF2B5EF4-FFF2-40B4-BE49-F238E27FC236}">
                  <a16:creationId xmlns:a16="http://schemas.microsoft.com/office/drawing/2014/main" id="{E28CE410-36DD-7AC2-2654-14E263DB8DFD}"/>
                </a:ext>
              </a:extLst>
            </p:cNvPr>
            <p:cNvSpPr/>
            <p:nvPr/>
          </p:nvSpPr>
          <p:spPr>
            <a:xfrm>
              <a:off x="9118596" y="3041136"/>
              <a:ext cx="125643" cy="132623"/>
            </a:xfrm>
            <a:prstGeom prst="mathPlu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Plus Sign 49">
              <a:extLst>
                <a:ext uri="{FF2B5EF4-FFF2-40B4-BE49-F238E27FC236}">
                  <a16:creationId xmlns:a16="http://schemas.microsoft.com/office/drawing/2014/main" id="{31E32006-6FF3-2094-B9FB-55CA86F95AAD}"/>
                </a:ext>
              </a:extLst>
            </p:cNvPr>
            <p:cNvSpPr/>
            <p:nvPr/>
          </p:nvSpPr>
          <p:spPr>
            <a:xfrm>
              <a:off x="9340796" y="3039976"/>
              <a:ext cx="125643" cy="132623"/>
            </a:xfrm>
            <a:prstGeom prst="mathPlu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Plus Sign 50">
              <a:extLst>
                <a:ext uri="{FF2B5EF4-FFF2-40B4-BE49-F238E27FC236}">
                  <a16:creationId xmlns:a16="http://schemas.microsoft.com/office/drawing/2014/main" id="{848E6EF7-DEDE-8BDD-F7F9-055CF8E90824}"/>
                </a:ext>
              </a:extLst>
            </p:cNvPr>
            <p:cNvSpPr/>
            <p:nvPr/>
          </p:nvSpPr>
          <p:spPr>
            <a:xfrm>
              <a:off x="9333816" y="2732846"/>
              <a:ext cx="125643" cy="132623"/>
            </a:xfrm>
            <a:prstGeom prst="mathPlu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E741DE0-CFF1-29D5-F2E7-CFF76D1EB801}"/>
                </a:ext>
              </a:extLst>
            </p:cNvPr>
            <p:cNvSpPr/>
            <p:nvPr/>
          </p:nvSpPr>
          <p:spPr>
            <a:xfrm>
              <a:off x="9190761" y="268282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97ABD3D-4D32-3DEC-72E2-D3243DD8876D}"/>
                </a:ext>
              </a:extLst>
            </p:cNvPr>
            <p:cNvSpPr/>
            <p:nvPr/>
          </p:nvSpPr>
          <p:spPr>
            <a:xfrm>
              <a:off x="9343161" y="289106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6EB49291-CD83-283B-2D7D-EB57A4EA906F}"/>
                </a:ext>
              </a:extLst>
            </p:cNvPr>
            <p:cNvSpPr/>
            <p:nvPr/>
          </p:nvSpPr>
          <p:spPr>
            <a:xfrm>
              <a:off x="9358248" y="2475850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D9C165F-7E79-B065-EDFE-534BC9D4FFEE}"/>
                </a:ext>
              </a:extLst>
            </p:cNvPr>
            <p:cNvSpPr/>
            <p:nvPr/>
          </p:nvSpPr>
          <p:spPr>
            <a:xfrm>
              <a:off x="9267507" y="2168722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0C9C4CC-7B19-33A9-BBD0-072FB11E6EBF}"/>
              </a:ext>
            </a:extLst>
          </p:cNvPr>
          <p:cNvGrpSpPr/>
          <p:nvPr/>
        </p:nvGrpSpPr>
        <p:grpSpPr>
          <a:xfrm>
            <a:off x="9754415" y="1944172"/>
            <a:ext cx="2528643" cy="2579600"/>
            <a:chOff x="9754415" y="1944172"/>
            <a:chExt cx="2528643" cy="2579600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CDD0AB0-09FF-A1BE-CFA4-B98EB7958F9C}"/>
                </a:ext>
              </a:extLst>
            </p:cNvPr>
            <p:cNvSpPr/>
            <p:nvPr/>
          </p:nvSpPr>
          <p:spPr>
            <a:xfrm rot="17873928">
              <a:off x="8761771" y="3290080"/>
              <a:ext cx="2226336" cy="241048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B6F0F46-F30A-782C-EF58-E4CED3DB17BF}"/>
                </a:ext>
              </a:extLst>
            </p:cNvPr>
            <p:cNvSpPr txBox="1"/>
            <p:nvPr/>
          </p:nvSpPr>
          <p:spPr>
            <a:xfrm>
              <a:off x="10324428" y="1944172"/>
              <a:ext cx="19586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Sample covariance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51373AA-9937-42FD-B168-056408337BF2}"/>
              </a:ext>
            </a:extLst>
          </p:cNvPr>
          <p:cNvGrpSpPr/>
          <p:nvPr/>
        </p:nvGrpSpPr>
        <p:grpSpPr>
          <a:xfrm>
            <a:off x="9458116" y="2588280"/>
            <a:ext cx="2420396" cy="2157688"/>
            <a:chOff x="9458116" y="2588280"/>
            <a:chExt cx="2420396" cy="2157688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8E1BFCD-D88F-41DD-736A-03727C0C1C84}"/>
                </a:ext>
              </a:extLst>
            </p:cNvPr>
            <p:cNvSpPr/>
            <p:nvPr/>
          </p:nvSpPr>
          <p:spPr>
            <a:xfrm rot="17769384">
              <a:off x="9227829" y="2818567"/>
              <a:ext cx="1437330" cy="976755"/>
            </a:xfrm>
            <a:prstGeom prst="ellipse">
              <a:avLst/>
            </a:prstGeom>
            <a:solidFill>
              <a:srgbClr val="00B05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DDC6544-96F7-6540-7A3C-C7255C0025D8}"/>
                </a:ext>
              </a:extLst>
            </p:cNvPr>
            <p:cNvSpPr txBox="1"/>
            <p:nvPr/>
          </p:nvSpPr>
          <p:spPr>
            <a:xfrm>
              <a:off x="9919882" y="3791861"/>
              <a:ext cx="19586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Robust covariance</a:t>
              </a:r>
            </a:p>
          </p:txBody>
        </p:sp>
      </p:grp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EB6EF32A-5B0E-FBA9-594F-8DF8B35C9F75}"/>
              </a:ext>
            </a:extLst>
          </p:cNvPr>
          <p:cNvSpPr/>
          <p:nvPr/>
        </p:nvSpPr>
        <p:spPr>
          <a:xfrm>
            <a:off x="260826" y="4949505"/>
            <a:ext cx="1568742" cy="939567"/>
          </a:xfrm>
          <a:prstGeom prst="roundRect">
            <a:avLst/>
          </a:prstGeom>
          <a:solidFill>
            <a:srgbClr val="FF000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Sample covariance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0C3BC630-DD80-8020-9BCE-63DF66BA058A}"/>
              </a:ext>
            </a:extLst>
          </p:cNvPr>
          <p:cNvSpPr/>
          <p:nvPr/>
        </p:nvSpPr>
        <p:spPr>
          <a:xfrm>
            <a:off x="2317527" y="4949504"/>
            <a:ext cx="1568742" cy="939567"/>
          </a:xfrm>
          <a:prstGeom prst="roundRect">
            <a:avLst/>
          </a:prstGeom>
          <a:solidFill>
            <a:srgbClr val="0070C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Robust covariance</a:t>
            </a:r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04E847B7-4168-D076-CE84-224468F53567}"/>
              </a:ext>
            </a:extLst>
          </p:cNvPr>
          <p:cNvSpPr/>
          <p:nvPr/>
        </p:nvSpPr>
        <p:spPr>
          <a:xfrm>
            <a:off x="1912690" y="5272480"/>
            <a:ext cx="318533" cy="276837"/>
          </a:xfrm>
          <a:prstGeom prst="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5B816BC-43FC-C5D5-C2B7-034DF6346201}"/>
              </a:ext>
            </a:extLst>
          </p:cNvPr>
          <p:cNvSpPr txBox="1"/>
          <p:nvPr/>
        </p:nvSpPr>
        <p:spPr>
          <a:xfrm>
            <a:off x="9088610" y="4669273"/>
            <a:ext cx="3119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highlight>
                  <a:srgbClr val="FFFF00"/>
                </a:highlight>
              </a:rPr>
              <a:t>This is a more accurate covariance estimate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6F4BA742-958A-B3F7-6DC0-0AE3CD32B98E}"/>
              </a:ext>
            </a:extLst>
          </p:cNvPr>
          <p:cNvSpPr/>
          <p:nvPr/>
        </p:nvSpPr>
        <p:spPr>
          <a:xfrm>
            <a:off x="4374228" y="4949503"/>
            <a:ext cx="1568742" cy="939567"/>
          </a:xfrm>
          <a:prstGeom prst="roundRect">
            <a:avLst/>
          </a:prstGeom>
          <a:solidFill>
            <a:srgbClr val="0070C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Smoothed kernel distribution</a:t>
            </a:r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9C16397E-785C-4999-38C1-2C3322BA7F20}"/>
              </a:ext>
            </a:extLst>
          </p:cNvPr>
          <p:cNvSpPr/>
          <p:nvPr/>
        </p:nvSpPr>
        <p:spPr>
          <a:xfrm>
            <a:off x="3969391" y="5272479"/>
            <a:ext cx="318533" cy="276837"/>
          </a:xfrm>
          <a:prstGeom prst="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037807D8-1302-5BD7-2B73-9341315042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04688" y="4652940"/>
            <a:ext cx="299842" cy="2965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3522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1374"/>
    </mc:Choice>
    <mc:Fallback>
      <p:transition spd="slow" advTm="1413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70" grpId="0" animBg="1"/>
      <p:bldP spid="67" grpId="0" animBg="1"/>
      <p:bldP spid="71" grpId="0"/>
      <p:bldP spid="73" grpId="0" animBg="1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>
            <a:extLst>
              <a:ext uri="{FF2B5EF4-FFF2-40B4-BE49-F238E27FC236}">
                <a16:creationId xmlns:a16="http://schemas.microsoft.com/office/drawing/2014/main" id="{32243C55-CBEC-04F7-1A93-04F38388BC95}"/>
              </a:ext>
            </a:extLst>
          </p:cNvPr>
          <p:cNvGrpSpPr/>
          <p:nvPr/>
        </p:nvGrpSpPr>
        <p:grpSpPr>
          <a:xfrm>
            <a:off x="9134979" y="2304279"/>
            <a:ext cx="1440780" cy="2423832"/>
            <a:chOff x="7955645" y="4408401"/>
            <a:chExt cx="1014918" cy="1971692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8B573ACD-5470-E473-BD49-EC7A6D044453}"/>
                </a:ext>
              </a:extLst>
            </p:cNvPr>
            <p:cNvSpPr/>
            <p:nvPr/>
          </p:nvSpPr>
          <p:spPr>
            <a:xfrm rot="17769384">
              <a:off x="8028876" y="4629798"/>
              <a:ext cx="1137689" cy="694895"/>
            </a:xfrm>
            <a:prstGeom prst="ellipse">
              <a:avLst/>
            </a:prstGeom>
            <a:gradFill flip="none" rotWithShape="1">
              <a:gsLst>
                <a:gs pos="50000">
                  <a:srgbClr val="80D8A8"/>
                </a:gs>
                <a:gs pos="0">
                  <a:srgbClr val="00B050"/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D3BBBC6B-93EE-B7FD-C5AA-E39198A35E49}"/>
                </a:ext>
              </a:extLst>
            </p:cNvPr>
            <p:cNvSpPr/>
            <p:nvPr/>
          </p:nvSpPr>
          <p:spPr>
            <a:xfrm rot="17769384">
              <a:off x="8054271" y="5037717"/>
              <a:ext cx="1137689" cy="694895"/>
            </a:xfrm>
            <a:prstGeom prst="ellipse">
              <a:avLst/>
            </a:prstGeom>
            <a:gradFill flip="none" rotWithShape="1">
              <a:gsLst>
                <a:gs pos="50000">
                  <a:srgbClr val="80D8A8"/>
                </a:gs>
                <a:gs pos="0">
                  <a:srgbClr val="00B050"/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D6F0D3F7-CA14-849E-F72A-7482680A588C}"/>
                </a:ext>
              </a:extLst>
            </p:cNvPr>
            <p:cNvSpPr/>
            <p:nvPr/>
          </p:nvSpPr>
          <p:spPr>
            <a:xfrm rot="17769384">
              <a:off x="7734248" y="5463801"/>
              <a:ext cx="1137689" cy="694895"/>
            </a:xfrm>
            <a:prstGeom prst="ellipse">
              <a:avLst/>
            </a:prstGeom>
            <a:gradFill flip="none" rotWithShape="1">
              <a:gsLst>
                <a:gs pos="50000">
                  <a:srgbClr val="80D8A8"/>
                </a:gs>
                <a:gs pos="0">
                  <a:srgbClr val="00B050"/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30F018B2-418E-6C6C-307B-E4D300E6FA59}"/>
                </a:ext>
              </a:extLst>
            </p:cNvPr>
            <p:cNvSpPr/>
            <p:nvPr/>
          </p:nvSpPr>
          <p:spPr>
            <a:xfrm rot="17769384">
              <a:off x="7752623" y="4948034"/>
              <a:ext cx="1137689" cy="694895"/>
            </a:xfrm>
            <a:prstGeom prst="ellipse">
              <a:avLst/>
            </a:prstGeom>
            <a:gradFill flip="none" rotWithShape="1">
              <a:gsLst>
                <a:gs pos="50000">
                  <a:srgbClr val="80D8A8"/>
                </a:gs>
                <a:gs pos="0">
                  <a:srgbClr val="00B050"/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76BF7B-DECB-2146-C45F-32610E56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Idea of DIRECT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184ED-9D7C-9FEC-019F-DDF110E5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14203"/>
            <a:ext cx="7512003" cy="4411662"/>
          </a:xfrm>
        </p:spPr>
        <p:txBody>
          <a:bodyPr/>
          <a:lstStyle/>
          <a:p>
            <a:r>
              <a:rPr lang="en-US" dirty="0"/>
              <a:t>Difficulty</a:t>
            </a:r>
          </a:p>
          <a:p>
            <a:pPr lvl="1"/>
            <a:r>
              <a:rPr lang="en-US" dirty="0"/>
              <a:t>Minority class sample statistics are skewed</a:t>
            </a:r>
          </a:p>
          <a:p>
            <a:pPr lvl="2"/>
            <a:r>
              <a:rPr lang="en-US" dirty="0"/>
              <a:t>Sample covariance has too-small/zero</a:t>
            </a:r>
            <a:br>
              <a:rPr lang="en-US" dirty="0"/>
            </a:br>
            <a:r>
              <a:rPr lang="en-US" dirty="0"/>
              <a:t>variance along some directions</a:t>
            </a:r>
          </a:p>
          <a:p>
            <a:r>
              <a:rPr lang="en-US" dirty="0"/>
              <a:t>Need a better proxy for the</a:t>
            </a:r>
            <a:br>
              <a:rPr lang="en-US" dirty="0"/>
            </a:br>
            <a:r>
              <a:rPr lang="en-US" dirty="0"/>
              <a:t>minority class distribution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DE447AE-E0E0-F663-D483-99ACA04771E1}"/>
              </a:ext>
            </a:extLst>
          </p:cNvPr>
          <p:cNvGrpSpPr/>
          <p:nvPr/>
        </p:nvGrpSpPr>
        <p:grpSpPr>
          <a:xfrm>
            <a:off x="7874338" y="1845408"/>
            <a:ext cx="2257019" cy="2423507"/>
            <a:chOff x="7915725" y="2039496"/>
            <a:chExt cx="1550714" cy="166475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A329295-2FF6-BECE-2C16-E406A72FCE09}"/>
                </a:ext>
              </a:extLst>
            </p:cNvPr>
            <p:cNvSpPr/>
            <p:nvPr/>
          </p:nvSpPr>
          <p:spPr>
            <a:xfrm>
              <a:off x="8897592" y="213138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D93038B-F9F0-36C0-7CC1-36889B19980E}"/>
                </a:ext>
              </a:extLst>
            </p:cNvPr>
            <p:cNvSpPr/>
            <p:nvPr/>
          </p:nvSpPr>
          <p:spPr>
            <a:xfrm>
              <a:off x="9049992" y="228378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0A0B029-FA19-FD3D-0B08-A12A26BE1B67}"/>
                </a:ext>
              </a:extLst>
            </p:cNvPr>
            <p:cNvSpPr/>
            <p:nvPr/>
          </p:nvSpPr>
          <p:spPr>
            <a:xfrm>
              <a:off x="9205848" y="2435130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C4AC0ED-7AD5-94A3-621D-539911A7C339}"/>
                </a:ext>
              </a:extLst>
            </p:cNvPr>
            <p:cNvSpPr/>
            <p:nvPr/>
          </p:nvSpPr>
          <p:spPr>
            <a:xfrm>
              <a:off x="8810341" y="256066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1A066D7-D824-5D4C-04F3-9EC90F873AD4}"/>
                </a:ext>
              </a:extLst>
            </p:cNvPr>
            <p:cNvSpPr/>
            <p:nvPr/>
          </p:nvSpPr>
          <p:spPr>
            <a:xfrm>
              <a:off x="8962741" y="271306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1072BC7-481F-378B-A191-294DE4BEE586}"/>
                </a:ext>
              </a:extLst>
            </p:cNvPr>
            <p:cNvSpPr/>
            <p:nvPr/>
          </p:nvSpPr>
          <p:spPr>
            <a:xfrm>
              <a:off x="9038361" y="253042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CEA8788-31DF-7883-33F2-554A57827282}"/>
                </a:ext>
              </a:extLst>
            </p:cNvPr>
            <p:cNvSpPr/>
            <p:nvPr/>
          </p:nvSpPr>
          <p:spPr>
            <a:xfrm>
              <a:off x="9052321" y="286546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3935DD8-DD50-A0F2-5540-830073561DD2}"/>
                </a:ext>
              </a:extLst>
            </p:cNvPr>
            <p:cNvSpPr/>
            <p:nvPr/>
          </p:nvSpPr>
          <p:spPr>
            <a:xfrm>
              <a:off x="8752174" y="287244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4C98688-86D0-8F34-DEF5-CD5EC0AABE92}"/>
                </a:ext>
              </a:extLst>
            </p:cNvPr>
            <p:cNvSpPr/>
            <p:nvPr/>
          </p:nvSpPr>
          <p:spPr>
            <a:xfrm>
              <a:off x="8904574" y="302484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C66AF34-D52D-4B8A-A922-0A976B797336}"/>
                </a:ext>
              </a:extLst>
            </p:cNvPr>
            <p:cNvSpPr/>
            <p:nvPr/>
          </p:nvSpPr>
          <p:spPr>
            <a:xfrm>
              <a:off x="8351980" y="301670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F3778FA-486F-A81A-1F05-230CE85B405A}"/>
                </a:ext>
              </a:extLst>
            </p:cNvPr>
            <p:cNvSpPr/>
            <p:nvPr/>
          </p:nvSpPr>
          <p:spPr>
            <a:xfrm>
              <a:off x="8483440" y="320400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EF35211-5431-9B80-E3A2-2B7973854F25}"/>
                </a:ext>
              </a:extLst>
            </p:cNvPr>
            <p:cNvSpPr/>
            <p:nvPr/>
          </p:nvSpPr>
          <p:spPr>
            <a:xfrm>
              <a:off x="8656780" y="326566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BB5A56F-649F-72BA-7349-096CC635F9A5}"/>
                </a:ext>
              </a:extLst>
            </p:cNvPr>
            <p:cNvSpPr/>
            <p:nvPr/>
          </p:nvSpPr>
          <p:spPr>
            <a:xfrm>
              <a:off x="8545100" y="336338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CCA216-188E-1951-FCD2-82BFAD344E39}"/>
                </a:ext>
              </a:extLst>
            </p:cNvPr>
            <p:cNvSpPr/>
            <p:nvPr/>
          </p:nvSpPr>
          <p:spPr>
            <a:xfrm>
              <a:off x="8712620" y="350298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4888F46-4550-681D-87BA-A49BEFD2763E}"/>
                </a:ext>
              </a:extLst>
            </p:cNvPr>
            <p:cNvSpPr/>
            <p:nvPr/>
          </p:nvSpPr>
          <p:spPr>
            <a:xfrm>
              <a:off x="8468319" y="361467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1EFB30C-C1D6-F5C0-B538-1F40479C0AA2}"/>
                </a:ext>
              </a:extLst>
            </p:cNvPr>
            <p:cNvSpPr/>
            <p:nvPr/>
          </p:nvSpPr>
          <p:spPr>
            <a:xfrm>
              <a:off x="7915725" y="363445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B84A7D1-6528-1D02-FE0A-C8A98114D2F2}"/>
                </a:ext>
              </a:extLst>
            </p:cNvPr>
            <p:cNvSpPr/>
            <p:nvPr/>
          </p:nvSpPr>
          <p:spPr>
            <a:xfrm>
              <a:off x="8068125" y="350764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B48DC9E-AD8F-E374-F175-18611C4738A6}"/>
                </a:ext>
              </a:extLst>
            </p:cNvPr>
            <p:cNvSpPr/>
            <p:nvPr/>
          </p:nvSpPr>
          <p:spPr>
            <a:xfrm>
              <a:off x="8158865" y="311675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FEFC9E5-624D-75EA-981B-D04FCB90CA1A}"/>
                </a:ext>
              </a:extLst>
            </p:cNvPr>
            <p:cNvSpPr/>
            <p:nvPr/>
          </p:nvSpPr>
          <p:spPr>
            <a:xfrm>
              <a:off x="8290325" y="329009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F3F054F-0969-1813-9EBF-66669AB0B14F}"/>
                </a:ext>
              </a:extLst>
            </p:cNvPr>
            <p:cNvSpPr/>
            <p:nvPr/>
          </p:nvSpPr>
          <p:spPr>
            <a:xfrm>
              <a:off x="8311265" y="339479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DC1D4FB-0BDF-23E0-58D4-3D49118CA138}"/>
                </a:ext>
              </a:extLst>
            </p:cNvPr>
            <p:cNvSpPr/>
            <p:nvPr/>
          </p:nvSpPr>
          <p:spPr>
            <a:xfrm>
              <a:off x="8311265" y="277356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4E32400-A727-AE9A-6EF7-91DBB080FE88}"/>
                </a:ext>
              </a:extLst>
            </p:cNvPr>
            <p:cNvSpPr/>
            <p:nvPr/>
          </p:nvSpPr>
          <p:spPr>
            <a:xfrm>
              <a:off x="8463665" y="292596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1314FD3-9081-F8F9-403E-73E38290EEF9}"/>
                </a:ext>
              </a:extLst>
            </p:cNvPr>
            <p:cNvSpPr/>
            <p:nvPr/>
          </p:nvSpPr>
          <p:spPr>
            <a:xfrm>
              <a:off x="8616065" y="309232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4FC72F5-36AC-19FB-1FAB-08C0C2D3B785}"/>
                </a:ext>
              </a:extLst>
            </p:cNvPr>
            <p:cNvSpPr/>
            <p:nvPr/>
          </p:nvSpPr>
          <p:spPr>
            <a:xfrm>
              <a:off x="8616065" y="299460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0BEA983-C2AB-0AC0-4B2D-B46DFF856523}"/>
                </a:ext>
              </a:extLst>
            </p:cNvPr>
            <p:cNvSpPr/>
            <p:nvPr/>
          </p:nvSpPr>
          <p:spPr>
            <a:xfrm>
              <a:off x="8748685" y="308534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7DE432C-7F0C-8AD9-25D0-14557C313CAD}"/>
                </a:ext>
              </a:extLst>
            </p:cNvPr>
            <p:cNvSpPr/>
            <p:nvPr/>
          </p:nvSpPr>
          <p:spPr>
            <a:xfrm>
              <a:off x="8901085" y="324472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61F9CF1-B960-7841-8851-D340F06E3CA8}"/>
                </a:ext>
              </a:extLst>
            </p:cNvPr>
            <p:cNvSpPr/>
            <p:nvPr/>
          </p:nvSpPr>
          <p:spPr>
            <a:xfrm>
              <a:off x="8642824" y="2700279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95B541B-3E87-D553-62D9-E5743BDBFD8C}"/>
                </a:ext>
              </a:extLst>
            </p:cNvPr>
            <p:cNvSpPr/>
            <p:nvPr/>
          </p:nvSpPr>
          <p:spPr>
            <a:xfrm>
              <a:off x="8285677" y="2524614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2F2A1CA-22EB-B738-37A3-50D129FD6E30}"/>
                </a:ext>
              </a:extLst>
            </p:cNvPr>
            <p:cNvSpPr/>
            <p:nvPr/>
          </p:nvSpPr>
          <p:spPr>
            <a:xfrm>
              <a:off x="8438077" y="2656074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407F7BA-1520-2228-F142-9EAB71E188F9}"/>
                </a:ext>
              </a:extLst>
            </p:cNvPr>
            <p:cNvSpPr/>
            <p:nvPr/>
          </p:nvSpPr>
          <p:spPr>
            <a:xfrm>
              <a:off x="8445057" y="242572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E523AED-7BD7-A53A-8262-79A319F882CE}"/>
                </a:ext>
              </a:extLst>
            </p:cNvPr>
            <p:cNvSpPr/>
            <p:nvPr/>
          </p:nvSpPr>
          <p:spPr>
            <a:xfrm>
              <a:off x="8597457" y="257812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A9F4DFC-FB6B-8806-D5FA-5DEF3026DE53}"/>
                </a:ext>
              </a:extLst>
            </p:cNvPr>
            <p:cNvSpPr/>
            <p:nvPr/>
          </p:nvSpPr>
          <p:spPr>
            <a:xfrm>
              <a:off x="8763817" y="2688648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908C02C5-945F-14AF-1653-A43ADE99C46F}"/>
                </a:ext>
              </a:extLst>
            </p:cNvPr>
            <p:cNvSpPr/>
            <p:nvPr/>
          </p:nvSpPr>
          <p:spPr>
            <a:xfrm>
              <a:off x="8735897" y="2339640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80451A0-40EE-34C4-10BA-BF6F0BFA5EB1}"/>
                </a:ext>
              </a:extLst>
            </p:cNvPr>
            <p:cNvSpPr/>
            <p:nvPr/>
          </p:nvSpPr>
          <p:spPr>
            <a:xfrm>
              <a:off x="8477634" y="203949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858BE4C-69AC-4752-9953-AD0EE76EF401}"/>
                </a:ext>
              </a:extLst>
            </p:cNvPr>
            <p:cNvSpPr/>
            <p:nvPr/>
          </p:nvSpPr>
          <p:spPr>
            <a:xfrm>
              <a:off x="8630034" y="219189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8F4F186-7790-BF37-EC3C-E96D1DC76E80}"/>
                </a:ext>
              </a:extLst>
            </p:cNvPr>
            <p:cNvSpPr/>
            <p:nvPr/>
          </p:nvSpPr>
          <p:spPr>
            <a:xfrm>
              <a:off x="8831294" y="234429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197FD31-622E-FA27-970F-E7C1C8ACB6B4}"/>
                </a:ext>
              </a:extLst>
            </p:cNvPr>
            <p:cNvSpPr/>
            <p:nvPr/>
          </p:nvSpPr>
          <p:spPr>
            <a:xfrm>
              <a:off x="8656794" y="236523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CC30B49-5292-8617-8055-2C12445D4613}"/>
                </a:ext>
              </a:extLst>
            </p:cNvPr>
            <p:cNvSpPr/>
            <p:nvPr/>
          </p:nvSpPr>
          <p:spPr>
            <a:xfrm>
              <a:off x="8229842" y="2280315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57532EE-BEDD-596D-5EBA-9ED9BC6C094B}"/>
                </a:ext>
              </a:extLst>
            </p:cNvPr>
            <p:cNvSpPr/>
            <p:nvPr/>
          </p:nvSpPr>
          <p:spPr>
            <a:xfrm>
              <a:off x="8020440" y="268515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8E3C1B6-22C0-D6AE-3519-F9E21A00DC37}"/>
                </a:ext>
              </a:extLst>
            </p:cNvPr>
            <p:cNvSpPr/>
            <p:nvPr/>
          </p:nvSpPr>
          <p:spPr>
            <a:xfrm>
              <a:off x="8172840" y="2837557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E3520BF-472E-6898-9E6A-5BAF528E2A3A}"/>
                </a:ext>
              </a:extLst>
            </p:cNvPr>
            <p:cNvSpPr/>
            <p:nvPr/>
          </p:nvSpPr>
          <p:spPr>
            <a:xfrm>
              <a:off x="8325240" y="3122576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Plus Sign 47">
              <a:extLst>
                <a:ext uri="{FF2B5EF4-FFF2-40B4-BE49-F238E27FC236}">
                  <a16:creationId xmlns:a16="http://schemas.microsoft.com/office/drawing/2014/main" id="{32A8C7B1-CEB5-6CED-1E57-B09811423B93}"/>
                </a:ext>
              </a:extLst>
            </p:cNvPr>
            <p:cNvSpPr/>
            <p:nvPr/>
          </p:nvSpPr>
          <p:spPr>
            <a:xfrm>
              <a:off x="9008076" y="3482048"/>
              <a:ext cx="125643" cy="132623"/>
            </a:xfrm>
            <a:prstGeom prst="mathPlu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Plus Sign 48">
              <a:extLst>
                <a:ext uri="{FF2B5EF4-FFF2-40B4-BE49-F238E27FC236}">
                  <a16:creationId xmlns:a16="http://schemas.microsoft.com/office/drawing/2014/main" id="{E28CE410-36DD-7AC2-2654-14E263DB8DFD}"/>
                </a:ext>
              </a:extLst>
            </p:cNvPr>
            <p:cNvSpPr/>
            <p:nvPr/>
          </p:nvSpPr>
          <p:spPr>
            <a:xfrm>
              <a:off x="9118596" y="3041136"/>
              <a:ext cx="125643" cy="132623"/>
            </a:xfrm>
            <a:prstGeom prst="mathPlu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Plus Sign 49">
              <a:extLst>
                <a:ext uri="{FF2B5EF4-FFF2-40B4-BE49-F238E27FC236}">
                  <a16:creationId xmlns:a16="http://schemas.microsoft.com/office/drawing/2014/main" id="{31E32006-6FF3-2094-B9FB-55CA86F95AAD}"/>
                </a:ext>
              </a:extLst>
            </p:cNvPr>
            <p:cNvSpPr/>
            <p:nvPr/>
          </p:nvSpPr>
          <p:spPr>
            <a:xfrm>
              <a:off x="9340796" y="3039976"/>
              <a:ext cx="125643" cy="132623"/>
            </a:xfrm>
            <a:prstGeom prst="mathPlu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Plus Sign 50">
              <a:extLst>
                <a:ext uri="{FF2B5EF4-FFF2-40B4-BE49-F238E27FC236}">
                  <a16:creationId xmlns:a16="http://schemas.microsoft.com/office/drawing/2014/main" id="{848E6EF7-DEDE-8BDD-F7F9-055CF8E90824}"/>
                </a:ext>
              </a:extLst>
            </p:cNvPr>
            <p:cNvSpPr/>
            <p:nvPr/>
          </p:nvSpPr>
          <p:spPr>
            <a:xfrm>
              <a:off x="9333816" y="2732846"/>
              <a:ext cx="125643" cy="132623"/>
            </a:xfrm>
            <a:prstGeom prst="mathPlus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E741DE0-CFF1-29D5-F2E7-CFF76D1EB801}"/>
                </a:ext>
              </a:extLst>
            </p:cNvPr>
            <p:cNvSpPr/>
            <p:nvPr/>
          </p:nvSpPr>
          <p:spPr>
            <a:xfrm>
              <a:off x="9190761" y="268282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597ABD3D-4D32-3DEC-72E2-D3243DD8876D}"/>
                </a:ext>
              </a:extLst>
            </p:cNvPr>
            <p:cNvSpPr/>
            <p:nvPr/>
          </p:nvSpPr>
          <p:spPr>
            <a:xfrm>
              <a:off x="9343161" y="2891061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6EB49291-CD83-283B-2D7D-EB57A4EA906F}"/>
                </a:ext>
              </a:extLst>
            </p:cNvPr>
            <p:cNvSpPr/>
            <p:nvPr/>
          </p:nvSpPr>
          <p:spPr>
            <a:xfrm>
              <a:off x="9358248" y="2475850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D9C165F-7E79-B065-EDFE-534BC9D4FFEE}"/>
                </a:ext>
              </a:extLst>
            </p:cNvPr>
            <p:cNvSpPr/>
            <p:nvPr/>
          </p:nvSpPr>
          <p:spPr>
            <a:xfrm>
              <a:off x="9267507" y="2168722"/>
              <a:ext cx="76782" cy="6980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EB6EF32A-5B0E-FBA9-594F-8DF8B35C9F75}"/>
              </a:ext>
            </a:extLst>
          </p:cNvPr>
          <p:cNvSpPr/>
          <p:nvPr/>
        </p:nvSpPr>
        <p:spPr>
          <a:xfrm>
            <a:off x="260826" y="4949505"/>
            <a:ext cx="1568742" cy="939567"/>
          </a:xfrm>
          <a:prstGeom prst="roundRect">
            <a:avLst/>
          </a:prstGeom>
          <a:solidFill>
            <a:srgbClr val="FF000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Sample covariance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0C3BC630-DD80-8020-9BCE-63DF66BA058A}"/>
              </a:ext>
            </a:extLst>
          </p:cNvPr>
          <p:cNvSpPr/>
          <p:nvPr/>
        </p:nvSpPr>
        <p:spPr>
          <a:xfrm>
            <a:off x="2317527" y="4949504"/>
            <a:ext cx="1568742" cy="939567"/>
          </a:xfrm>
          <a:prstGeom prst="roundRect">
            <a:avLst/>
          </a:prstGeom>
          <a:solidFill>
            <a:srgbClr val="0070C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Robust covariance</a:t>
            </a:r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04E847B7-4168-D076-CE84-224468F53567}"/>
              </a:ext>
            </a:extLst>
          </p:cNvPr>
          <p:cNvSpPr/>
          <p:nvPr/>
        </p:nvSpPr>
        <p:spPr>
          <a:xfrm>
            <a:off x="1912690" y="5272480"/>
            <a:ext cx="318533" cy="276837"/>
          </a:xfrm>
          <a:prstGeom prst="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6F4BA742-958A-B3F7-6DC0-0AE3CD32B98E}"/>
              </a:ext>
            </a:extLst>
          </p:cNvPr>
          <p:cNvSpPr/>
          <p:nvPr/>
        </p:nvSpPr>
        <p:spPr>
          <a:xfrm>
            <a:off x="4374228" y="4949503"/>
            <a:ext cx="1568742" cy="939567"/>
          </a:xfrm>
          <a:prstGeom prst="roundRect">
            <a:avLst/>
          </a:prstGeom>
          <a:solidFill>
            <a:srgbClr val="0070C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Smoothed kernel distribution</a:t>
            </a:r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9C16397E-785C-4999-38C1-2C3322BA7F20}"/>
              </a:ext>
            </a:extLst>
          </p:cNvPr>
          <p:cNvSpPr/>
          <p:nvPr/>
        </p:nvSpPr>
        <p:spPr>
          <a:xfrm>
            <a:off x="3969391" y="5272479"/>
            <a:ext cx="318533" cy="276837"/>
          </a:xfrm>
          <a:prstGeom prst="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0D4432C-C409-9EB1-6DFA-77C2E7739FA9}"/>
              </a:ext>
            </a:extLst>
          </p:cNvPr>
          <p:cNvSpPr txBox="1"/>
          <p:nvPr/>
        </p:nvSpPr>
        <p:spPr>
          <a:xfrm rot="17691213">
            <a:off x="9486045" y="3098388"/>
            <a:ext cx="3010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highlight>
                  <a:srgbClr val="FFFF00"/>
                </a:highlight>
              </a:rPr>
              <a:t>Kernel density using robust covariance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BB418826-F71F-8AF5-C260-227E20D6210B}"/>
              </a:ext>
            </a:extLst>
          </p:cNvPr>
          <p:cNvSpPr/>
          <p:nvPr/>
        </p:nvSpPr>
        <p:spPr>
          <a:xfrm>
            <a:off x="6455210" y="4949503"/>
            <a:ext cx="3053092" cy="939567"/>
          </a:xfrm>
          <a:prstGeom prst="roundRect">
            <a:avLst/>
          </a:prstGeom>
          <a:solidFill>
            <a:srgbClr val="0070C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Optimize loss directly on smoothed distribution (no sampling)</a:t>
            </a:r>
          </a:p>
        </p:txBody>
      </p:sp>
      <p:sp>
        <p:nvSpPr>
          <p:cNvPr id="79" name="Arrow: Right 78">
            <a:extLst>
              <a:ext uri="{FF2B5EF4-FFF2-40B4-BE49-F238E27FC236}">
                <a16:creationId xmlns:a16="http://schemas.microsoft.com/office/drawing/2014/main" id="{E1936254-5A33-ED10-C342-14FD4F5F5AD1}"/>
              </a:ext>
            </a:extLst>
          </p:cNvPr>
          <p:cNvSpPr/>
          <p:nvPr/>
        </p:nvSpPr>
        <p:spPr>
          <a:xfrm>
            <a:off x="6050373" y="5272479"/>
            <a:ext cx="318533" cy="276837"/>
          </a:xfrm>
          <a:prstGeom prst="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9C91C48-4ACA-B31C-5F98-478C28B2B662}"/>
              </a:ext>
            </a:extLst>
          </p:cNvPr>
          <p:cNvCxnSpPr>
            <a:cxnSpLocks/>
          </p:cNvCxnSpPr>
          <p:nvPr/>
        </p:nvCxnSpPr>
        <p:spPr>
          <a:xfrm flipV="1">
            <a:off x="8692180" y="1405177"/>
            <a:ext cx="1466090" cy="331782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056D4FC3-F870-38FA-1D97-D00E64156837}"/>
              </a:ext>
            </a:extLst>
          </p:cNvPr>
          <p:cNvSpPr txBox="1"/>
          <p:nvPr/>
        </p:nvSpPr>
        <p:spPr>
          <a:xfrm>
            <a:off x="9303417" y="429037"/>
            <a:ext cx="187648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DIRECT’s separator</a:t>
            </a:r>
          </a:p>
        </p:txBody>
      </p:sp>
      <p:sp>
        <p:nvSpPr>
          <p:cNvPr id="84" name="Arrow: Right 83">
            <a:extLst>
              <a:ext uri="{FF2B5EF4-FFF2-40B4-BE49-F238E27FC236}">
                <a16:creationId xmlns:a16="http://schemas.microsoft.com/office/drawing/2014/main" id="{28A9C06C-6CAA-3A3D-AA62-E969BEACAC85}"/>
              </a:ext>
            </a:extLst>
          </p:cNvPr>
          <p:cNvSpPr/>
          <p:nvPr/>
        </p:nvSpPr>
        <p:spPr>
          <a:xfrm>
            <a:off x="9626726" y="5257527"/>
            <a:ext cx="318533" cy="276837"/>
          </a:xfrm>
          <a:prstGeom prst="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05FDECE-1683-D00A-C220-581A1E55B77F}"/>
              </a:ext>
            </a:extLst>
          </p:cNvPr>
          <p:cNvSpPr/>
          <p:nvPr/>
        </p:nvSpPr>
        <p:spPr>
          <a:xfrm>
            <a:off x="10037346" y="4881932"/>
            <a:ext cx="1971274" cy="1080925"/>
          </a:xfrm>
          <a:prstGeom prst="ellipse">
            <a:avLst/>
          </a:prstGeom>
          <a:solidFill>
            <a:srgbClr val="00B05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Robust classifier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381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908"/>
    </mc:Choice>
    <mc:Fallback>
      <p:transition spd="slow" advTm="589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 animBg="1"/>
      <p:bldP spid="79" grpId="0" animBg="1"/>
      <p:bldP spid="81" grpId="0" animBg="1"/>
      <p:bldP spid="84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11BF8-1FFF-CF7E-6581-F26482A8B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68B22-4B08-BA09-46B1-A121EE370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Robust covariance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Smoothed kernel distribution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Direct optimization</a:t>
            </a:r>
          </a:p>
          <a:p>
            <a:endParaRPr lang="en-US" dirty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Closed-form and convex for hinge loss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1D1A4C-C23A-DACF-66C0-D97DF3F2EE64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342" y="2458309"/>
            <a:ext cx="3211428" cy="5325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6DA0AB-F65C-519E-F190-0CA088362D3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499" y="2483476"/>
            <a:ext cx="3602285" cy="432000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08BEE839-0702-F79D-B219-19980AA114D8}"/>
              </a:ext>
            </a:extLst>
          </p:cNvPr>
          <p:cNvSpPr/>
          <p:nvPr/>
        </p:nvSpPr>
        <p:spPr>
          <a:xfrm>
            <a:off x="4975685" y="2594565"/>
            <a:ext cx="671120" cy="260059"/>
          </a:xfrm>
          <a:prstGeom prst="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A0FB706-6411-3E1A-1AC2-30114B2271BF}"/>
              </a:ext>
            </a:extLst>
          </p:cNvPr>
          <p:cNvGrpSpPr/>
          <p:nvPr/>
        </p:nvGrpSpPr>
        <p:grpSpPr>
          <a:xfrm>
            <a:off x="6649674" y="1481037"/>
            <a:ext cx="4018326" cy="1073825"/>
            <a:chOff x="6716550" y="1401262"/>
            <a:chExt cx="4018326" cy="107382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535ABA6-F9B0-9AC2-EA74-81EC8592A41C}"/>
                </a:ext>
              </a:extLst>
            </p:cNvPr>
            <p:cNvSpPr txBox="1"/>
            <p:nvPr/>
          </p:nvSpPr>
          <p:spPr>
            <a:xfrm>
              <a:off x="6716550" y="1401262"/>
              <a:ext cx="40183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highlight>
                    <a:srgbClr val="FFFF00"/>
                  </a:highlight>
                </a:rPr>
                <a:t>Parameters can be chosen optimally [</a:t>
              </a:r>
              <a:r>
                <a:rPr lang="en-US" sz="2400" i="1" dirty="0" err="1">
                  <a:highlight>
                    <a:srgbClr val="FFFF00"/>
                  </a:highlight>
                </a:rPr>
                <a:t>Ledoit</a:t>
              </a:r>
              <a:r>
                <a:rPr lang="en-US" sz="2400" i="1" dirty="0">
                  <a:highlight>
                    <a:srgbClr val="FFFF00"/>
                  </a:highlight>
                </a:rPr>
                <a:t>+/04]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A1EC58E-D602-9AD4-12DA-66DE9DAC4E27}"/>
                </a:ext>
              </a:extLst>
            </p:cNvPr>
            <p:cNvCxnSpPr>
              <a:cxnSpLocks/>
            </p:cNvCxnSpPr>
            <p:nvPr/>
          </p:nvCxnSpPr>
          <p:spPr>
            <a:xfrm>
              <a:off x="7888517" y="2173462"/>
              <a:ext cx="1" cy="3016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1163F93-D52E-92A6-DB99-3E59FA97AD53}"/>
                </a:ext>
              </a:extLst>
            </p:cNvPr>
            <p:cNvCxnSpPr/>
            <p:nvPr/>
          </p:nvCxnSpPr>
          <p:spPr>
            <a:xfrm>
              <a:off x="9148500" y="2159514"/>
              <a:ext cx="1" cy="3016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9" name="Picture 38">
            <a:extLst>
              <a:ext uri="{FF2B5EF4-FFF2-40B4-BE49-F238E27FC236}">
                <a16:creationId xmlns:a16="http://schemas.microsoft.com/office/drawing/2014/main" id="{CF07043D-B04C-AD6C-A4BE-81471F1DD8AE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342" y="3866183"/>
            <a:ext cx="6470856" cy="68342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5EEA962-3C87-2E38-3CFD-C8983EBEC54A}"/>
              </a:ext>
            </a:extLst>
          </p:cNvPr>
          <p:cNvSpPr txBox="1"/>
          <p:nvPr/>
        </p:nvSpPr>
        <p:spPr>
          <a:xfrm>
            <a:off x="8003098" y="3731136"/>
            <a:ext cx="3800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highlight>
                  <a:srgbClr val="FFFF00"/>
                </a:highlight>
              </a:rPr>
              <a:t>Max-entropy distribution, given mean &amp; covariance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7FCC4649-F548-E331-A023-BB91125241CA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902" y="5590373"/>
            <a:ext cx="9672990" cy="445715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1E948A7-AEEF-454C-9386-6FFA9F38F91B}"/>
              </a:ext>
            </a:extLst>
          </p:cNvPr>
          <p:cNvSpPr/>
          <p:nvPr/>
        </p:nvSpPr>
        <p:spPr>
          <a:xfrm>
            <a:off x="4605556" y="3825973"/>
            <a:ext cx="3397542" cy="748228"/>
          </a:xfrm>
          <a:prstGeom prst="roundRect">
            <a:avLst/>
          </a:prstGeom>
          <a:solidFill>
            <a:srgbClr val="92D050">
              <a:alpha val="4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F117F29-E2F9-18E2-FCE1-2DDDF5AC01C9}"/>
              </a:ext>
            </a:extLst>
          </p:cNvPr>
          <p:cNvSpPr/>
          <p:nvPr/>
        </p:nvSpPr>
        <p:spPr>
          <a:xfrm>
            <a:off x="7264254" y="5477631"/>
            <a:ext cx="3950784" cy="643086"/>
          </a:xfrm>
          <a:prstGeom prst="roundRect">
            <a:avLst/>
          </a:prstGeom>
          <a:solidFill>
            <a:srgbClr val="92D050">
              <a:alpha val="4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025CE65-0209-1AD1-657C-065F1B1198BB}"/>
              </a:ext>
            </a:extLst>
          </p:cNvPr>
          <p:cNvSpPr txBox="1"/>
          <p:nvPr/>
        </p:nvSpPr>
        <p:spPr>
          <a:xfrm>
            <a:off x="7070711" y="5033871"/>
            <a:ext cx="4337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highlight>
                  <a:srgbClr val="FFFF00"/>
                </a:highlight>
              </a:rPr>
              <a:t>Optimizing over smooth kernel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D442BCD-5B41-598D-483C-0F1D3CC25D34}"/>
              </a:ext>
            </a:extLst>
          </p:cNvPr>
          <p:cNvGrpSpPr/>
          <p:nvPr/>
        </p:nvGrpSpPr>
        <p:grpSpPr>
          <a:xfrm>
            <a:off x="3758635" y="186313"/>
            <a:ext cx="4523727" cy="1095299"/>
            <a:chOff x="3758635" y="186313"/>
            <a:chExt cx="4523727" cy="1095299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4A0DC3F3-4C9F-7FA4-0B29-CDCBEA528EF8}"/>
                </a:ext>
              </a:extLst>
            </p:cNvPr>
            <p:cNvSpPr/>
            <p:nvPr/>
          </p:nvSpPr>
          <p:spPr>
            <a:xfrm>
              <a:off x="3758635" y="196316"/>
              <a:ext cx="4523727" cy="1085296"/>
            </a:xfrm>
            <a:prstGeom prst="roundRect">
              <a:avLst/>
            </a:prstGeom>
            <a:solidFill>
              <a:srgbClr val="FFC000">
                <a:alpha val="20000"/>
              </a:srgbClr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3B07276-A256-2C8A-1777-F9C759996049}"/>
                </a:ext>
              </a:extLst>
            </p:cNvPr>
            <p:cNvSpPr txBox="1"/>
            <p:nvPr/>
          </p:nvSpPr>
          <p:spPr>
            <a:xfrm>
              <a:off x="3833797" y="186313"/>
              <a:ext cx="433950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>
                  <a:solidFill>
                    <a:srgbClr val="002060"/>
                  </a:solidFill>
                </a:rPr>
                <a:t>Parameter-free;</a:t>
              </a:r>
            </a:p>
            <a:p>
              <a:pPr algn="ctr"/>
              <a:r>
                <a:rPr lang="en-US" sz="3200" i="1" dirty="0">
                  <a:solidFill>
                    <a:srgbClr val="002060"/>
                  </a:solidFill>
                </a:rPr>
                <a:t>no user inputs needed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79877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9664"/>
    </mc:Choice>
    <mc:Fallback>
      <p:transition spd="slow" advTm="1196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/>
      <p:bldP spid="31" grpId="0" animBg="1"/>
      <p:bldP spid="32" grpId="0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38390C2-CB05-213C-A15C-5A1628EDDA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613" y="122238"/>
            <a:ext cx="7317996" cy="644559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48E042-806D-9DB0-011C-94E748F1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A346E-59BC-3152-323F-F3251EA80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719263"/>
            <a:ext cx="4625130" cy="4411662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Datasets</a:t>
            </a:r>
          </a:p>
          <a:p>
            <a:pPr lvl="1"/>
            <a:r>
              <a:rPr lang="en-US" dirty="0"/>
              <a:t>1 medical (16K features)</a:t>
            </a:r>
          </a:p>
          <a:p>
            <a:pPr lvl="1"/>
            <a:r>
              <a:rPr lang="en-US" dirty="0"/>
              <a:t>2 image</a:t>
            </a:r>
          </a:p>
          <a:p>
            <a:pPr lvl="1"/>
            <a:r>
              <a:rPr lang="en-US" dirty="0"/>
              <a:t>5 text (10K-100K features)</a:t>
            </a:r>
          </a:p>
          <a:p>
            <a:endParaRPr lang="en-US" dirty="0"/>
          </a:p>
          <a:p>
            <a:r>
              <a:rPr lang="en-US" dirty="0"/>
              <a:t>Metric: </a:t>
            </a:r>
            <a:r>
              <a:rPr lang="en-US" i="1" dirty="0">
                <a:solidFill>
                  <a:srgbClr val="FF0000"/>
                </a:solidFill>
              </a:rPr>
              <a:t>Area under the Precision-Recall curve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4E85E87-E567-93D4-71D3-DC840EE981CA}"/>
              </a:ext>
            </a:extLst>
          </p:cNvPr>
          <p:cNvSpPr/>
          <p:nvPr/>
        </p:nvSpPr>
        <p:spPr>
          <a:xfrm>
            <a:off x="1316451" y="2196197"/>
            <a:ext cx="3758887" cy="643086"/>
          </a:xfrm>
          <a:prstGeom prst="roundRect">
            <a:avLst/>
          </a:prstGeom>
          <a:solidFill>
            <a:srgbClr val="92D050">
              <a:alpha val="4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Bent 14">
            <a:extLst>
              <a:ext uri="{FF2B5EF4-FFF2-40B4-BE49-F238E27FC236}">
                <a16:creationId xmlns:a16="http://schemas.microsoft.com/office/drawing/2014/main" id="{7F521901-D56B-BE8C-A04B-5FA8D9B541A2}"/>
              </a:ext>
            </a:extLst>
          </p:cNvPr>
          <p:cNvSpPr/>
          <p:nvPr/>
        </p:nvSpPr>
        <p:spPr>
          <a:xfrm>
            <a:off x="4404221" y="1767878"/>
            <a:ext cx="687897" cy="428319"/>
          </a:xfrm>
          <a:prstGeom prst="bentArrow">
            <a:avLst/>
          </a:prstGeom>
          <a:solidFill>
            <a:srgbClr val="92D050">
              <a:alpha val="50000"/>
            </a:srgb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917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639"/>
    </mc:Choice>
    <mc:Fallback>
      <p:transition spd="slow" advTm="706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8|11.3|13.4|12.9|5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632.9208"/>
  <p:tag name="LATEXADDIN" val="\documentclass{article}&#10;\usepackage{amsmath,amssymb}&#10;\usepackage{bm}&#10;\usepackage{color}&#10;\pagestyle{empty}&#10;\begin{document}&#10;&#10;\color{red}$n_{lo}=O(10)$&#10;&#10;\end{document}"/>
  <p:tag name="IGUANATEXSIZE" val="24"/>
  <p:tag name="IGUANATEXCURSOR" val="149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.98874"/>
  <p:tag name="ORIGINALWIDTH" val="517.4354"/>
  <p:tag name="LATEXADDIN" val="\documentclass{article}&#10;\usepackage{amsmath,amssymb}&#10;\usepackage{bm}&#10;\usepackage{color}&#10;\pagestyle{empty}&#10;\begin{document}&#10;&#10;\color{red}$n_{lo} \ll n_{hi}$&#10;&#10;\end{document}"/>
  <p:tag name="IGUANATEXSIZE" val="24"/>
  <p:tag name="IGUANATEXCURSOR" val="153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12.2|11.5|14|16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8|27.9|10.6|7.7|4.6|36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7|2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6.3|11|15.9|9.2|28.4|7.5|13.3|11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74.7282"/>
  <p:tag name="ORIGINALWIDTH" val="1053.618"/>
  <p:tag name="LATEXADDIN" val="\documentclass{article}&#10;\usepackage{amsmath,amssymb}&#10;\usepackage{bm}&#10;\usepackage{color}&#10;\pagestyle{empty}&#10;\begin{document}&#10;&#10;$\hat{\Sigma} = \frac{1}{n_{lo}} \sum_{i\in\text{lo}} {\bm x}_i {\bm x}_i^T$&#10;&#10;\end{document}"/>
  <p:tag name="IGUANATEXSIZE" val="30"/>
  <p:tag name="IGUANATEXCURSOR" val="200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1.7323"/>
  <p:tag name="ORIGINALWIDTH" val="1181.852"/>
  <p:tag name="LATEXADDIN" val="\documentclass{article}&#10;\usepackage{amsmath,amssymb}&#10;\usepackage{bm}&#10;\usepackage{color}&#10;\pagestyle{empty}&#10;\begin{document}&#10;&#10;$\hat{\Sigma}_{robust} = \alpha\cdot \hat{\Sigma} + \beta\cdot I$&#10;&#10;\end{document}"/>
  <p:tag name="IGUANATEXSIZE" val="30"/>
  <p:tag name="IGUANATEXCURSOR" val="173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24.222"/>
  <p:tag name="ORIGINALWIDTH" val="2122.985"/>
  <p:tag name="LATEXADDIN" val="\documentclass{article}&#10;\usepackage{amsmath,amssymb}&#10;\usepackage{bm}&#10;\usepackage{color}&#10;\pagestyle{empty}&#10;\begin{document}&#10;&#10;$pdf({\bm x}) = \frac{1}{n_{lo}} \sum_{i\in\text{lo}} \mathcal{N}\left({\bm x} - {\bm x}_i, \hat{\Sigma}_{robust}\right)$&#10;&#10;\end{document}"/>
  <p:tag name="IGUANATEXSIZE" val="30"/>
  <p:tag name="IGUANATEXCURSOR" val="228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8.7289"/>
  <p:tag name="ORIGINALWIDTH" val="3661.792"/>
  <p:tag name="LATEXADDIN" val="\documentclass{article}&#10;\usepackage{amsmath,amssymb}&#10;\usepackage{bm}&#10;\usepackage{color}&#10;\pagestyle{empty}&#10;\begin{document}&#10;&#10;$\min_{\bm \theta}\frac{1}{n_{hi}} \sum_{i\in hi} loss_{\bm \theta}({\bm x}_i, y_i) + \frac{1}{n_{lo}}\sum_{i\in lo} E_{{\bm z}\sim \mathcal{N}({\bm x}_i, \hat{\Sigma}_{robust})} loss_{\bm \theta}({\bm z}, y_i)$&#10;&#10;&#10;\end{document}"/>
  <p:tag name="IGUANATEXSIZE" val="26"/>
  <p:tag name="IGUANATEXCURSOR" val="291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632.9208"/>
  <p:tag name="LATEXADDIN" val="\documentclass{article}&#10;\usepackage{amsmath,amssymb}&#10;\usepackage{bm}&#10;\usepackage{color}&#10;\pagestyle{empty}&#10;\begin{document}&#10;&#10;\color{red}$n_{lo}=O(10)$&#10;&#10;&#10;\end{document}"/>
  <p:tag name="IGUANATEXSIZE" val="32"/>
  <p:tag name="IGUANATEXCURSOR" val="150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4.9832"/>
  <p:tag name="ORIGINALWIDTH" val="833.8958"/>
  <p:tag name="LATEXADDIN" val="\documentclass{article}&#10;\usepackage{amsmath,amssymb}&#10;\usepackage{bm}&#10;\usepackage{color}&#10;\pagestyle{empty}&#10;\begin{document}&#10;&#10;\color{red}$O(10^5)$ features&#10;&#10;\end{document}"/>
  <p:tag name="IGUANATEXSIZE" val="24"/>
  <p:tag name="IGUANATEXCURSOR" val="135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632.9208"/>
  <p:tag name="LATEXADDIN" val="\documentclass{article}&#10;\usepackage{amsmath,amssymb}&#10;\usepackage{bm}&#10;\usepackage{color}&#10;\pagestyle{empty}&#10;\begin{document}&#10;&#10;\color{red}$n_{lo}=O(10)$&#10;&#10;\end{document}"/>
  <p:tag name="IGUANATEXSIZE" val="24"/>
  <p:tag name="IGUANATEXCURSOR" val="149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.98874"/>
  <p:tag name="ORIGINALWIDTH" val="517.4354"/>
  <p:tag name="LATEXADDIN" val="\documentclass{article}&#10;\usepackage{amsmath,amssymb}&#10;\usepackage{bm}&#10;\usepackage{color}&#10;\pagestyle{empty}&#10;\begin{document}&#10;&#10;\color{red}$n_{lo} \ll n_{hi}$&#10;&#10;\end{document}"/>
  <p:tag name="IGUANATEXSIZE" val="24"/>
  <p:tag name="IGUANATEXCURSOR" val="153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.98874"/>
  <p:tag name="ORIGINALWIDTH" val="518.1852"/>
  <p:tag name="LATEXADDIN" val="\documentclass{article}&#10;\usepackage{amsmath,amssymb}&#10;\usepackage{bm}&#10;\usepackage{color}&#10;\pagestyle{empty}&#10;\begin{document}&#10;&#10;\color{blue}$n_{hi} \gg n_{lo}$&#10;&#10;\end{document}"/>
  <p:tag name="IGUANATEXSIZE" val="32"/>
  <p:tag name="IGUANATEXCURSOR" val="135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15.6|9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1.9872"/>
  <p:tag name="ORIGINALWIDTH" val="382.4522"/>
  <p:tag name="LATEXADDIN" val="\documentclass{article}&#10;\usepackage{amsmath,amssymb}&#10;\usepackage{bm}&#10;\usepackage{color}&#10;\pagestyle{empty}&#10;\begin{document}&#10;&#10;\color{red}$n_{lo}\leq 8$&#10;&#10;&#10;\end{document}"/>
  <p:tag name="IGUANATEXSIZE" val="24"/>
  <p:tag name="IGUANATEXCURSOR" val="148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.98874"/>
  <p:tag name="ORIGINALWIDTH" val="518.1852"/>
  <p:tag name="LATEXADDIN" val="\documentclass{article}&#10;\usepackage{amsmath,amssymb}&#10;\usepackage{bm}&#10;\usepackage{color}&#10;\pagestyle{empty}&#10;\begin{document}&#10;&#10;\color{blue}$n_{hi} \gg n_{lo}$&#10;&#10;\end{document}"/>
  <p:tag name="IGUANATEXSIZE" val="32"/>
  <p:tag name="IGUANATEXCURSOR" val="135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10.1987"/>
  <p:tag name="ORIGINALWIDTH" val="953.8808"/>
  <p:tag name="LATEXADDIN" val="\documentclass{article}&#10;\usepackage{amsmath,amssymb}&#10;\usepackage{bm}&#10;\usepackage{color}&#10;\pagestyle{empty}&#10;\begin{document}&#10;&#10;\color{red}$\begin{array}[t]{l}&#10;\text{for most topics in}\\&#10;\text{a knowledge base}\\&#10;\text{of help articles}&#10;\end{array}$&#10;&#10;&#10;\end{document}"/>
  <p:tag name="IGUANATEXSIZE" val="24"/>
  <p:tag name="IGUANATEXCURSOR" val="136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6.7|9.8|44.6|8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4.9832"/>
  <p:tag name="ORIGINALWIDTH" val="833.8958"/>
  <p:tag name="LATEXADDIN" val="\documentclass{article}&#10;\usepackage{amsmath,amssymb}&#10;\usepackage{bm}&#10;\usepackage{color}&#10;\pagestyle{empty}&#10;\begin{document}&#10;&#10;\color{red}$O(10^5)$ features&#10;&#10;\end{document}"/>
  <p:tag name="IGUANATEXSIZE" val="24"/>
  <p:tag name="IGUANATEXCURSOR" val="135"/>
  <p:tag name="TRANSPARENCY" val="True"/>
  <p:tag name="LATEXENGINEID" val="0"/>
  <p:tag name="TEMPFOLDER" val="c:\cygwin64\t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Theme1">
  <a:themeElements>
    <a:clrScheme name="Office Them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Office Them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6722EA99-116C-417D-A14D-DB2BB27DEA09}" vid="{7BA10073-A92F-43D0-B6FB-ABDA7402C7E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545</TotalTime>
  <Words>355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Theme1</vt:lpstr>
      <vt:lpstr>Robust High-Dimensional Classification From Few Positive Examples</vt:lpstr>
      <vt:lpstr>Tumor Classification From Genes</vt:lpstr>
      <vt:lpstr>Document classification</vt:lpstr>
      <vt:lpstr>Problem</vt:lpstr>
      <vt:lpstr>Main Idea of DIRECT</vt:lpstr>
      <vt:lpstr>Main Idea of DIRECT</vt:lpstr>
      <vt:lpstr>Main Idea of DIRECT</vt:lpstr>
      <vt:lpstr>Steps</vt:lpstr>
      <vt:lpstr>Experiments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 High-Dimensional Classification From Few Positive Examples</dc:title>
  <dc:creator>deepay</dc:creator>
  <cp:lastModifiedBy>deepay</cp:lastModifiedBy>
  <cp:revision>13</cp:revision>
  <dcterms:created xsi:type="dcterms:W3CDTF">2022-06-29T15:01:03Z</dcterms:created>
  <dcterms:modified xsi:type="dcterms:W3CDTF">2022-06-30T00:06:59Z</dcterms:modified>
</cp:coreProperties>
</file>