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945600" cy="164592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80"/>
    <a:srgbClr val="66CCFF"/>
    <a:srgbClr val="00FF00"/>
    <a:srgbClr val="6666FF"/>
    <a:srgbClr val="FF8000"/>
    <a:srgbClr val="66FFFF"/>
    <a:srgbClr val="8EACFF"/>
    <a:srgbClr val="9CFB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preferSingleView="1">
    <p:restoredLeft sz="32787"/>
    <p:restoredTop sz="89306" autoAdjust="0"/>
  </p:normalViewPr>
  <p:slideViewPr>
    <p:cSldViewPr>
      <p:cViewPr>
        <p:scale>
          <a:sx n="55" d="100"/>
          <a:sy n="55" d="100"/>
        </p:scale>
        <p:origin x="-852" y="-78"/>
      </p:cViewPr>
      <p:guideLst>
        <p:guide orient="horz" pos="5184"/>
        <p:guide pos="6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0BFE64-A59F-45B0-ACB9-E11CF0FFA7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238" y="5113338"/>
            <a:ext cx="18653125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75" y="9326563"/>
            <a:ext cx="1536065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B5437-43B6-4265-A09E-629B4BB994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AD997-897C-4012-9E0A-9B4BC8F1A7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38463" y="1463675"/>
            <a:ext cx="4662487" cy="1316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7825" y="1463675"/>
            <a:ext cx="13838238" cy="1316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35765-D086-417D-A5A5-685EFB17C1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DEE57-67C0-4380-A46E-B45F9F907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10575925"/>
            <a:ext cx="18653125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6975475"/>
            <a:ext cx="18653125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D87C8-6422-4BD8-99CE-4354DCCB5B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7825" y="4754563"/>
            <a:ext cx="9250363" cy="9875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50588" y="4754563"/>
            <a:ext cx="9250362" cy="9875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6D4C8-3A81-4730-9CC7-40225751F4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658813"/>
            <a:ext cx="19751675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63" y="3684588"/>
            <a:ext cx="9696450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63" y="5219700"/>
            <a:ext cx="9696450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7425" y="3684588"/>
            <a:ext cx="9701213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7425" y="5219700"/>
            <a:ext cx="9701213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A3ADD-1988-409D-9058-C27E21D825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30BEB-F5A7-4D68-AB85-0442606B0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1F017-8C71-4436-898B-D10507EF2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655638"/>
            <a:ext cx="7219950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438" y="655638"/>
            <a:ext cx="1226820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63" y="3444875"/>
            <a:ext cx="7219950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1772E-BDCF-4ED5-B7EA-003F1FC383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25" y="11522075"/>
            <a:ext cx="13166725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2125" y="1470025"/>
            <a:ext cx="13166725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25" y="12880975"/>
            <a:ext cx="13166725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B06F2-0A19-4E7C-9F08-A1D95B1A78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7825" y="1463675"/>
            <a:ext cx="186531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9" tIns="109714" rIns="219429" bIns="109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7825" y="4754563"/>
            <a:ext cx="18653125" cy="987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9" tIns="109714" rIns="219429" bIns="109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7825" y="14997113"/>
            <a:ext cx="45720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9" tIns="109714" rIns="219429" bIns="109714" numCol="1" anchor="t" anchorCtr="0" compatLnSpc="1">
            <a:prstTxWarp prst="textNoShape">
              <a:avLst/>
            </a:prstTxWarp>
          </a:bodyPr>
          <a:lstStyle>
            <a:lvl1pPr defTabSz="2193925">
              <a:defRPr sz="3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99350" y="14997113"/>
            <a:ext cx="695007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9" tIns="109714" rIns="219429" bIns="109714" numCol="1" anchor="t" anchorCtr="0" compatLnSpc="1">
            <a:prstTxWarp prst="textNoShape">
              <a:avLst/>
            </a:prstTxWarp>
          </a:bodyPr>
          <a:lstStyle>
            <a:lvl1pPr algn="ctr" defTabSz="2193925">
              <a:defRPr sz="3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728950" y="14997113"/>
            <a:ext cx="45720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9" tIns="109714" rIns="219429" bIns="109714" numCol="1" anchor="t" anchorCtr="0" compatLnSpc="1">
            <a:prstTxWarp prst="textNoShape">
              <a:avLst/>
            </a:prstTxWarp>
          </a:bodyPr>
          <a:lstStyle>
            <a:lvl1pPr algn="r" defTabSz="2193925">
              <a:defRPr sz="3400"/>
            </a:lvl1pPr>
          </a:lstStyle>
          <a:p>
            <a:fld id="{48F9D192-3CEA-4015-B51B-62F3F0137E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Times" pitchFamily="1" charset="0"/>
        </a:defRPr>
      </a:lvl2pPr>
      <a:lvl3pPr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Times" pitchFamily="1" charset="0"/>
        </a:defRPr>
      </a:lvl3pPr>
      <a:lvl4pPr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Times" pitchFamily="1" charset="0"/>
        </a:defRPr>
      </a:lvl4pPr>
      <a:lvl5pPr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Times" pitchFamily="1" charset="0"/>
        </a:defRPr>
      </a:lvl5pPr>
      <a:lvl6pPr marL="457200"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Times" pitchFamily="1" charset="0"/>
        </a:defRPr>
      </a:lvl6pPr>
      <a:lvl7pPr marL="914400"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Times" pitchFamily="1" charset="0"/>
        </a:defRPr>
      </a:lvl7pPr>
      <a:lvl8pPr marL="1371600"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Times" pitchFamily="1" charset="0"/>
        </a:defRPr>
      </a:lvl8pPr>
      <a:lvl9pPr marL="1828800"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Times" pitchFamily="1" charset="0"/>
        </a:defRPr>
      </a:lvl9pPr>
    </p:titleStyle>
    <p:bodyStyle>
      <a:lvl1pPr marL="823913" indent="-823913" algn="l" defTabSz="2193925" rtl="0" fontAlgn="base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ea typeface="+mn-ea"/>
          <a:cs typeface="+mn-cs"/>
        </a:defRPr>
      </a:lvl1pPr>
      <a:lvl2pPr marL="1782763" indent="-685800" algn="l" defTabSz="2193925" rtl="0" fontAlgn="base">
        <a:spcBef>
          <a:spcPct val="20000"/>
        </a:spcBef>
        <a:spcAft>
          <a:spcPct val="0"/>
        </a:spcAft>
        <a:buChar char="–"/>
        <a:defRPr sz="6700">
          <a:solidFill>
            <a:schemeClr val="tx1"/>
          </a:solidFill>
          <a:latin typeface="+mn-lt"/>
        </a:defRPr>
      </a:lvl2pPr>
      <a:lvl3pPr marL="2743200" indent="-549275" algn="l" defTabSz="2193925" rtl="0" fontAlgn="base">
        <a:spcBef>
          <a:spcPct val="20000"/>
        </a:spcBef>
        <a:spcAft>
          <a:spcPct val="0"/>
        </a:spcAft>
        <a:buChar char="•"/>
        <a:defRPr sz="5800">
          <a:solidFill>
            <a:schemeClr val="tx1"/>
          </a:solidFill>
          <a:latin typeface="+mn-lt"/>
        </a:defRPr>
      </a:lvl3pPr>
      <a:lvl4pPr marL="3840163" indent="-547688" algn="l" defTabSz="2193925" rtl="0" fontAlgn="base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</a:defRPr>
      </a:lvl4pPr>
      <a:lvl5pPr marL="4937125" indent="-547688" algn="l" defTabSz="21939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5pPr>
      <a:lvl6pPr marL="5394325" indent="-547688" algn="l" defTabSz="21939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6pPr>
      <a:lvl7pPr marL="5851525" indent="-547688" algn="l" defTabSz="21939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7pPr>
      <a:lvl8pPr marL="6308725" indent="-547688" algn="l" defTabSz="21939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8pPr>
      <a:lvl9pPr marL="6765925" indent="-547688" algn="l" defTabSz="21939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6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2.png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A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" name="Text Box 571"/>
          <p:cNvSpPr txBox="1">
            <a:spLocks noChangeArrowheads="1"/>
          </p:cNvSpPr>
          <p:nvPr/>
        </p:nvSpPr>
        <p:spPr bwMode="auto">
          <a:xfrm>
            <a:off x="900042" y="657172"/>
            <a:ext cx="8115360" cy="734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5984" tIns="12992" rIns="25984" bIns="12992">
            <a:spAutoFit/>
          </a:bodyPr>
          <a:lstStyle/>
          <a:p>
            <a:pPr algn="ctr" defTabSz="260350"/>
            <a:r>
              <a:rPr lang="en-US" sz="4600" b="1" i="1" dirty="0" smtClean="0">
                <a:latin typeface="Century Gothic" pitchFamily="1" charset="0"/>
              </a:rPr>
              <a:t>Mortal Multi-Armed Bandits</a:t>
            </a:r>
            <a:endParaRPr lang="en-US" sz="3600" b="1" i="1" dirty="0">
              <a:latin typeface="Century Gothic" pitchFamily="1" charset="0"/>
            </a:endParaRPr>
          </a:p>
        </p:txBody>
      </p:sp>
      <p:sp>
        <p:nvSpPr>
          <p:cNvPr id="2620" name="Text Box 572"/>
          <p:cNvSpPr txBox="1">
            <a:spLocks noChangeArrowheads="1"/>
          </p:cNvSpPr>
          <p:nvPr/>
        </p:nvSpPr>
        <p:spPr bwMode="auto">
          <a:xfrm>
            <a:off x="12472998" y="442858"/>
            <a:ext cx="9067808" cy="2246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6800" tIns="22858" rIns="45715" bIns="22858" numCol="1" spcCol="504000">
            <a:spAutoFit/>
          </a:bodyPr>
          <a:lstStyle/>
          <a:p>
            <a:pPr algn="r" defTabSz="457200">
              <a:spcBef>
                <a:spcPts val="600"/>
              </a:spcBef>
              <a:tabLst>
                <a:tab pos="5383213" algn="l"/>
              </a:tabLst>
            </a:pPr>
            <a:r>
              <a:rPr lang="en-US" sz="3200" dirty="0" smtClean="0">
                <a:latin typeface="Helvetica CE" pitchFamily="1" charset="-18"/>
              </a:rPr>
              <a:t>        </a:t>
            </a:r>
            <a:r>
              <a:rPr lang="en-US" sz="3200" dirty="0" err="1" smtClean="0">
                <a:latin typeface="Helvetica CE" pitchFamily="1" charset="-18"/>
              </a:rPr>
              <a:t>Deepayan</a:t>
            </a:r>
            <a:r>
              <a:rPr lang="en-US" sz="3200" dirty="0" smtClean="0">
                <a:latin typeface="Helvetica CE" pitchFamily="1" charset="-18"/>
              </a:rPr>
              <a:t> </a:t>
            </a:r>
            <a:r>
              <a:rPr lang="en-US" sz="3200" dirty="0" err="1" smtClean="0">
                <a:latin typeface="Helvetica CE" pitchFamily="1" charset="-18"/>
              </a:rPr>
              <a:t>Chakrabarti</a:t>
            </a:r>
            <a:r>
              <a:rPr lang="en-US" sz="3200" dirty="0" smtClean="0">
                <a:latin typeface="Helvetica CE" pitchFamily="1" charset="-18"/>
              </a:rPr>
              <a:t>,	Yahoo! Research</a:t>
            </a:r>
          </a:p>
          <a:p>
            <a:pPr marL="457200" algn="r" defTabSz="457200">
              <a:spcBef>
                <a:spcPts val="600"/>
              </a:spcBef>
              <a:tabLst>
                <a:tab pos="5383213" algn="l"/>
              </a:tabLst>
            </a:pPr>
            <a:r>
              <a:rPr lang="en-US" sz="3200" dirty="0" smtClean="0">
                <a:latin typeface="Helvetica CE" pitchFamily="1" charset="-18"/>
              </a:rPr>
              <a:t>                     Ravi Kumar,	Yahoo! Research</a:t>
            </a:r>
          </a:p>
          <a:p>
            <a:pPr algn="r" defTabSz="457200">
              <a:spcBef>
                <a:spcPts val="600"/>
              </a:spcBef>
              <a:tabLst>
                <a:tab pos="5383213" algn="l"/>
              </a:tabLst>
            </a:pPr>
            <a:r>
              <a:rPr lang="en-US" sz="3200" dirty="0" smtClean="0">
                <a:latin typeface="Helvetica CE" pitchFamily="1" charset="-18"/>
              </a:rPr>
              <a:t>                      Filip Radlinski,  Microsoft Research</a:t>
            </a:r>
          </a:p>
          <a:p>
            <a:pPr algn="r" defTabSz="457200">
              <a:spcBef>
                <a:spcPts val="600"/>
              </a:spcBef>
              <a:tabLst>
                <a:tab pos="5383213" algn="l"/>
              </a:tabLst>
            </a:pPr>
            <a:r>
              <a:rPr lang="en-US" sz="3200" dirty="0" smtClean="0">
                <a:latin typeface="Helvetica CE" pitchFamily="1" charset="-18"/>
              </a:rPr>
              <a:t>                               Eli </a:t>
            </a:r>
            <a:r>
              <a:rPr lang="en-US" sz="3200" dirty="0" err="1" smtClean="0">
                <a:latin typeface="Helvetica CE" pitchFamily="1" charset="-18"/>
              </a:rPr>
              <a:t>Upfal</a:t>
            </a:r>
            <a:r>
              <a:rPr lang="en-US" sz="3200" dirty="0" smtClean="0">
                <a:latin typeface="Helvetica CE" pitchFamily="1" charset="-18"/>
              </a:rPr>
              <a:t>,	Brown University </a:t>
            </a:r>
            <a:endParaRPr lang="en-US" sz="3200" b="1" dirty="0">
              <a:latin typeface="Helvetica CE" pitchFamily="1" charset="-18"/>
            </a:endParaRPr>
          </a:p>
        </p:txBody>
      </p:sp>
      <p:sp>
        <p:nvSpPr>
          <p:cNvPr id="2753" name="Text Box 705"/>
          <p:cNvSpPr txBox="1">
            <a:spLocks noChangeArrowheads="1"/>
          </p:cNvSpPr>
          <p:nvPr/>
        </p:nvSpPr>
        <p:spPr bwMode="auto">
          <a:xfrm>
            <a:off x="457200" y="2014494"/>
            <a:ext cx="6443634" cy="1386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880" tIns="12992" rIns="182880" bIns="12992"/>
          <a:lstStyle/>
          <a:p>
            <a:pPr indent="4763" defTabSz="144463">
              <a:lnSpc>
                <a:spcPct val="110000"/>
              </a:lnSpc>
              <a:spcBef>
                <a:spcPct val="50000"/>
              </a:spcBef>
            </a:pPr>
            <a:r>
              <a:rPr lang="en-US" sz="3200" b="1" dirty="0">
                <a:latin typeface="Century Gothic" pitchFamily="1" charset="0"/>
              </a:rPr>
              <a:t>Abstract</a:t>
            </a:r>
            <a:endParaRPr lang="en-US" sz="3200" dirty="0">
              <a:latin typeface="Century Gothic" pitchFamily="1" charset="0"/>
            </a:endParaRPr>
          </a:p>
          <a:p>
            <a:pPr indent="4763" algn="just" defTabSz="144463"/>
            <a:endParaRPr lang="en-US" sz="800" dirty="0">
              <a:latin typeface="Century Gothic" pitchFamily="1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We study a new variant of the k-armed bandit problem, motivated by e-commerce applications. In our model, arms have a lifetime, after which they expire.  </a:t>
            </a:r>
          </a:p>
          <a:p>
            <a:endParaRPr lang="en-GB" sz="14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b="1" dirty="0" smtClean="0">
                <a:latin typeface="Century Gothic" pitchFamily="34" charset="0"/>
              </a:rPr>
              <a:t>The search algorithm needs to continuously explore new arms, </a:t>
            </a:r>
          </a:p>
          <a:p>
            <a:pPr lvl="1"/>
            <a:r>
              <a:rPr lang="en-GB" sz="1400" dirty="0" smtClean="0">
                <a:latin typeface="Century Gothic" pitchFamily="34" charset="0"/>
              </a:rPr>
              <a:t>Contrasts </a:t>
            </a:r>
            <a:r>
              <a:rPr lang="en-GB" sz="1400" dirty="0" smtClean="0">
                <a:latin typeface="Century Gothic" pitchFamily="34" charset="0"/>
              </a:rPr>
              <a:t>with standard k-armed bandit settings, where exploration is reduced once </a:t>
            </a:r>
            <a:r>
              <a:rPr lang="en-GB" sz="1400" dirty="0" smtClean="0">
                <a:latin typeface="Century Gothic" pitchFamily="34" charset="0"/>
              </a:rPr>
              <a:t>search narrows to good arms.</a:t>
            </a:r>
            <a:endParaRPr lang="en-GB" sz="14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b="1" dirty="0" smtClean="0">
                <a:latin typeface="Century Gothic" pitchFamily="34" charset="0"/>
              </a:rPr>
              <a:t>The algorithm needs to choose among a large collection of arms, </a:t>
            </a:r>
          </a:p>
          <a:p>
            <a:pPr lvl="1">
              <a:buFont typeface="Arial" pitchFamily="34" charset="0"/>
              <a:buChar char="•"/>
            </a:pPr>
            <a:r>
              <a:rPr lang="en-GB" sz="1400" dirty="0" smtClean="0">
                <a:latin typeface="Century Gothic" pitchFamily="34" charset="0"/>
              </a:rPr>
              <a:t> More than can be fully explored within the typical </a:t>
            </a:r>
            <a:r>
              <a:rPr lang="en-GB" sz="1400" dirty="0" smtClean="0">
                <a:latin typeface="Century Gothic" pitchFamily="34" charset="0"/>
              </a:rPr>
              <a:t>arm lifetime</a:t>
            </a:r>
            <a:r>
              <a:rPr lang="en-GB" sz="1400" dirty="0" smtClean="0">
                <a:latin typeface="Century Gothic" pitchFamily="34" charset="0"/>
              </a:rPr>
              <a:t>.</a:t>
            </a:r>
          </a:p>
          <a:p>
            <a:endParaRPr lang="en-GB" sz="1400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We present: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>
                <a:latin typeface="Century Gothic" pitchFamily="34" charset="0"/>
              </a:rPr>
              <a:t> An optimal algorithm for the deterministic reward case, 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>
                <a:latin typeface="Century Gothic" pitchFamily="34" charset="0"/>
              </a:rPr>
              <a:t> Obtain a number of algorithms for the stochastic reward  case. 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>
                <a:latin typeface="Century Gothic" pitchFamily="34" charset="0"/>
              </a:rPr>
              <a:t> Show that the proposed algorithms significantly outperform standard multi-armed bandit approaches given various reward distributions.</a:t>
            </a:r>
            <a:endParaRPr lang="en-US" sz="1400" dirty="0">
              <a:latin typeface="Century Gothic" pitchFamily="34" charset="0"/>
            </a:endParaRPr>
          </a:p>
          <a:p>
            <a:pPr indent="4763" defTabSz="144463">
              <a:spcBef>
                <a:spcPct val="10000"/>
              </a:spcBef>
            </a:pPr>
            <a:r>
              <a:rPr lang="en-US" sz="3200" b="1" dirty="0">
                <a:latin typeface="Century Gothic" pitchFamily="1" charset="0"/>
              </a:rPr>
              <a:t>Introduction</a:t>
            </a:r>
            <a:endParaRPr lang="en-US" sz="1400" dirty="0">
              <a:latin typeface="Century Gothic" pitchFamily="1" charset="0"/>
            </a:endParaRPr>
          </a:p>
          <a:p>
            <a:pPr indent="4763" algn="just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Char char="•"/>
            </a:pPr>
            <a:r>
              <a:rPr lang="en-US" sz="1400" dirty="0">
                <a:latin typeface="Century Gothic" pitchFamily="1" charset="0"/>
              </a:rPr>
              <a:t> </a:t>
            </a:r>
            <a:r>
              <a:rPr lang="en-US" sz="1400" dirty="0" smtClean="0">
                <a:latin typeface="Century Gothic" pitchFamily="1" charset="0"/>
              </a:rPr>
              <a:t>In online advertising, ad brokers select ads to display from a large corpus, with the goal to generate the most ad clicks and revenue.</a:t>
            </a:r>
            <a:endParaRPr lang="en-US" sz="1400" dirty="0">
              <a:latin typeface="Century Gothic" pitchFamily="1" charset="0"/>
            </a:endParaRPr>
          </a:p>
          <a:p>
            <a:pPr indent="4763" algn="just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Char char="•"/>
            </a:pPr>
            <a:r>
              <a:rPr lang="en-US" sz="1400" dirty="0">
                <a:latin typeface="Century Gothic" pitchFamily="1" charset="0"/>
              </a:rPr>
              <a:t> </a:t>
            </a:r>
            <a:r>
              <a:rPr lang="en-US" sz="1400" dirty="0" smtClean="0">
                <a:latin typeface="Century Gothic" pitchFamily="1" charset="0"/>
              </a:rPr>
              <a:t>Previous work has suggested considering this as a multi-armed bandit problem. [</a:t>
            </a:r>
            <a:r>
              <a:rPr lang="en-US" sz="1400" dirty="0" err="1" smtClean="0">
                <a:latin typeface="Century Gothic" pitchFamily="1" charset="0"/>
              </a:rPr>
              <a:t>Pandey</a:t>
            </a:r>
            <a:r>
              <a:rPr lang="en-US" sz="1400" dirty="0" smtClean="0">
                <a:latin typeface="Century Gothic" pitchFamily="1" charset="0"/>
              </a:rPr>
              <a:t> et al, 2007].</a:t>
            </a:r>
            <a:endParaRPr lang="en-US" sz="1400" dirty="0">
              <a:latin typeface="Century Gothic" pitchFamily="1" charset="0"/>
            </a:endParaRPr>
          </a:p>
          <a:p>
            <a:pPr indent="4763" algn="just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800" dirty="0">
              <a:latin typeface="Century Gothic" pitchFamily="1" charset="0"/>
            </a:endParaRPr>
          </a:p>
          <a:p>
            <a:pPr indent="4763"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r>
              <a:rPr lang="en-US" sz="1600" b="1" dirty="0" smtClean="0">
                <a:latin typeface="Century Gothic" pitchFamily="1" charset="0"/>
              </a:rPr>
              <a:t>Multi-Armed Bandits</a:t>
            </a:r>
            <a:endParaRPr lang="en-US" sz="1400" dirty="0">
              <a:latin typeface="Century Gothic" pitchFamily="1" charset="0"/>
            </a:endParaRPr>
          </a:p>
          <a:p>
            <a:pPr indent="4763" algn="just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Char char="•"/>
            </a:pPr>
            <a:r>
              <a:rPr lang="en-US" sz="1400" dirty="0">
                <a:latin typeface="Century Gothic" pitchFamily="1" charset="0"/>
              </a:rPr>
              <a:t> </a:t>
            </a:r>
            <a:r>
              <a:rPr lang="en-US" sz="1400" dirty="0" smtClean="0">
                <a:latin typeface="Century Gothic" pitchFamily="1" charset="0"/>
              </a:rPr>
              <a:t>Models a casino with k slot machines (one-armed bandits).</a:t>
            </a:r>
          </a:p>
          <a:p>
            <a:pPr indent="4763" algn="just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Char char="•"/>
            </a:pPr>
            <a:r>
              <a:rPr lang="en-US" sz="1400" dirty="0" smtClean="0">
                <a:latin typeface="Century Gothic" pitchFamily="1" charset="0"/>
              </a:rPr>
              <a:t> Each machine has an unknown expected payoff.</a:t>
            </a:r>
            <a:endParaRPr lang="en-US" sz="1400" dirty="0">
              <a:latin typeface="Century Gothic" pitchFamily="1" charset="0"/>
            </a:endParaRPr>
          </a:p>
          <a:p>
            <a:pPr indent="4763" algn="just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Char char="•"/>
            </a:pPr>
            <a:r>
              <a:rPr lang="en-US" sz="1400" dirty="0">
                <a:latin typeface="Century Gothic" pitchFamily="1" charset="0"/>
              </a:rPr>
              <a:t> </a:t>
            </a:r>
            <a:r>
              <a:rPr lang="en-US" sz="1400" dirty="0" smtClean="0">
                <a:latin typeface="Century Gothic" pitchFamily="1" charset="0"/>
              </a:rPr>
              <a:t>The goal is to select the optimal sequence of slot machines to play to maximize the expected total </a:t>
            </a:r>
            <a:r>
              <a:rPr lang="en-US" sz="1400" dirty="0" smtClean="0">
                <a:latin typeface="Century Gothic" pitchFamily="1" charset="0"/>
              </a:rPr>
              <a:t>reward, or minimize regret: How much we could have made but didn’t.</a:t>
            </a:r>
            <a:endParaRPr lang="en-US" sz="1400" dirty="0" smtClean="0">
              <a:latin typeface="Century Gothic" pitchFamily="1" charset="0"/>
            </a:endParaRPr>
          </a:p>
          <a:p>
            <a:pPr indent="4763" algn="just" defTabSz="144463">
              <a:spcBef>
                <a:spcPct val="10000"/>
              </a:spcBef>
              <a:spcAft>
                <a:spcPct val="10000"/>
              </a:spcAft>
            </a:pPr>
            <a:endParaRPr lang="en-US" sz="800" dirty="0">
              <a:latin typeface="Century Gothic" pitchFamily="1" charset="0"/>
            </a:endParaRPr>
          </a:p>
          <a:p>
            <a:pPr indent="4763" algn="just"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r>
              <a:rPr lang="en-US" sz="1600" b="1" dirty="0" smtClean="0">
                <a:latin typeface="Century Gothic" pitchFamily="1" charset="0"/>
              </a:rPr>
              <a:t>How is this like advertising?</a:t>
            </a:r>
            <a:endParaRPr lang="en-US" sz="1600" b="1" dirty="0">
              <a:latin typeface="Century Gothic" pitchFamily="1" charset="0"/>
            </a:endParaRPr>
          </a:p>
          <a:p>
            <a:pPr indent="4763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Char char="•"/>
            </a:pPr>
            <a:r>
              <a:rPr lang="en-US" sz="1400" dirty="0" smtClean="0">
                <a:latin typeface="Century Gothic" pitchFamily="1" charset="0"/>
              </a:rPr>
              <a:t> </a:t>
            </a:r>
            <a:r>
              <a:rPr lang="en-US" sz="1400" dirty="0" smtClean="0">
                <a:latin typeface="Century Gothic" pitchFamily="1" charset="0"/>
              </a:rPr>
              <a:t>Show ads </a:t>
            </a:r>
            <a:r>
              <a:rPr lang="en-US" sz="1400" dirty="0" smtClean="0">
                <a:latin typeface="Century Gothic" pitchFamily="1" charset="0"/>
              </a:rPr>
              <a:t>is like pulling </a:t>
            </a:r>
            <a:r>
              <a:rPr lang="en-US" sz="1400" dirty="0" smtClean="0">
                <a:latin typeface="Century Gothic" pitchFamily="1" charset="0"/>
              </a:rPr>
              <a:t>arms</a:t>
            </a:r>
            <a:r>
              <a:rPr lang="en-US" sz="1400" dirty="0" smtClean="0">
                <a:latin typeface="Century Gothic" pitchFamily="1" charset="0"/>
              </a:rPr>
              <a:t>:</a:t>
            </a:r>
            <a:r>
              <a:rPr lang="en-US" sz="1400" dirty="0" smtClean="0">
                <a:latin typeface="Century Gothic" pitchFamily="1" charset="0"/>
              </a:rPr>
              <a:t> It has a cost, and a possible reward.</a:t>
            </a:r>
            <a:endParaRPr lang="en-US" sz="1400" dirty="0" smtClean="0">
              <a:latin typeface="Century Gothic" pitchFamily="1" charset="0"/>
            </a:endParaRPr>
          </a:p>
          <a:p>
            <a:pPr indent="4763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Char char="•"/>
            </a:pPr>
            <a:r>
              <a:rPr lang="en-US" sz="1400" dirty="0" smtClean="0">
                <a:latin typeface="Century Gothic" pitchFamily="1" charset="0"/>
              </a:rPr>
              <a:t> We want an algorithm to select the best sequence of ads to show to maximize the (expected) financial  reward. </a:t>
            </a:r>
          </a:p>
          <a:p>
            <a:pPr indent="4763" defTabSz="144463">
              <a:spcBef>
                <a:spcPct val="10000"/>
              </a:spcBef>
              <a:spcAft>
                <a:spcPct val="10000"/>
              </a:spcAft>
            </a:pPr>
            <a:endParaRPr lang="en-US" sz="800" dirty="0" smtClean="0">
              <a:latin typeface="Century Gothic" pitchFamily="1" charset="0"/>
            </a:endParaRPr>
          </a:p>
          <a:p>
            <a:pPr indent="4763" algn="just"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r>
              <a:rPr lang="en-US" sz="1600" b="1" dirty="0" smtClean="0">
                <a:latin typeface="Century Gothic" pitchFamily="1" charset="0"/>
              </a:rPr>
              <a:t>How is advertising harder?</a:t>
            </a:r>
          </a:p>
          <a:p>
            <a:pPr indent="4763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Char char="•"/>
            </a:pPr>
            <a:r>
              <a:rPr lang="en-US" sz="1400" dirty="0" smtClean="0">
                <a:latin typeface="Century Gothic" pitchFamily="1" charset="0"/>
              </a:rPr>
              <a:t> A standard assumption is that arms exists perpetually.</a:t>
            </a:r>
          </a:p>
          <a:p>
            <a:pPr indent="4763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Char char="•"/>
            </a:pPr>
            <a:r>
              <a:rPr lang="en-US" sz="1400" dirty="0" smtClean="0">
                <a:latin typeface="Century Gothic" pitchFamily="1" charset="0"/>
              </a:rPr>
              <a:t> The expect payoff is </a:t>
            </a:r>
            <a:r>
              <a:rPr lang="en-US" sz="1400" dirty="0" smtClean="0">
                <a:latin typeface="Century Gothic" pitchFamily="1" charset="0"/>
              </a:rPr>
              <a:t>allowed </a:t>
            </a:r>
            <a:r>
              <a:rPr lang="en-US" sz="1400" dirty="0" smtClean="0">
                <a:latin typeface="Century Gothic" pitchFamily="1" charset="0"/>
              </a:rPr>
              <a:t>to </a:t>
            </a:r>
            <a:r>
              <a:rPr lang="en-US" sz="1400" dirty="0" smtClean="0">
                <a:latin typeface="Century Gothic" pitchFamily="1" charset="0"/>
              </a:rPr>
              <a:t>change, </a:t>
            </a:r>
            <a:r>
              <a:rPr lang="en-US" sz="1400" dirty="0" smtClean="0">
                <a:latin typeface="Century Gothic" pitchFamily="1" charset="0"/>
              </a:rPr>
              <a:t>but </a:t>
            </a:r>
            <a:r>
              <a:rPr lang="en-US" sz="1400" dirty="0" smtClean="0">
                <a:latin typeface="Century Gothic" pitchFamily="1" charset="0"/>
              </a:rPr>
              <a:t>only slowly</a:t>
            </a:r>
            <a:r>
              <a:rPr lang="en-US" sz="1400" dirty="0" smtClean="0">
                <a:latin typeface="Century Gothic" pitchFamily="1" charset="0"/>
              </a:rPr>
              <a:t>.</a:t>
            </a:r>
          </a:p>
          <a:p>
            <a:pPr indent="4763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Char char="•"/>
            </a:pPr>
            <a:r>
              <a:rPr lang="en-US" sz="1400" dirty="0" smtClean="0">
                <a:latin typeface="Century Gothic" pitchFamily="1" charset="0"/>
              </a:rPr>
              <a:t> Ads, on the other hand, are constantly being created and removed from circulation: budgets run out, seasons change, etc.</a:t>
            </a:r>
          </a:p>
          <a:p>
            <a:pPr indent="4763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Char char="•"/>
            </a:pPr>
            <a:r>
              <a:rPr lang="en-US" sz="1400" dirty="0" smtClean="0">
                <a:latin typeface="Century Gothic" pitchFamily="1" charset="0"/>
              </a:rPr>
              <a:t> There are too many ads to explore in a typical ad lifetime.</a:t>
            </a:r>
          </a:p>
          <a:p>
            <a:pPr indent="4763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Char char="•"/>
            </a:pPr>
            <a:endParaRPr lang="en-US" sz="1400" dirty="0">
              <a:latin typeface="Century Gothic" pitchFamily="1" charset="0"/>
            </a:endParaRPr>
          </a:p>
          <a:p>
            <a:pPr indent="4763" algn="just"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600" b="1" dirty="0" smtClean="0">
              <a:latin typeface="Century Gothic" pitchFamily="1" charset="0"/>
            </a:endParaRPr>
          </a:p>
          <a:p>
            <a:pPr indent="4763" algn="just"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600" b="1" dirty="0" smtClean="0">
              <a:latin typeface="Century Gothic" pitchFamily="1" charset="0"/>
            </a:endParaRPr>
          </a:p>
          <a:p>
            <a:pPr indent="4763" algn="just"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600" b="1" dirty="0" smtClean="0">
              <a:latin typeface="Century Gothic" pitchFamily="1" charset="0"/>
            </a:endParaRPr>
          </a:p>
          <a:p>
            <a:pPr indent="4763" algn="just"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600" b="1" dirty="0" smtClean="0">
              <a:latin typeface="Century Gothic" pitchFamily="1" charset="0"/>
            </a:endParaRPr>
          </a:p>
          <a:p>
            <a:pPr indent="4763" algn="just"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r>
              <a:rPr lang="en-US" sz="1600" b="1" dirty="0" smtClean="0">
                <a:latin typeface="Century Gothic" pitchFamily="1" charset="0"/>
              </a:rPr>
              <a:t>Related </a:t>
            </a:r>
            <a:r>
              <a:rPr lang="en-US" sz="1600" b="1" dirty="0" smtClean="0">
                <a:latin typeface="Century Gothic" pitchFamily="1" charset="0"/>
              </a:rPr>
              <a:t>approaches</a:t>
            </a:r>
          </a:p>
          <a:p>
            <a:pPr indent="4763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Char char="•"/>
            </a:pPr>
            <a:r>
              <a:rPr lang="en-US" sz="1400" dirty="0" smtClean="0">
                <a:latin typeface="Century Gothic" pitchFamily="1" charset="0"/>
              </a:rPr>
              <a:t> Restless Bandits [e.g. Whittle; Bertsimas; </a:t>
            </a:r>
            <a:r>
              <a:rPr lang="en-US" sz="1400" dirty="0" smtClean="0">
                <a:latin typeface="Century Gothic" pitchFamily="1" charset="0"/>
              </a:rPr>
              <a:t>Nino-Mora; Slivkins &amp; </a:t>
            </a:r>
            <a:r>
              <a:rPr lang="en-US" sz="1400" dirty="0" err="1" smtClean="0">
                <a:latin typeface="Century Gothic" pitchFamily="1" charset="0"/>
              </a:rPr>
              <a:t>Upfal</a:t>
            </a:r>
            <a:r>
              <a:rPr lang="en-US" sz="1400" dirty="0" smtClean="0">
                <a:latin typeface="Century Gothic" pitchFamily="1" charset="0"/>
              </a:rPr>
              <a:t>]: Arms rewards change over time.</a:t>
            </a:r>
            <a:endParaRPr lang="en-US" sz="1400" dirty="0" smtClean="0">
              <a:latin typeface="Century Gothic" pitchFamily="1" charset="0"/>
            </a:endParaRPr>
          </a:p>
          <a:p>
            <a:pPr indent="4763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Char char="•"/>
            </a:pPr>
            <a:r>
              <a:rPr lang="en-US" sz="1400" dirty="0" smtClean="0">
                <a:latin typeface="Century Gothic" pitchFamily="1" charset="0"/>
              </a:rPr>
              <a:t> Sleeping bandits </a:t>
            </a:r>
            <a:r>
              <a:rPr lang="en-US" sz="1400" dirty="0" smtClean="0">
                <a:latin typeface="Century Gothic" pitchFamily="1" charset="0"/>
              </a:rPr>
              <a:t>/ experts </a:t>
            </a:r>
            <a:r>
              <a:rPr lang="en-US" sz="1400" dirty="0" smtClean="0">
                <a:latin typeface="Century Gothic" pitchFamily="1" charset="0"/>
              </a:rPr>
              <a:t>[e.g</a:t>
            </a:r>
            <a:r>
              <a:rPr lang="en-US" sz="1400" dirty="0" smtClean="0">
                <a:latin typeface="Century Gothic" pitchFamily="1" charset="0"/>
              </a:rPr>
              <a:t>. Freund et al.; </a:t>
            </a:r>
            <a:r>
              <a:rPr lang="en-US" sz="1400" dirty="0" smtClean="0">
                <a:latin typeface="Century Gothic" pitchFamily="1" charset="0"/>
              </a:rPr>
              <a:t>Blum &amp; </a:t>
            </a:r>
            <a:r>
              <a:rPr lang="en-US" sz="1400" dirty="0" err="1" smtClean="0">
                <a:latin typeface="Century Gothic" pitchFamily="1" charset="0"/>
              </a:rPr>
              <a:t>Mansour</a:t>
            </a:r>
            <a:r>
              <a:rPr lang="en-US" sz="1400" dirty="0" smtClean="0">
                <a:latin typeface="Century Gothic" pitchFamily="1" charset="0"/>
              </a:rPr>
              <a:t>;</a:t>
            </a:r>
            <a:r>
              <a:rPr lang="en-US" sz="1400" dirty="0" smtClean="0">
                <a:latin typeface="Century Gothic" pitchFamily="1" charset="0"/>
              </a:rPr>
              <a:t> </a:t>
            </a:r>
            <a:r>
              <a:rPr lang="en-US" sz="1400" dirty="0" smtClean="0">
                <a:latin typeface="Century Gothic" pitchFamily="1" charset="0"/>
              </a:rPr>
              <a:t>Kleinberg et </a:t>
            </a:r>
            <a:r>
              <a:rPr lang="en-US" sz="1400" dirty="0" smtClean="0">
                <a:latin typeface="Century Gothic" pitchFamily="1" charset="0"/>
              </a:rPr>
              <a:t>al]: </a:t>
            </a:r>
            <a:r>
              <a:rPr lang="en-US" sz="1400" dirty="0" smtClean="0">
                <a:latin typeface="Century Gothic" pitchFamily="1" charset="0"/>
              </a:rPr>
              <a:t>A subset of arms is available at each time step.</a:t>
            </a:r>
            <a:endParaRPr lang="en-US" sz="1400" dirty="0" smtClean="0">
              <a:latin typeface="Century Gothic" pitchFamily="1" charset="0"/>
            </a:endParaRPr>
          </a:p>
          <a:p>
            <a:pPr indent="4763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Char char="•"/>
            </a:pPr>
            <a:r>
              <a:rPr lang="en-US" sz="1400" dirty="0" smtClean="0">
                <a:latin typeface="Century Gothic" pitchFamily="1" charset="0"/>
              </a:rPr>
              <a:t>New </a:t>
            </a:r>
            <a:r>
              <a:rPr lang="en-US" sz="1400" dirty="0" smtClean="0">
                <a:latin typeface="Century Gothic" pitchFamily="1" charset="0"/>
              </a:rPr>
              <a:t>arms appearing </a:t>
            </a:r>
            <a:r>
              <a:rPr lang="en-US" sz="1400" dirty="0" smtClean="0">
                <a:latin typeface="Century Gothic" pitchFamily="1" charset="0"/>
              </a:rPr>
              <a:t>[e.g</a:t>
            </a:r>
            <a:r>
              <a:rPr lang="en-US" sz="1400" dirty="0" smtClean="0">
                <a:latin typeface="Century Gothic" pitchFamily="1" charset="0"/>
              </a:rPr>
              <a:t>. </a:t>
            </a:r>
            <a:r>
              <a:rPr lang="en-US" sz="1400" dirty="0" smtClean="0">
                <a:latin typeface="Century Gothic" pitchFamily="1" charset="0"/>
              </a:rPr>
              <a:t>Whittle</a:t>
            </a:r>
            <a:r>
              <a:rPr lang="en-US" sz="1400" dirty="0" smtClean="0">
                <a:latin typeface="Century Gothic" pitchFamily="1" charset="0"/>
              </a:rPr>
              <a:t>]: There is an optimal index policy.</a:t>
            </a:r>
            <a:endParaRPr lang="en-US" sz="1400" dirty="0" smtClean="0">
              <a:latin typeface="Century Gothic" pitchFamily="1" charset="0"/>
            </a:endParaRPr>
          </a:p>
          <a:p>
            <a:pPr indent="4763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Char char="•"/>
            </a:pPr>
            <a:r>
              <a:rPr lang="en-US" sz="1400" dirty="0" smtClean="0">
                <a:latin typeface="Century Gothic" pitchFamily="1" charset="0"/>
              </a:rPr>
              <a:t> Infinite </a:t>
            </a:r>
            <a:r>
              <a:rPr lang="en-US" sz="1400" dirty="0" smtClean="0">
                <a:latin typeface="Century Gothic" pitchFamily="1" charset="0"/>
              </a:rPr>
              <a:t>arm </a:t>
            </a:r>
            <a:r>
              <a:rPr lang="en-US" sz="1400" dirty="0" smtClean="0">
                <a:latin typeface="Century Gothic" pitchFamily="1" charset="0"/>
              </a:rPr>
              <a:t>supply [e.g. </a:t>
            </a:r>
            <a:r>
              <a:rPr lang="en-US" sz="1400" dirty="0" smtClean="0">
                <a:latin typeface="Century Gothic" pitchFamily="1" charset="0"/>
              </a:rPr>
              <a:t>Berry et al.; </a:t>
            </a:r>
            <a:r>
              <a:rPr lang="en-US" sz="1400" dirty="0" err="1" smtClean="0">
                <a:latin typeface="Century Gothic" pitchFamily="1" charset="0"/>
              </a:rPr>
              <a:t>Teytaud</a:t>
            </a:r>
            <a:r>
              <a:rPr lang="en-US" sz="1400" dirty="0" smtClean="0">
                <a:latin typeface="Century Gothic" pitchFamily="1" charset="0"/>
              </a:rPr>
              <a:t> et al.;</a:t>
            </a:r>
            <a:r>
              <a:rPr lang="en-US" sz="1400" dirty="0" smtClean="0">
                <a:latin typeface="Century Gothic" pitchFamily="1" charset="0"/>
              </a:rPr>
              <a:t> Kleinberg; Krause &amp; </a:t>
            </a:r>
            <a:r>
              <a:rPr lang="en-US" sz="1400" dirty="0" err="1" smtClean="0">
                <a:latin typeface="Century Gothic" pitchFamily="1" charset="0"/>
              </a:rPr>
              <a:t>Guestrin</a:t>
            </a:r>
            <a:r>
              <a:rPr lang="en-US" sz="1400" dirty="0" smtClean="0">
                <a:latin typeface="Century Gothic" pitchFamily="1" charset="0"/>
              </a:rPr>
              <a:t>]: Too many arms to explore completely.</a:t>
            </a:r>
            <a:endParaRPr lang="en-US" sz="1400" dirty="0" smtClean="0">
              <a:latin typeface="Century Gothic" pitchFamily="1" charset="0"/>
            </a:endParaRPr>
          </a:p>
          <a:p>
            <a:pPr indent="4763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>
              <a:latin typeface="Century Gothic" pitchFamily="1" charset="0"/>
            </a:endParaRPr>
          </a:p>
          <a:p>
            <a:pPr indent="4763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>
              <a:latin typeface="Century Gothic" pitchFamily="1" charset="0"/>
            </a:endParaRPr>
          </a:p>
          <a:p>
            <a:pPr indent="4763" defTabSz="144463">
              <a:spcBef>
                <a:spcPct val="1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>
              <a:latin typeface="Century Gothic" pitchFamily="1" charset="0"/>
            </a:endParaRPr>
          </a:p>
          <a:p>
            <a:pPr indent="4763" algn="just" defTabSz="144463">
              <a:lnSpc>
                <a:spcPct val="120000"/>
              </a:lnSpc>
              <a:spcBef>
                <a:spcPct val="6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>
              <a:latin typeface="Century Gothic" pitchFamily="1" charset="0"/>
            </a:endParaRPr>
          </a:p>
        </p:txBody>
      </p:sp>
      <p:sp>
        <p:nvSpPr>
          <p:cNvPr id="2901" name="Text Box 853"/>
          <p:cNvSpPr txBox="1">
            <a:spLocks noChangeArrowheads="1"/>
          </p:cNvSpPr>
          <p:nvPr/>
        </p:nvSpPr>
        <p:spPr bwMode="auto">
          <a:xfrm>
            <a:off x="15424150" y="3157502"/>
            <a:ext cx="6064250" cy="127682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880" tIns="12992" rIns="182880" bIns="12992"/>
          <a:lstStyle/>
          <a:p>
            <a:pPr defTabSz="260350">
              <a:lnSpc>
                <a:spcPct val="110000"/>
              </a:lnSpc>
              <a:spcBef>
                <a:spcPct val="50000"/>
              </a:spcBef>
              <a:spcAft>
                <a:spcPct val="10000"/>
              </a:spcAft>
              <a:buFont typeface="Times" pitchFamily="1" charset="0"/>
              <a:buNone/>
            </a:pPr>
            <a:r>
              <a:rPr lang="en-US" sz="3200" b="1" dirty="0" smtClean="0">
                <a:latin typeface="Century Gothic" pitchFamily="1" charset="0"/>
              </a:rPr>
              <a:t>Subset Heuristics &amp; Greedy</a:t>
            </a:r>
            <a:endParaRPr lang="en-US" sz="3200" b="1" dirty="0" smtClean="0">
              <a:latin typeface="Century Gothic" pitchFamily="1" charset="0"/>
            </a:endParaRPr>
          </a:p>
          <a:p>
            <a:pPr defTabSz="260350">
              <a:lnSpc>
                <a:spcPct val="110000"/>
              </a:lnSpc>
              <a:spcBef>
                <a:spcPct val="50000"/>
              </a:spcBef>
              <a:spcAft>
                <a:spcPct val="10000"/>
              </a:spcAft>
              <a:buFont typeface="Times" pitchFamily="1" charset="0"/>
              <a:buNone/>
            </a:pPr>
            <a:r>
              <a:rPr lang="en-US" sz="1400" dirty="0" smtClean="0">
                <a:latin typeface="Century Gothic" pitchFamily="1" charset="0"/>
              </a:rPr>
              <a:t>Standard Multi-Armed Bandit algorithms trade off exploration and exploitation well. The problem with mortal arms is that there are too many options. Can we avoid that?</a:t>
            </a:r>
          </a:p>
          <a:p>
            <a:pPr defTabSz="260350">
              <a:lnSpc>
                <a:spcPct val="110000"/>
              </a:lnSpc>
              <a:spcBef>
                <a:spcPct val="5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260350">
              <a:lnSpc>
                <a:spcPct val="110000"/>
              </a:lnSpc>
              <a:spcBef>
                <a:spcPct val="5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260350">
              <a:lnSpc>
                <a:spcPct val="110000"/>
              </a:lnSpc>
              <a:spcBef>
                <a:spcPct val="5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260350">
              <a:lnSpc>
                <a:spcPct val="110000"/>
              </a:lnSpc>
              <a:spcBef>
                <a:spcPct val="5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260350">
              <a:lnSpc>
                <a:spcPct val="110000"/>
              </a:lnSpc>
              <a:spcBef>
                <a:spcPct val="5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260350">
              <a:lnSpc>
                <a:spcPct val="110000"/>
              </a:lnSpc>
              <a:spcBef>
                <a:spcPct val="5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260350">
              <a:lnSpc>
                <a:spcPct val="110000"/>
              </a:lnSpc>
              <a:spcBef>
                <a:spcPct val="5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260350">
              <a:spcBef>
                <a:spcPct val="10000"/>
              </a:spcBef>
              <a:spcAft>
                <a:spcPct val="10000"/>
              </a:spcAft>
              <a:buFont typeface="Times" pitchFamily="1" charset="0"/>
              <a:buNone/>
            </a:pPr>
            <a:r>
              <a:rPr lang="en-US" sz="1400" dirty="0" smtClean="0">
                <a:latin typeface="Century Gothic" pitchFamily="1" charset="0"/>
              </a:rPr>
              <a:t>Picking the theoretically best subset size and epoch length is still an open problem. </a:t>
            </a:r>
          </a:p>
          <a:p>
            <a:pPr defTabSz="260350">
              <a:spcBef>
                <a:spcPct val="1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260350">
              <a:spcBef>
                <a:spcPct val="10000"/>
              </a:spcBef>
              <a:spcAft>
                <a:spcPct val="10000"/>
              </a:spcAft>
              <a:buFont typeface="Times" pitchFamily="1" charset="0"/>
              <a:buNone/>
            </a:pPr>
            <a:r>
              <a:rPr lang="en-US" sz="1400" dirty="0" smtClean="0">
                <a:latin typeface="Century Gothic" pitchFamily="1" charset="0"/>
              </a:rPr>
              <a:t>In many empirical studies, greedy algorithms also perform well on average due to the lack of exploration that is needed for worst-case performance guarantees. </a:t>
            </a:r>
            <a:r>
              <a:rPr lang="en-US" sz="1400" dirty="0" err="1" smtClean="0">
                <a:latin typeface="Century Gothic" pitchFamily="1" charset="0"/>
              </a:rPr>
              <a:t>AdaptiveGreedy</a:t>
            </a:r>
            <a:r>
              <a:rPr lang="en-US" sz="1400" dirty="0" smtClean="0">
                <a:latin typeface="Century Gothic" pitchFamily="1" charset="0"/>
              </a:rPr>
              <a:t> is one such algorithm.</a:t>
            </a:r>
            <a:endParaRPr lang="en-US" sz="1400" dirty="0" smtClean="0">
              <a:latin typeface="Century Gothic" pitchFamily="1" charset="0"/>
            </a:endParaRPr>
          </a:p>
          <a:p>
            <a:pPr defTabSz="260350">
              <a:lnSpc>
                <a:spcPct val="110000"/>
              </a:lnSpc>
              <a:spcBef>
                <a:spcPct val="30000"/>
              </a:spcBef>
            </a:pPr>
            <a:r>
              <a:rPr lang="en-US" sz="3200" b="1" dirty="0" err="1" smtClean="0">
                <a:latin typeface="Century Gothic" pitchFamily="1" charset="0"/>
              </a:rPr>
              <a:t>Empicial</a:t>
            </a:r>
            <a:r>
              <a:rPr lang="en-US" sz="3200" b="1" dirty="0" smtClean="0">
                <a:latin typeface="Century Gothic" pitchFamily="1" charset="0"/>
              </a:rPr>
              <a:t> </a:t>
            </a:r>
            <a:r>
              <a:rPr lang="en-US" sz="3200" b="1" dirty="0" smtClean="0">
                <a:latin typeface="Century Gothic" pitchFamily="1" charset="0"/>
              </a:rPr>
              <a:t>Evaluation</a:t>
            </a:r>
            <a:endParaRPr lang="en-US" sz="3200" b="1" dirty="0" smtClean="0">
              <a:latin typeface="Century Gothic" pitchFamily="1" charset="0"/>
            </a:endParaRPr>
          </a:p>
        </p:txBody>
      </p:sp>
      <p:sp>
        <p:nvSpPr>
          <p:cNvPr id="2906" name="Text Box 858"/>
          <p:cNvSpPr txBox="1">
            <a:spLocks noChangeArrowheads="1"/>
          </p:cNvSpPr>
          <p:nvPr/>
        </p:nvSpPr>
        <p:spPr bwMode="auto">
          <a:xfrm>
            <a:off x="7543776" y="2014494"/>
            <a:ext cx="7239024" cy="138828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880" tIns="12992" rIns="182880" bIns="12992"/>
          <a:lstStyle/>
          <a:p>
            <a:pPr defTabSz="144463">
              <a:lnSpc>
                <a:spcPct val="110000"/>
              </a:lnSpc>
              <a:spcBef>
                <a:spcPct val="50000"/>
              </a:spcBef>
            </a:pPr>
            <a:r>
              <a:rPr lang="en-US" sz="3200" b="1" dirty="0" smtClean="0">
                <a:latin typeface="Century Gothic" pitchFamily="1" charset="0"/>
              </a:rPr>
              <a:t>Upper Bound on Mortal Reward</a:t>
            </a:r>
            <a:endParaRPr lang="en-US" sz="3200" b="1" dirty="0">
              <a:latin typeface="Century Gothic" pitchFamily="1" charset="0"/>
            </a:endParaRPr>
          </a:p>
          <a:p>
            <a:pPr defTabSz="144463">
              <a:spcBef>
                <a:spcPct val="10000"/>
              </a:spcBef>
              <a:spcAft>
                <a:spcPct val="10000"/>
              </a:spcAft>
              <a:buFont typeface="Arial" charset="0"/>
              <a:buNone/>
            </a:pPr>
            <a:endParaRPr lang="en-US" sz="1000" dirty="0" smtClean="0">
              <a:latin typeface="Century Gothic" pitchFamily="1" charset="0"/>
            </a:endParaRPr>
          </a:p>
          <a:p>
            <a:pPr defTabSz="144463">
              <a:spcBef>
                <a:spcPct val="10000"/>
              </a:spcBef>
              <a:spcAft>
                <a:spcPct val="10000"/>
              </a:spcAft>
              <a:buFont typeface="Arial" charset="0"/>
              <a:buNone/>
            </a:pPr>
            <a:r>
              <a:rPr lang="en-US" sz="1400" dirty="0" smtClean="0">
                <a:latin typeface="Century Gothic" pitchFamily="1" charset="0"/>
              </a:rPr>
              <a:t>Consider the deterministic reward, budgeted death case. Assume fresh arms are always available.</a:t>
            </a:r>
          </a:p>
          <a:p>
            <a:pPr defTabSz="144463">
              <a:spcBef>
                <a:spcPct val="10000"/>
              </a:spcBef>
              <a:spcAft>
                <a:spcPct val="10000"/>
              </a:spcAft>
              <a:buFont typeface="Arial" charset="0"/>
              <a:buNone/>
            </a:pPr>
            <a:r>
              <a:rPr lang="en-US" sz="1400" dirty="0" smtClean="0">
                <a:latin typeface="Century Gothic" pitchFamily="1" charset="0"/>
              </a:rPr>
              <a:t>	</a:t>
            </a:r>
            <a:r>
              <a:rPr lang="en-US" sz="1400" dirty="0" smtClean="0">
                <a:latin typeface="Century Gothic" pitchFamily="1" charset="0"/>
              </a:rPr>
              <a:t>	</a:t>
            </a:r>
            <a:endParaRPr lang="en-US" sz="1400" dirty="0">
              <a:latin typeface="Century Gothic" pitchFamily="1" charset="0"/>
            </a:endParaRPr>
          </a:p>
          <a:p>
            <a:pPr defTabSz="144463">
              <a:spcBef>
                <a:spcPct val="10000"/>
              </a:spcBef>
              <a:spcAft>
                <a:spcPct val="10000"/>
              </a:spcAft>
              <a:buFont typeface="Arial" charset="0"/>
              <a:buNone/>
            </a:pPr>
            <a:r>
              <a:rPr lang="en-US" sz="1400" dirty="0" smtClean="0">
                <a:latin typeface="Century Gothic" pitchFamily="1" charset="0"/>
              </a:rPr>
              <a:t>Let          denote the maximum mean reward that any algorithm for this case can obtain in t steps. Then                                        where</a:t>
            </a:r>
          </a:p>
          <a:p>
            <a:pPr defTabSz="144463">
              <a:spcBef>
                <a:spcPct val="10000"/>
              </a:spcBef>
              <a:spcAft>
                <a:spcPct val="10000"/>
              </a:spcAft>
              <a:buFont typeface="Arial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spcBef>
                <a:spcPct val="10000"/>
              </a:spcBef>
              <a:spcAft>
                <a:spcPct val="10000"/>
              </a:spcAft>
              <a:buFont typeface="Arial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spcBef>
                <a:spcPct val="10000"/>
              </a:spcBef>
              <a:spcAft>
                <a:spcPct val="10000"/>
              </a:spcAft>
              <a:buFont typeface="Arial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spcBef>
                <a:spcPct val="10000"/>
              </a:spcBef>
              <a:spcAft>
                <a:spcPct val="10000"/>
              </a:spcAft>
              <a:buFont typeface="Arial" charset="0"/>
              <a:buNone/>
            </a:pPr>
            <a:r>
              <a:rPr lang="en-US" sz="1400" dirty="0" smtClean="0">
                <a:latin typeface="Century Gothic" pitchFamily="1" charset="0"/>
              </a:rPr>
              <a:t>a</a:t>
            </a:r>
            <a:r>
              <a:rPr lang="en-US" sz="1400" dirty="0" smtClean="0">
                <a:latin typeface="Century Gothic" pitchFamily="1" charset="0"/>
              </a:rPr>
              <a:t>nd L is the expected arm lifetime and          is the cumulative distribution of arm payoffs.</a:t>
            </a:r>
          </a:p>
          <a:p>
            <a:pPr defTabSz="144463">
              <a:spcBef>
                <a:spcPct val="10000"/>
              </a:spcBef>
              <a:spcAft>
                <a:spcPct val="10000"/>
              </a:spcAft>
              <a:buFont typeface="Arial" charset="0"/>
              <a:buNone/>
            </a:pPr>
            <a:endParaRPr lang="en-US" sz="400" dirty="0" smtClean="0">
              <a:latin typeface="Century Gothic" pitchFamily="1" charset="0"/>
            </a:endParaRPr>
          </a:p>
          <a:p>
            <a:pPr defTabSz="144463">
              <a:spcBef>
                <a:spcPct val="10000"/>
              </a:spcBef>
              <a:spcAft>
                <a:spcPct val="10000"/>
              </a:spcAft>
              <a:buFont typeface="Arial" charset="0"/>
              <a:buNone/>
            </a:pPr>
            <a:r>
              <a:rPr lang="en-US" sz="1400" dirty="0" smtClean="0">
                <a:latin typeface="Century Gothic" pitchFamily="1" charset="0"/>
              </a:rPr>
              <a:t>In the stochastic reward, and timed death cases, we can do no better. </a:t>
            </a:r>
            <a:endParaRPr lang="en-US" sz="1400" dirty="0" smtClean="0">
              <a:latin typeface="Century Gothic" pitchFamily="1" charset="0"/>
            </a:endParaRPr>
          </a:p>
          <a:p>
            <a:pPr defTabSz="144463">
              <a:spcBef>
                <a:spcPct val="10000"/>
              </a:spcBef>
              <a:spcAft>
                <a:spcPct val="10000"/>
              </a:spcAft>
              <a:buFont typeface="Arial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spcBef>
                <a:spcPct val="10000"/>
              </a:spcBef>
              <a:spcAft>
                <a:spcPct val="10000"/>
              </a:spcAft>
              <a:buFont typeface="Arial" charset="0"/>
              <a:buNone/>
            </a:pPr>
            <a:r>
              <a:rPr lang="en-US" sz="1400" dirty="0" smtClean="0">
                <a:latin typeface="Century Gothic" pitchFamily="1" charset="0"/>
              </a:rPr>
              <a:t>Example cases: </a:t>
            </a:r>
            <a:endParaRPr lang="en-US" sz="1400" b="1" dirty="0">
              <a:latin typeface="Century Gothic" pitchFamily="1" charset="0"/>
            </a:endParaRPr>
          </a:p>
          <a:p>
            <a:pPr defTabSz="144463">
              <a:spcBef>
                <a:spcPct val="10000"/>
              </a:spcBef>
              <a:spcAft>
                <a:spcPct val="10000"/>
              </a:spcAft>
              <a:buFont typeface="Arial" charset="0"/>
              <a:buAutoNum type="arabicPeriod"/>
            </a:pPr>
            <a:r>
              <a:rPr lang="en-US" sz="1400" b="1" dirty="0">
                <a:latin typeface="Century Gothic" pitchFamily="1" charset="0"/>
              </a:rPr>
              <a:t> </a:t>
            </a:r>
            <a:r>
              <a:rPr lang="en-US" sz="1400" dirty="0" smtClean="0">
                <a:latin typeface="Century Gothic" pitchFamily="1" charset="0"/>
              </a:rPr>
              <a:t>Say arm payoff is 1 with probability p&lt;0.5, 1-</a:t>
            </a:r>
            <a:r>
              <a:rPr lang="el-GR" sz="1400" dirty="0" smtClean="0">
                <a:latin typeface="Century Gothic" pitchFamily="1" charset="0"/>
              </a:rPr>
              <a:t>δ</a:t>
            </a:r>
            <a:r>
              <a:rPr lang="en-GB" sz="1400" dirty="0" smtClean="0">
                <a:latin typeface="Century Gothic" pitchFamily="1" charset="0"/>
              </a:rPr>
              <a:t> otherwise. Say arms have probability p of dying each time step. The mean reward per step is at most       1-</a:t>
            </a:r>
            <a:r>
              <a:rPr lang="el-GR" sz="1400" dirty="0" smtClean="0">
                <a:latin typeface="Century Gothic" pitchFamily="1" charset="0"/>
              </a:rPr>
              <a:t> δ</a:t>
            </a:r>
            <a:r>
              <a:rPr lang="en-GB" sz="1400" dirty="0" smtClean="0">
                <a:latin typeface="Century Gothic" pitchFamily="1" charset="0"/>
              </a:rPr>
              <a:t>+</a:t>
            </a:r>
            <a:r>
              <a:rPr lang="el-GR" sz="1400" dirty="0" smtClean="0">
                <a:latin typeface="Century Gothic" pitchFamily="1" charset="0"/>
              </a:rPr>
              <a:t> </a:t>
            </a:r>
            <a:r>
              <a:rPr lang="el-GR" sz="1400" dirty="0" smtClean="0">
                <a:latin typeface="Century Gothic" pitchFamily="1" charset="0"/>
              </a:rPr>
              <a:t>δ</a:t>
            </a:r>
            <a:r>
              <a:rPr lang="en-GB" sz="1400" dirty="0" smtClean="0">
                <a:latin typeface="Century Gothic" pitchFamily="1" charset="0"/>
              </a:rPr>
              <a:t>p, while maximum reward is 1. Hence regret per step is        .</a:t>
            </a:r>
            <a:endParaRPr lang="en-US" sz="1400" b="1" dirty="0" smtClean="0">
              <a:latin typeface="Century Gothic" pitchFamily="1" charset="0"/>
            </a:endParaRPr>
          </a:p>
          <a:p>
            <a:pPr defTabSz="144463">
              <a:spcBef>
                <a:spcPct val="10000"/>
              </a:spcBef>
              <a:spcAft>
                <a:spcPct val="10000"/>
              </a:spcAft>
              <a:buFont typeface="Arial" charset="0"/>
              <a:buAutoNum type="arabicPeriod"/>
            </a:pPr>
            <a:r>
              <a:rPr lang="en-US" sz="1400" b="1" dirty="0" smtClean="0">
                <a:latin typeface="Century Gothic" pitchFamily="1" charset="0"/>
              </a:rPr>
              <a:t> </a:t>
            </a:r>
            <a:r>
              <a:rPr lang="en-US" sz="1400" dirty="0" smtClean="0">
                <a:latin typeface="Century Gothic" pitchFamily="1" charset="0"/>
              </a:rPr>
              <a:t> Suppose F(x) = x with x</a:t>
            </a:r>
            <a:r>
              <a:rPr lang="en-US" sz="1400" dirty="0" smtClean="0">
                <a:latin typeface="Century Gothic" pitchFamily="1" charset="0"/>
                <a:sym typeface="Symbol"/>
              </a:rPr>
              <a:t>[0,1]. Suppose arms have probability </a:t>
            </a:r>
            <a:r>
              <a:rPr lang="en-US" sz="1400" i="1" dirty="0" smtClean="0">
                <a:latin typeface="Century Gothic" pitchFamily="1" charset="0"/>
                <a:sym typeface="Symbol"/>
              </a:rPr>
              <a:t>p</a:t>
            </a:r>
            <a:r>
              <a:rPr lang="en-US" sz="1400" dirty="0" smtClean="0">
                <a:latin typeface="Century Gothic" pitchFamily="1" charset="0"/>
                <a:sym typeface="Symbol"/>
              </a:rPr>
              <a:t> of dying each time step. The mean reward per step is bounded by                        , expected regret of any algorithm is            .</a:t>
            </a:r>
            <a:endParaRPr lang="en-US" sz="1050" i="1" dirty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r>
              <a:rPr lang="en-US" sz="3200" b="1" dirty="0" smtClean="0">
                <a:latin typeface="Century Gothic" pitchFamily="1" charset="0"/>
              </a:rPr>
              <a:t>Bandit </a:t>
            </a:r>
            <a:r>
              <a:rPr lang="en-US" sz="3200" b="1" dirty="0" smtClean="0">
                <a:latin typeface="Century Gothic" pitchFamily="1" charset="0"/>
              </a:rPr>
              <a:t>Algorithms for Mortal Arms</a:t>
            </a:r>
            <a:endParaRPr lang="en-US" sz="3200" b="1" dirty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r>
              <a:rPr lang="en-US" sz="1600" b="1" dirty="0" err="1" smtClean="0">
                <a:latin typeface="Century Gothic" pitchFamily="1" charset="0"/>
              </a:rPr>
              <a:t>DetOpt</a:t>
            </a:r>
            <a:r>
              <a:rPr lang="en-US" sz="1600" b="1" dirty="0" smtClean="0">
                <a:latin typeface="Century Gothic" pitchFamily="1" charset="0"/>
              </a:rPr>
              <a:t>: Optimal for the deterministic reward case</a:t>
            </a:r>
            <a:endParaRPr lang="en-US" sz="16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r>
              <a:rPr lang="en-US" sz="1400" dirty="0" smtClean="0">
                <a:latin typeface="Century Gothic" pitchFamily="1" charset="0"/>
              </a:rPr>
              <a:t>In the deterministic case, we can try new arms once until we find a good one:</a:t>
            </a: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2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2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8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8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8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6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r>
              <a:rPr lang="en-US" sz="1400" dirty="0" smtClean="0">
                <a:latin typeface="Century Gothic" pitchFamily="1" charset="0"/>
              </a:rPr>
              <a:t>Let </a:t>
            </a:r>
            <a:r>
              <a:rPr lang="en-US" sz="1400" cap="small" dirty="0" err="1" smtClean="0">
                <a:latin typeface="Century Gothic" pitchFamily="1" charset="0"/>
              </a:rPr>
              <a:t>DepOpt</a:t>
            </a:r>
            <a:r>
              <a:rPr lang="en-US" sz="1400" dirty="0" smtClean="0">
                <a:latin typeface="Century Gothic" pitchFamily="1" charset="0"/>
              </a:rPr>
              <a:t>(t)</a:t>
            </a:r>
            <a:r>
              <a:rPr lang="en-US" sz="1400" dirty="0" smtClean="0">
                <a:latin typeface="Century Gothic" pitchFamily="1" charset="0"/>
              </a:rPr>
              <a:t> denote the mean reward per turn obtained by </a:t>
            </a:r>
            <a:r>
              <a:rPr lang="en-US" sz="1400" dirty="0" err="1" smtClean="0">
                <a:latin typeface="Century Gothic" pitchFamily="1" charset="0"/>
              </a:rPr>
              <a:t>DetOpt</a:t>
            </a:r>
            <a:r>
              <a:rPr lang="en-US" sz="1400" dirty="0" smtClean="0">
                <a:latin typeface="Century Gothic" pitchFamily="1" charset="0"/>
              </a:rPr>
              <a:t> after running for t steps with                                   . Then              </a:t>
            </a:r>
            <a:r>
              <a:rPr lang="en-US" sz="1400" cap="small" dirty="0" err="1" smtClean="0">
                <a:latin typeface="Century Gothic" pitchFamily="1" charset="0"/>
              </a:rPr>
              <a:t>DepOpt</a:t>
            </a:r>
            <a:r>
              <a:rPr lang="en-US" sz="1400" dirty="0" smtClean="0">
                <a:latin typeface="Century Gothic" pitchFamily="1" charset="0"/>
              </a:rPr>
              <a:t>(t</a:t>
            </a:r>
            <a:r>
              <a:rPr lang="en-US" sz="1400" dirty="0" smtClean="0">
                <a:latin typeface="Century Gothic" pitchFamily="1" charset="0"/>
              </a:rPr>
              <a:t>)</a:t>
            </a:r>
            <a:endParaRPr lang="en-US" sz="1400" b="1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900" b="1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r>
              <a:rPr lang="en-US" sz="1600" b="1" dirty="0" err="1" smtClean="0">
                <a:latin typeface="Century Gothic" pitchFamily="1" charset="0"/>
              </a:rPr>
              <a:t>DetOpt</a:t>
            </a:r>
            <a:r>
              <a:rPr lang="en-US" sz="1600" b="1" dirty="0" smtClean="0">
                <a:latin typeface="Century Gothic" pitchFamily="1" charset="0"/>
              </a:rPr>
              <a:t> for stochastic reward case, with early stopping:</a:t>
            </a:r>
            <a:endParaRPr lang="en-US" sz="1600" b="1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r>
              <a:rPr lang="en-US" sz="1400" dirty="0" smtClean="0">
                <a:latin typeface="Century Gothic" pitchFamily="1" charset="0"/>
              </a:rPr>
              <a:t>In the stochastic case, we can just try new arms up to n times before deciding if to move on:</a:t>
            </a: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r>
              <a:rPr lang="en-US" sz="1400" dirty="0" smtClean="0">
                <a:latin typeface="Century Gothic" pitchFamily="1" charset="0"/>
              </a:rPr>
              <a:t>For                             , </a:t>
            </a:r>
            <a:r>
              <a:rPr lang="en-US" sz="1400" cap="small" dirty="0" smtClean="0">
                <a:latin typeface="Century Gothic" pitchFamily="1" charset="0"/>
              </a:rPr>
              <a:t>Stochastic</a:t>
            </a:r>
            <a:r>
              <a:rPr lang="en-US" sz="1400" dirty="0" smtClean="0">
                <a:latin typeface="Century Gothic" pitchFamily="1" charset="0"/>
              </a:rPr>
              <a:t>(without early stopping) gets an expected reward per step of </a:t>
            </a: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r>
              <a:rPr lang="en-US" sz="1200" dirty="0" smtClean="0">
                <a:latin typeface="Century Gothic" pitchFamily="1" charset="0"/>
              </a:rPr>
              <a:t>	</a:t>
            </a:r>
            <a:endParaRPr lang="en-US" sz="14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200" dirty="0" smtClean="0">
              <a:latin typeface="Century Gothic" pitchFamily="1" charset="0"/>
            </a:endParaRPr>
          </a:p>
          <a:p>
            <a:pPr defTabSz="144463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 typeface="Times" pitchFamily="1" charset="0"/>
              <a:buNone/>
            </a:pPr>
            <a:endParaRPr lang="en-US" sz="1400" dirty="0" smtClean="0">
              <a:latin typeface="Century Gothic" pitchFamily="1" charset="0"/>
            </a:endParaRPr>
          </a:p>
        </p:txBody>
      </p:sp>
      <p:sp>
        <p:nvSpPr>
          <p:cNvPr id="3021" name="Text Box 973"/>
          <p:cNvSpPr txBox="1">
            <a:spLocks noChangeArrowheads="1"/>
          </p:cNvSpPr>
          <p:nvPr/>
        </p:nvSpPr>
        <p:spPr bwMode="auto">
          <a:xfrm>
            <a:off x="11353800" y="5943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7286625" y="5791200"/>
            <a:ext cx="593725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7286625" y="8991600"/>
            <a:ext cx="593725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55" name="Line 59"/>
          <p:cNvSpPr>
            <a:spLocks noChangeShapeType="1"/>
          </p:cNvSpPr>
          <p:nvPr/>
        </p:nvSpPr>
        <p:spPr bwMode="auto">
          <a:xfrm>
            <a:off x="8474075" y="5791200"/>
            <a:ext cx="593725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59" name="Line 63"/>
          <p:cNvSpPr>
            <a:spLocks noChangeShapeType="1"/>
          </p:cNvSpPr>
          <p:nvPr/>
        </p:nvSpPr>
        <p:spPr bwMode="auto">
          <a:xfrm>
            <a:off x="8474075" y="8991600"/>
            <a:ext cx="593725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89" name="Text Box 93"/>
          <p:cNvSpPr txBox="1">
            <a:spLocks noChangeArrowheads="1"/>
          </p:cNvSpPr>
          <p:nvPr/>
        </p:nvSpPr>
        <p:spPr bwMode="auto">
          <a:xfrm>
            <a:off x="685728" y="12158690"/>
            <a:ext cx="6000792" cy="1571636"/>
          </a:xfrm>
          <a:prstGeom prst="rect">
            <a:avLst/>
          </a:prstGeom>
          <a:solidFill>
            <a:srgbClr val="9CFB87">
              <a:alpha val="9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>
              <a:tabLst>
                <a:tab pos="447675" algn="l"/>
              </a:tabLst>
            </a:pPr>
            <a:r>
              <a:rPr lang="en-US" sz="1400" dirty="0" smtClean="0">
                <a:latin typeface="Century Gothic" pitchFamily="1" charset="0"/>
              </a:rPr>
              <a:t>Arm with expected payoff </a:t>
            </a:r>
            <a:r>
              <a:rPr lang="el-GR" sz="1400" i="1" dirty="0" smtClean="0">
                <a:latin typeface="Century Gothic" pitchFamily="1" charset="0"/>
              </a:rPr>
              <a:t>μ</a:t>
            </a:r>
            <a:r>
              <a:rPr lang="en-GB" sz="1400" i="1" baseline="-25000" dirty="0" err="1" smtClean="0">
                <a:latin typeface="Century Gothic" pitchFamily="1" charset="0"/>
              </a:rPr>
              <a:t>i</a:t>
            </a:r>
            <a:r>
              <a:rPr lang="en-US" sz="1400" dirty="0" smtClean="0">
                <a:latin typeface="Century Gothic" pitchFamily="1" charset="0"/>
              </a:rPr>
              <a:t> provides a reward when pulled:</a:t>
            </a:r>
          </a:p>
          <a:p>
            <a:pPr>
              <a:tabLst>
                <a:tab pos="447675" algn="l"/>
              </a:tabLst>
            </a:pPr>
            <a:r>
              <a:rPr lang="en-US" sz="1400" dirty="0" smtClean="0">
                <a:latin typeface="Century Gothic" pitchFamily="1" charset="0"/>
              </a:rPr>
              <a:t>	</a:t>
            </a:r>
            <a:r>
              <a:rPr lang="en-US" sz="1400" b="1" dirty="0" smtClean="0">
                <a:latin typeface="Century Gothic" pitchFamily="1" charset="0"/>
              </a:rPr>
              <a:t>Deterministic setting: </a:t>
            </a:r>
            <a:r>
              <a:rPr lang="en-US" sz="1400" i="1" dirty="0" smtClean="0">
                <a:latin typeface="Century Gothic" pitchFamily="1" charset="0"/>
              </a:rPr>
              <a:t>reward(</a:t>
            </a:r>
            <a:r>
              <a:rPr lang="el-GR" sz="1400" i="1" dirty="0" smtClean="0">
                <a:latin typeface="Century Gothic" pitchFamily="1" charset="0"/>
              </a:rPr>
              <a:t>μ</a:t>
            </a:r>
            <a:r>
              <a:rPr lang="en-GB" sz="1400" i="1" baseline="-25000" dirty="0" err="1" smtClean="0">
                <a:latin typeface="Century Gothic" pitchFamily="1" charset="0"/>
              </a:rPr>
              <a:t>i</a:t>
            </a:r>
            <a:r>
              <a:rPr lang="en-GB" sz="1400" i="1" dirty="0" smtClean="0">
                <a:latin typeface="Century Gothic" pitchFamily="1" charset="0"/>
              </a:rPr>
              <a:t>) = </a:t>
            </a:r>
            <a:r>
              <a:rPr lang="el-GR" sz="1400" i="1" dirty="0" smtClean="0">
                <a:latin typeface="Century Gothic" pitchFamily="1" charset="0"/>
              </a:rPr>
              <a:t>μ</a:t>
            </a:r>
            <a:r>
              <a:rPr lang="en-GB" sz="1400" i="1" baseline="-25000" dirty="0" err="1" smtClean="0">
                <a:latin typeface="Century Gothic" pitchFamily="1" charset="0"/>
              </a:rPr>
              <a:t>i</a:t>
            </a:r>
            <a:endParaRPr lang="en-US" sz="1400" b="1" i="1" dirty="0" smtClean="0">
              <a:latin typeface="Century Gothic" pitchFamily="1" charset="0"/>
            </a:endParaRPr>
          </a:p>
          <a:p>
            <a:pPr>
              <a:tabLst>
                <a:tab pos="447675" algn="l"/>
              </a:tabLst>
            </a:pPr>
            <a:r>
              <a:rPr lang="en-US" sz="1400" b="1" dirty="0" smtClean="0">
                <a:latin typeface="Century Gothic" pitchFamily="1" charset="0"/>
              </a:rPr>
              <a:t>	</a:t>
            </a:r>
            <a:r>
              <a:rPr lang="en-US" sz="1400" b="1" dirty="0" smtClean="0">
                <a:latin typeface="Century Gothic" pitchFamily="1" charset="0"/>
              </a:rPr>
              <a:t>Stochastic setting:</a:t>
            </a:r>
            <a:r>
              <a:rPr lang="en-US" sz="1400" dirty="0" smtClean="0">
                <a:latin typeface="Century Gothic" pitchFamily="1" charset="0"/>
              </a:rPr>
              <a:t> </a:t>
            </a:r>
            <a:r>
              <a:rPr lang="en-US" sz="1400" i="1" dirty="0" smtClean="0">
                <a:latin typeface="Century Gothic" pitchFamily="1" charset="0"/>
              </a:rPr>
              <a:t>reward(</a:t>
            </a:r>
            <a:r>
              <a:rPr lang="el-GR" sz="1400" i="1" dirty="0" smtClean="0">
                <a:latin typeface="Century Gothic" pitchFamily="1" charset="0"/>
              </a:rPr>
              <a:t>μ</a:t>
            </a:r>
            <a:r>
              <a:rPr lang="en-GB" sz="1400" i="1" baseline="-25000" dirty="0" err="1" smtClean="0">
                <a:latin typeface="Century Gothic" pitchFamily="1" charset="0"/>
              </a:rPr>
              <a:t>i</a:t>
            </a:r>
            <a:r>
              <a:rPr lang="en-GB" sz="1400" i="1" dirty="0" smtClean="0">
                <a:latin typeface="Century Gothic" pitchFamily="1" charset="0"/>
              </a:rPr>
              <a:t>) = 1</a:t>
            </a:r>
            <a:r>
              <a:rPr lang="en-GB" sz="1400" dirty="0" smtClean="0">
                <a:latin typeface="Century Gothic" pitchFamily="1" charset="0"/>
              </a:rPr>
              <a:t> with prob. </a:t>
            </a:r>
            <a:r>
              <a:rPr lang="el-GR" sz="1400" i="1" dirty="0" smtClean="0">
                <a:latin typeface="Century Gothic" pitchFamily="1" charset="0"/>
              </a:rPr>
              <a:t>μ</a:t>
            </a:r>
            <a:r>
              <a:rPr lang="en-GB" sz="1400" i="1" baseline="-25000" dirty="0" err="1" smtClean="0">
                <a:latin typeface="Century Gothic" pitchFamily="1" charset="0"/>
              </a:rPr>
              <a:t>i</a:t>
            </a:r>
            <a:r>
              <a:rPr lang="en-GB" sz="1400" dirty="0" smtClean="0">
                <a:latin typeface="Century Gothic" pitchFamily="1" charset="0"/>
              </a:rPr>
              <a:t>, </a:t>
            </a:r>
            <a:r>
              <a:rPr lang="en-GB" sz="1400" i="1" dirty="0" smtClean="0">
                <a:latin typeface="Century Gothic" pitchFamily="1" charset="0"/>
              </a:rPr>
              <a:t>0</a:t>
            </a:r>
            <a:r>
              <a:rPr lang="en-GB" sz="1400" dirty="0" smtClean="0">
                <a:latin typeface="Century Gothic" pitchFamily="1" charset="0"/>
              </a:rPr>
              <a:t> otherwise.</a:t>
            </a:r>
            <a:endParaRPr lang="en-US" sz="1400" dirty="0" smtClean="0">
              <a:latin typeface="Century Gothic" pitchFamily="1" charset="0"/>
            </a:endParaRPr>
          </a:p>
          <a:p>
            <a:pPr>
              <a:tabLst>
                <a:tab pos="447675" algn="l"/>
              </a:tabLst>
            </a:pPr>
            <a:r>
              <a:rPr lang="en-US" sz="1400" dirty="0" smtClean="0">
                <a:latin typeface="Century Gothic" pitchFamily="1" charset="0"/>
              </a:rPr>
              <a:t>	</a:t>
            </a:r>
            <a:endParaRPr lang="en-US" sz="1400" dirty="0" smtClean="0">
              <a:latin typeface="Century Gothic" pitchFamily="1" charset="0"/>
            </a:endParaRPr>
          </a:p>
          <a:p>
            <a:pPr>
              <a:tabLst>
                <a:tab pos="447675" algn="l"/>
              </a:tabLst>
            </a:pPr>
            <a:r>
              <a:rPr lang="en-US" sz="1400" dirty="0" smtClean="0">
                <a:latin typeface="Century Gothic" pitchFamily="1" charset="0"/>
              </a:rPr>
              <a:t>Two forms of death are studied:</a:t>
            </a:r>
          </a:p>
          <a:p>
            <a:pPr>
              <a:tabLst>
                <a:tab pos="447675" algn="l"/>
              </a:tabLst>
            </a:pPr>
            <a:r>
              <a:rPr lang="en-US" sz="1400" dirty="0" smtClean="0">
                <a:latin typeface="Century Gothic" pitchFamily="1" charset="0"/>
              </a:rPr>
              <a:t>	</a:t>
            </a:r>
            <a:r>
              <a:rPr lang="en-US" sz="1400" b="1" dirty="0" smtClean="0">
                <a:latin typeface="Century Gothic" pitchFamily="1" charset="0"/>
              </a:rPr>
              <a:t>Budgeted</a:t>
            </a:r>
            <a:r>
              <a:rPr lang="en-US" sz="1400" dirty="0" smtClean="0">
                <a:latin typeface="Century Gothic" pitchFamily="1" charset="0"/>
              </a:rPr>
              <a:t>: lifetime </a:t>
            </a:r>
            <a:r>
              <a:rPr lang="en-US" sz="1400" i="1" dirty="0" smtClean="0">
                <a:latin typeface="Century Gothic" pitchFamily="1" charset="0"/>
              </a:rPr>
              <a:t>L</a:t>
            </a:r>
            <a:r>
              <a:rPr lang="en-US" sz="1400" i="1" baseline="-25000" dirty="0" smtClean="0">
                <a:latin typeface="Century Gothic" pitchFamily="1" charset="0"/>
              </a:rPr>
              <a:t>i</a:t>
            </a:r>
            <a:r>
              <a:rPr lang="en-US" sz="1400" dirty="0" smtClean="0">
                <a:latin typeface="Century Gothic" pitchFamily="1" charset="0"/>
              </a:rPr>
              <a:t> of arms is known to alg., only pulls count.</a:t>
            </a:r>
          </a:p>
          <a:p>
            <a:pPr>
              <a:tabLst>
                <a:tab pos="447675" algn="l"/>
              </a:tabLst>
            </a:pPr>
            <a:r>
              <a:rPr lang="en-US" sz="1400" dirty="0" smtClean="0">
                <a:latin typeface="Century Gothic" pitchFamily="1" charset="0"/>
              </a:rPr>
              <a:t>	</a:t>
            </a:r>
            <a:r>
              <a:rPr lang="en-US" sz="1400" b="1" dirty="0" smtClean="0">
                <a:latin typeface="Century Gothic" pitchFamily="1" charset="0"/>
              </a:rPr>
              <a:t>Timed</a:t>
            </a:r>
            <a:r>
              <a:rPr lang="en-US" sz="1400" dirty="0" smtClean="0">
                <a:latin typeface="Century Gothic" pitchFamily="1" charset="0"/>
              </a:rPr>
              <a:t>: each arm has probability </a:t>
            </a:r>
            <a:r>
              <a:rPr lang="en-US" sz="1400" i="1" dirty="0" smtClean="0">
                <a:latin typeface="Century Gothic" pitchFamily="1" charset="0"/>
              </a:rPr>
              <a:t>p</a:t>
            </a:r>
            <a:r>
              <a:rPr lang="en-US" sz="1400" dirty="0" smtClean="0">
                <a:latin typeface="Century Gothic" pitchFamily="1" charset="0"/>
              </a:rPr>
              <a:t> of dying each time step.</a:t>
            </a:r>
            <a:endParaRPr lang="en-US" sz="1400" dirty="0">
              <a:latin typeface="Century Gothic" pitchFamily="1" charset="0"/>
            </a:endParaRPr>
          </a:p>
        </p:txBody>
      </p:sp>
      <p:sp>
        <p:nvSpPr>
          <p:cNvPr id="4210" name="Text Box 114"/>
          <p:cNvSpPr txBox="1">
            <a:spLocks noChangeArrowheads="1"/>
          </p:cNvSpPr>
          <p:nvPr/>
        </p:nvSpPr>
        <p:spPr bwMode="auto">
          <a:xfrm>
            <a:off x="15609951" y="14363785"/>
            <a:ext cx="5696028" cy="1387493"/>
          </a:xfrm>
          <a:prstGeom prst="rect">
            <a:avLst/>
          </a:prstGeom>
          <a:solidFill>
            <a:srgbClr val="9CFB8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91440" bIns="91440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Century Gothic" pitchFamily="1" charset="0"/>
              </a:rPr>
              <a:t>Mortal Multi-Armed Bandits model the realistic case when strategies are sometimes permanently removed.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600" dirty="0" smtClean="0">
                <a:latin typeface="Century Gothic" pitchFamily="1" charset="0"/>
              </a:rPr>
              <a:t> </a:t>
            </a:r>
            <a:r>
              <a:rPr lang="en-US" sz="1600" dirty="0" err="1" smtClean="0">
                <a:latin typeface="Century Gothic" pitchFamily="1" charset="0"/>
              </a:rPr>
              <a:t>Sublinear</a:t>
            </a:r>
            <a:r>
              <a:rPr lang="en-US" sz="1600" dirty="0" smtClean="0">
                <a:latin typeface="Century Gothic" pitchFamily="1" charset="0"/>
              </a:rPr>
              <a:t> regret is impossible.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600" dirty="0" smtClean="0">
                <a:latin typeface="Century Gothic" pitchFamily="1" charset="0"/>
              </a:rPr>
              <a:t> We presented algorithms and analysis for this setting.</a:t>
            </a:r>
            <a:endParaRPr lang="en-US" sz="1600" dirty="0">
              <a:latin typeface="Century Gothic" pitchFamily="1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8015247" y="3464179"/>
          <a:ext cx="428628" cy="274322"/>
        </p:xfrm>
        <a:graphic>
          <a:graphicData uri="http://schemas.openxmlformats.org/presentationml/2006/ole">
            <p:oleObj spid="_x0000_s1026" name="Equation" r:id="rId3" imgW="317160" imgH="203040" progId="Equation.3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0023462" y="3701988"/>
          <a:ext cx="1860241" cy="292104"/>
        </p:xfrm>
        <a:graphic>
          <a:graphicData uri="http://schemas.openxmlformats.org/presentationml/2006/ole">
            <p:oleObj spid="_x0000_s1027" name="Equation" r:id="rId4" imgW="1536480" imgH="24120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9329715" y="4140144"/>
          <a:ext cx="3135692" cy="474669"/>
        </p:xfrm>
        <a:graphic>
          <a:graphicData uri="http://schemas.openxmlformats.org/presentationml/2006/ole">
            <p:oleObj spid="_x0000_s1028" name="Equation" r:id="rId5" imgW="2768400" imgH="419040" progId="Equation.3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1082339" y="4724352"/>
          <a:ext cx="448869" cy="247652"/>
        </p:xfrm>
        <a:graphic>
          <a:graphicData uri="http://schemas.openxmlformats.org/presentationml/2006/ole">
            <p:oleObj spid="_x0000_s1029" name="Equation" r:id="rId6" imgW="368280" imgH="203040" progId="Equation.3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2177729" y="6897671"/>
          <a:ext cx="1176347" cy="309565"/>
        </p:xfrm>
        <a:graphic>
          <a:graphicData uri="http://schemas.openxmlformats.org/presentationml/2006/ole">
            <p:oleObj spid="_x0000_s1031" name="Equation" r:id="rId7" imgW="965160" imgH="253800" progId="Equation.3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9877410" y="7097697"/>
          <a:ext cx="588174" cy="309565"/>
        </p:xfrm>
        <a:graphic>
          <a:graphicData uri="http://schemas.openxmlformats.org/presentationml/2006/ole">
            <p:oleObj spid="_x0000_s1032" name="Equation" r:id="rId8" imgW="482400" imgH="253800" progId="Equation.3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12995702" y="6484915"/>
          <a:ext cx="386956" cy="247652"/>
        </p:xfrm>
        <a:graphic>
          <a:graphicData uri="http://schemas.openxmlformats.org/presentationml/2006/ole">
            <p:oleObj spid="_x0000_s1033" name="Equation" r:id="rId9" imgW="317160" imgH="203040" progId="Equation.3">
              <p:embed/>
            </p:oleObj>
          </a:graphicData>
        </a:graphic>
      </p:graphicFrame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997988" y="8813808"/>
            <a:ext cx="4129079" cy="210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147150" y="12431458"/>
            <a:ext cx="3374898" cy="269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9640893" y="11150640"/>
          <a:ext cx="1733550" cy="365125"/>
        </p:xfrm>
        <a:graphic>
          <a:graphicData uri="http://schemas.openxmlformats.org/presentationml/2006/ole">
            <p:oleObj spid="_x0000_s1038" name="Equation" r:id="rId12" imgW="1206360" imgH="253800" progId="Equation.3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11885625" y="11150640"/>
          <a:ext cx="2720975" cy="354012"/>
        </p:xfrm>
        <a:graphic>
          <a:graphicData uri="http://schemas.openxmlformats.org/presentationml/2006/ole">
            <p:oleObj spid="_x0000_s1039" name="Equation" r:id="rId13" imgW="1854000" imgH="241200" progId="Equation.3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8051760" y="15194061"/>
          <a:ext cx="1374074" cy="301626"/>
        </p:xfrm>
        <a:graphic>
          <a:graphicData uri="http://schemas.openxmlformats.org/presentationml/2006/ole">
            <p:oleObj spid="_x0000_s1040" name="Equation" r:id="rId14" imgW="1041120" imgH="228600" progId="Equation.3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9366228" y="15449652"/>
          <a:ext cx="821094" cy="301626"/>
        </p:xfrm>
        <a:graphic>
          <a:graphicData uri="http://schemas.openxmlformats.org/presentationml/2006/ole">
            <p:oleObj spid="_x0000_s1041" name="Equation" r:id="rId15" imgW="622080" imgH="228600" progId="Equation.3">
              <p:embed/>
            </p:oleObj>
          </a:graphicData>
        </a:graphic>
      </p:graphicFrame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5536925" y="4619143"/>
            <a:ext cx="5919824" cy="24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5500412" y="9507555"/>
            <a:ext cx="3381375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5500412" y="11917413"/>
            <a:ext cx="3328988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TextBox 41"/>
          <p:cNvSpPr txBox="1"/>
          <p:nvPr/>
        </p:nvSpPr>
        <p:spPr>
          <a:xfrm>
            <a:off x="18823095" y="9580581"/>
            <a:ext cx="259242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itchFamily="1" charset="0"/>
              </a:rPr>
              <a:t>Simulated with k=1000 arms, for time duration 10 times the expected lifetime of each arm. Simulating k=100,000 arms gives similar results.</a:t>
            </a:r>
          </a:p>
          <a:p>
            <a:endParaRPr lang="en-US" sz="1400" dirty="0" smtClean="0">
              <a:latin typeface="Century Gothic" pitchFamily="1" charset="0"/>
            </a:endParaRPr>
          </a:p>
          <a:p>
            <a:r>
              <a:rPr lang="en-US" sz="1400" dirty="0" smtClean="0">
                <a:latin typeface="Century Gothic" pitchFamily="1" charset="0"/>
              </a:rPr>
              <a:t>With F(x) = x (top):</a:t>
            </a:r>
          </a:p>
          <a:p>
            <a:pPr>
              <a:buFont typeface="Arial" charset="0"/>
              <a:buChar char="•"/>
            </a:pPr>
            <a:r>
              <a:rPr lang="en-US" sz="1400" dirty="0" smtClean="0">
                <a:latin typeface="Century Gothic" pitchFamily="1" charset="0"/>
              </a:rPr>
              <a:t>UCB1 performs poorly</a:t>
            </a:r>
          </a:p>
          <a:p>
            <a:pPr>
              <a:buFont typeface="Arial" charset="0"/>
              <a:buChar char="•"/>
            </a:pPr>
            <a:r>
              <a:rPr lang="en-US" sz="1400" dirty="0" smtClean="0">
                <a:latin typeface="Century Gothic" pitchFamily="1" charset="0"/>
              </a:rPr>
              <a:t> </a:t>
            </a:r>
            <a:r>
              <a:rPr lang="en-US" sz="1400" dirty="0" smtClean="0">
                <a:latin typeface="Century Gothic" pitchFamily="1" charset="0"/>
              </a:rPr>
              <a:t>Subset heuristic helps</a:t>
            </a:r>
          </a:p>
          <a:p>
            <a:pPr>
              <a:buFont typeface="Arial" charset="0"/>
              <a:buChar char="•"/>
            </a:pPr>
            <a:r>
              <a:rPr lang="en-US" sz="1400" dirty="0" smtClean="0">
                <a:latin typeface="Century Gothic" pitchFamily="1" charset="0"/>
              </a:rPr>
              <a:t> </a:t>
            </a:r>
            <a:r>
              <a:rPr lang="en-US" sz="1400" dirty="0" smtClean="0">
                <a:latin typeface="Century Gothic" pitchFamily="1" charset="0"/>
              </a:rPr>
              <a:t>Stochastic with early stopping performs equally best with Adaptive Greedy.</a:t>
            </a:r>
          </a:p>
          <a:p>
            <a:pPr>
              <a:buFont typeface="Arial" charset="0"/>
              <a:buChar char="•"/>
            </a:pPr>
            <a:endParaRPr lang="en-US" sz="1400" dirty="0" smtClean="0">
              <a:latin typeface="Century Gothic" pitchFamily="1" charset="0"/>
            </a:endParaRPr>
          </a:p>
          <a:p>
            <a:r>
              <a:rPr lang="en-US" sz="1400" dirty="0" smtClean="0">
                <a:latin typeface="Century Gothic" pitchFamily="1" charset="0"/>
              </a:rPr>
              <a:t>We see a similar picture with F(x) matching real advertisements (bottom).</a:t>
            </a:r>
          </a:p>
          <a:p>
            <a:endParaRPr lang="en-US" sz="1400" dirty="0" smtClean="0">
              <a:latin typeface="Century Gothic" pitchFamily="1" charset="0"/>
            </a:endParaRPr>
          </a:p>
          <a:p>
            <a:r>
              <a:rPr lang="en-US" sz="1400" dirty="0" smtClean="0">
                <a:latin typeface="Century Gothic" pitchFamily="1" charset="0"/>
              </a:rPr>
              <a:t>Similar performance is </a:t>
            </a:r>
            <a:r>
              <a:rPr lang="en-US" sz="1400" smtClean="0">
                <a:latin typeface="Century Gothic" pitchFamily="1" charset="0"/>
              </a:rPr>
              <a:t>seen whenF</a:t>
            </a:r>
            <a:r>
              <a:rPr lang="en-US" sz="1400" dirty="0" smtClean="0">
                <a:latin typeface="Century Gothic" pitchFamily="1" charset="0"/>
              </a:rPr>
              <a:t>(X) is distributed as beta(1,3).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18851</TotalTime>
  <Words>675</Words>
  <Application>Microsoft PowerPoint</Application>
  <PresentationFormat>Custom</PresentationFormat>
  <Paragraphs>131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Microsoft Equation 3.0</vt:lpstr>
      <vt:lpstr>Slide 1</vt:lpstr>
    </vt:vector>
  </TitlesOfParts>
  <Company>뿿쳀뿿쨐Ԃ⃐Ȱ瑼Ի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 Radlinski</dc:creator>
  <cp:lastModifiedBy>Filip Radlinski</cp:lastModifiedBy>
  <cp:revision>497</cp:revision>
  <cp:lastPrinted>2006-04-02T20:34:39Z</cp:lastPrinted>
  <dcterms:created xsi:type="dcterms:W3CDTF">2006-03-27T07:09:20Z</dcterms:created>
  <dcterms:modified xsi:type="dcterms:W3CDTF">2008-11-26T19:22:45Z</dcterms:modified>
</cp:coreProperties>
</file>