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79" r:id="rId11"/>
    <p:sldId id="267" r:id="rId12"/>
    <p:sldId id="269" r:id="rId13"/>
    <p:sldId id="277" r:id="rId14"/>
    <p:sldId id="281" r:id="rId15"/>
    <p:sldId id="271" r:id="rId16"/>
    <p:sldId id="280" r:id="rId17"/>
    <p:sldId id="273" r:id="rId18"/>
    <p:sldId id="274" r:id="rId19"/>
    <p:sldId id="275" r:id="rId20"/>
    <p:sldId id="276" r:id="rId21"/>
    <p:sldId id="272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>
            <a:extLst>
              <a:ext uri="{FF2B5EF4-FFF2-40B4-BE49-F238E27FC236}">
                <a16:creationId xmlns:a16="http://schemas.microsoft.com/office/drawing/2014/main" id="{2B30F847-1A92-4B18-A420-8FC7D7E2D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F7BCD55A-2449-4FFC-8A5A-EBD631AB51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AC483F41-1B03-4FD5-A4D6-C328A1C85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3595891A-647D-4651-8D4C-BFA27ADCCD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FBEACBDA-FD79-4F0E-9757-54DF640C71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E4712151-30D1-42BC-9524-E1DDAF01A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598B2E-331F-44C3-B59A-6346C7C571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321544" name="Group 8">
            <a:extLst>
              <a:ext uri="{FF2B5EF4-FFF2-40B4-BE49-F238E27FC236}">
                <a16:creationId xmlns:a16="http://schemas.microsoft.com/office/drawing/2014/main" id="{A6EBAB48-CA62-4D7A-9898-B16CB5CD8290}"/>
              </a:ext>
            </a:extLst>
          </p:cNvPr>
          <p:cNvGrpSpPr>
            <a:grpSpLocks/>
          </p:cNvGrpSpPr>
          <p:nvPr/>
        </p:nvGrpSpPr>
        <p:grpSpPr bwMode="auto">
          <a:xfrm>
            <a:off x="7493001" y="2992438"/>
            <a:ext cx="1338263" cy="2189162"/>
            <a:chOff x="4704" y="1885"/>
            <a:chExt cx="843" cy="1379"/>
          </a:xfrm>
        </p:grpSpPr>
        <p:sp>
          <p:nvSpPr>
            <p:cNvPr id="321545" name="Oval 9">
              <a:extLst>
                <a:ext uri="{FF2B5EF4-FFF2-40B4-BE49-F238E27FC236}">
                  <a16:creationId xmlns:a16="http://schemas.microsoft.com/office/drawing/2014/main" id="{1CF53E01-E137-43F7-916A-2D579531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6" name="Oval 10">
              <a:extLst>
                <a:ext uri="{FF2B5EF4-FFF2-40B4-BE49-F238E27FC236}">
                  <a16:creationId xmlns:a16="http://schemas.microsoft.com/office/drawing/2014/main" id="{9B436613-5FB2-4765-A542-AB985316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7" name="Oval 11">
              <a:extLst>
                <a:ext uri="{FF2B5EF4-FFF2-40B4-BE49-F238E27FC236}">
                  <a16:creationId xmlns:a16="http://schemas.microsoft.com/office/drawing/2014/main" id="{DB287368-9923-47D0-8998-DD7F2511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8" name="Oval 12">
              <a:extLst>
                <a:ext uri="{FF2B5EF4-FFF2-40B4-BE49-F238E27FC236}">
                  <a16:creationId xmlns:a16="http://schemas.microsoft.com/office/drawing/2014/main" id="{7D391BE7-91C3-4887-95E3-2EA96000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9" name="Oval 13">
              <a:extLst>
                <a:ext uri="{FF2B5EF4-FFF2-40B4-BE49-F238E27FC236}">
                  <a16:creationId xmlns:a16="http://schemas.microsoft.com/office/drawing/2014/main" id="{B81BA19F-3611-42A1-B4A0-02544532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0" name="Oval 14">
              <a:extLst>
                <a:ext uri="{FF2B5EF4-FFF2-40B4-BE49-F238E27FC236}">
                  <a16:creationId xmlns:a16="http://schemas.microsoft.com/office/drawing/2014/main" id="{D0AB4396-44E8-4430-B568-EE7C5B1F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1" name="Oval 15">
              <a:extLst>
                <a:ext uri="{FF2B5EF4-FFF2-40B4-BE49-F238E27FC236}">
                  <a16:creationId xmlns:a16="http://schemas.microsoft.com/office/drawing/2014/main" id="{3FD767D9-0D3E-4F7B-960C-4E0B6C03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2" name="Oval 16">
              <a:extLst>
                <a:ext uri="{FF2B5EF4-FFF2-40B4-BE49-F238E27FC236}">
                  <a16:creationId xmlns:a16="http://schemas.microsoft.com/office/drawing/2014/main" id="{44D5CCDD-F65D-4821-9490-67ED31505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3" name="Oval 17">
              <a:extLst>
                <a:ext uri="{FF2B5EF4-FFF2-40B4-BE49-F238E27FC236}">
                  <a16:creationId xmlns:a16="http://schemas.microsoft.com/office/drawing/2014/main" id="{35AE5792-C3DF-4872-AA63-CC455220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4" name="Oval 18">
              <a:extLst>
                <a:ext uri="{FF2B5EF4-FFF2-40B4-BE49-F238E27FC236}">
                  <a16:creationId xmlns:a16="http://schemas.microsoft.com/office/drawing/2014/main" id="{5C8A2CDF-80CD-4A0A-89B5-B4A82A7BC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5" name="Oval 19">
              <a:extLst>
                <a:ext uri="{FF2B5EF4-FFF2-40B4-BE49-F238E27FC236}">
                  <a16:creationId xmlns:a16="http://schemas.microsoft.com/office/drawing/2014/main" id="{052DDCA7-BA47-40B4-A73D-2B914C033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6" name="Oval 20">
              <a:extLst>
                <a:ext uri="{FF2B5EF4-FFF2-40B4-BE49-F238E27FC236}">
                  <a16:creationId xmlns:a16="http://schemas.microsoft.com/office/drawing/2014/main" id="{A750B140-5EC7-499E-BB74-C55D7B1B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7" name="Oval 21">
              <a:extLst>
                <a:ext uri="{FF2B5EF4-FFF2-40B4-BE49-F238E27FC236}">
                  <a16:creationId xmlns:a16="http://schemas.microsoft.com/office/drawing/2014/main" id="{170D0C28-6AB5-4807-AC54-B36AB6CA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8" name="Oval 22">
              <a:extLst>
                <a:ext uri="{FF2B5EF4-FFF2-40B4-BE49-F238E27FC236}">
                  <a16:creationId xmlns:a16="http://schemas.microsoft.com/office/drawing/2014/main" id="{74AEC732-7E67-4F49-A6C2-B8AF1CCF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9" name="Oval 23">
              <a:extLst>
                <a:ext uri="{FF2B5EF4-FFF2-40B4-BE49-F238E27FC236}">
                  <a16:creationId xmlns:a16="http://schemas.microsoft.com/office/drawing/2014/main" id="{8420F22C-FFD5-4A93-B63D-5BAA78A0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0" name="Oval 24">
              <a:extLst>
                <a:ext uri="{FF2B5EF4-FFF2-40B4-BE49-F238E27FC236}">
                  <a16:creationId xmlns:a16="http://schemas.microsoft.com/office/drawing/2014/main" id="{37A9B69F-BCA2-4CC7-945F-960B77C8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Oval 25">
              <a:extLst>
                <a:ext uri="{FF2B5EF4-FFF2-40B4-BE49-F238E27FC236}">
                  <a16:creationId xmlns:a16="http://schemas.microsoft.com/office/drawing/2014/main" id="{61A2F30A-DC4F-48DC-8A08-14C462228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2" name="Oval 26">
              <a:extLst>
                <a:ext uri="{FF2B5EF4-FFF2-40B4-BE49-F238E27FC236}">
                  <a16:creationId xmlns:a16="http://schemas.microsoft.com/office/drawing/2014/main" id="{7EE068AA-93EE-46F4-8B8D-048797D2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3" name="Oval 27">
              <a:extLst>
                <a:ext uri="{FF2B5EF4-FFF2-40B4-BE49-F238E27FC236}">
                  <a16:creationId xmlns:a16="http://schemas.microsoft.com/office/drawing/2014/main" id="{DB390990-179D-440E-BDEF-DC3FD1A8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4" name="Oval 28">
              <a:extLst>
                <a:ext uri="{FF2B5EF4-FFF2-40B4-BE49-F238E27FC236}">
                  <a16:creationId xmlns:a16="http://schemas.microsoft.com/office/drawing/2014/main" id="{73EE1CAA-1246-476E-9FBD-2E1A2D40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5" name="Oval 29">
              <a:extLst>
                <a:ext uri="{FF2B5EF4-FFF2-40B4-BE49-F238E27FC236}">
                  <a16:creationId xmlns:a16="http://schemas.microsoft.com/office/drawing/2014/main" id="{3A4DDC26-7F00-4683-9DF3-D324EC55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6" name="Oval 30">
              <a:extLst>
                <a:ext uri="{FF2B5EF4-FFF2-40B4-BE49-F238E27FC236}">
                  <a16:creationId xmlns:a16="http://schemas.microsoft.com/office/drawing/2014/main" id="{E5B1652F-5FF2-414E-9C94-0DAA55A7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7" name="Oval 31">
              <a:extLst>
                <a:ext uri="{FF2B5EF4-FFF2-40B4-BE49-F238E27FC236}">
                  <a16:creationId xmlns:a16="http://schemas.microsoft.com/office/drawing/2014/main" id="{AE15446A-DBD9-448C-8465-077B719E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8" name="Oval 32">
              <a:extLst>
                <a:ext uri="{FF2B5EF4-FFF2-40B4-BE49-F238E27FC236}">
                  <a16:creationId xmlns:a16="http://schemas.microsoft.com/office/drawing/2014/main" id="{D3E2CB96-0C67-400F-88EC-58A809D0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9" name="Oval 33">
              <a:extLst>
                <a:ext uri="{FF2B5EF4-FFF2-40B4-BE49-F238E27FC236}">
                  <a16:creationId xmlns:a16="http://schemas.microsoft.com/office/drawing/2014/main" id="{5B9B10FC-D305-4DE5-AD82-F9BDB0C4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0" name="Oval 34">
              <a:extLst>
                <a:ext uri="{FF2B5EF4-FFF2-40B4-BE49-F238E27FC236}">
                  <a16:creationId xmlns:a16="http://schemas.microsoft.com/office/drawing/2014/main" id="{A9CF8213-AEC5-47DB-B659-F4742C3A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1" name="Oval 35">
              <a:extLst>
                <a:ext uri="{FF2B5EF4-FFF2-40B4-BE49-F238E27FC236}">
                  <a16:creationId xmlns:a16="http://schemas.microsoft.com/office/drawing/2014/main" id="{787923D3-9367-40E1-87F2-3F4030A2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2" name="Oval 36">
              <a:extLst>
                <a:ext uri="{FF2B5EF4-FFF2-40B4-BE49-F238E27FC236}">
                  <a16:creationId xmlns:a16="http://schemas.microsoft.com/office/drawing/2014/main" id="{40605577-BA7C-45A6-9A85-3E7ACBD3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3" name="Oval 37">
              <a:extLst>
                <a:ext uri="{FF2B5EF4-FFF2-40B4-BE49-F238E27FC236}">
                  <a16:creationId xmlns:a16="http://schemas.microsoft.com/office/drawing/2014/main" id="{74C3CD80-E51A-4103-9427-F9983B3A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4" name="Oval 38">
              <a:extLst>
                <a:ext uri="{FF2B5EF4-FFF2-40B4-BE49-F238E27FC236}">
                  <a16:creationId xmlns:a16="http://schemas.microsoft.com/office/drawing/2014/main" id="{C9BE96B9-115F-49C2-894A-FB2F96D99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5" name="Oval 39">
              <a:extLst>
                <a:ext uri="{FF2B5EF4-FFF2-40B4-BE49-F238E27FC236}">
                  <a16:creationId xmlns:a16="http://schemas.microsoft.com/office/drawing/2014/main" id="{ED5B581C-7575-4D70-BF15-49C5D76D3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576" name="Line 40">
            <a:extLst>
              <a:ext uri="{FF2B5EF4-FFF2-40B4-BE49-F238E27FC236}">
                <a16:creationId xmlns:a16="http://schemas.microsoft.com/office/drawing/2014/main" id="{CDD4E546-F592-4027-816F-6CD512B6D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37B4-0B0B-491A-9073-B249810D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63DA2-85AE-4E81-BC2E-FE1D2CFA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91E8-0556-4212-A25E-C2C89FC9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EDAA-AD74-4E8B-AA33-E4357439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7CE13-93B5-43DB-9FCB-A28EAD6F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4004-D0C8-48B8-A211-4ABAB73061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6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61C83-D52F-41E4-BCC8-84038E20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40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C6D9B-F65E-40FC-B830-DC1B27BDB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40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8A09-7EFA-414B-90DD-2F404BA0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38A1-D410-4688-B4BA-F627D918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660B-07AD-40BE-A542-80D0DD5C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071F3-D17F-4EC7-B21F-C2B33E87B4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5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5ED7-A30D-442C-B9E0-C345A94E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8ED5-0F96-4ED0-BE93-ADD936ED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DB-53D7-4C34-8043-631293FD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B314-FF84-4241-91FA-0396C2B2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9939-4DFF-408C-AEDB-DECCA8A2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352C-4F5A-41B6-A3DB-568F03CCED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7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D79C-773B-4172-87B4-70430894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5F4C1-466F-43D2-8542-9D29A975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7932-6E8D-4458-9AA8-A3127757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EAC0-3860-4285-BA1F-0A5F301D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3A495-1E6D-45C5-A777-52920EA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83C3-9B33-4F13-AE19-45BF941115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1B93-4FBC-4F2D-814B-A83E5D5B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094C-A881-4D45-AC31-47CA44090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0FB1-0B9C-4B05-99BE-73D1EF9E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2C792-2996-44F5-A2EE-95B51EEB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C20D9-CCF3-4C66-8C17-24042F5E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D5BC-FCBC-4101-9999-7223B916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7784-BF7C-4755-82EB-62B309EF22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48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5AEB-C351-4733-B488-C8FCC7AA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4B9F-10EC-4D4F-AC6A-83DF770C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5C95A-B1C7-4E91-B271-C5F6B548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82DA0-32AC-4BB7-8A68-F20B8A82D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381E6-6828-47B9-AEAB-B8291F15B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14ADD-9186-430F-B1F5-2361F987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AB5D4-FEB1-494F-A777-C1AF3534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C3B2F-0A4D-481B-A783-B946BC5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4577-2273-4A3C-BD41-F8DFEAC73A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BFAF-7AB0-40E5-A9A5-8AF1F8C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76CF5-F279-4AB7-BAF2-5044C32B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AD91-ACF9-4559-B1C8-AABD6EED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484D3-BA10-4ABE-B667-4B7DDD4D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CF71-6195-4E63-9FAD-D9D8094175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34B75-ECD4-4A86-AAB4-0A00A916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52BA8-B11B-4D3D-910B-C923C886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115C7-608F-42A0-974F-173606A0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F6B9-0E5B-4422-B7C2-E5580585AB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3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6BBF-EEFB-4358-9929-78BF8CF9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925-3FD8-4A37-9398-3DA62941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AF06-56A5-4B2D-B5CD-94F0F4E9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94602-0D22-4229-94BD-CC5AA880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2E6B-EC22-493D-B66F-70B72692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EB50C-7859-47FD-BC4A-B77CCFD2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AF46-6A82-4726-B35D-019FB32E8F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F568-8CD6-4CF5-B5A6-8DF09EB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4FB4C-4F20-4DEC-AAE6-A398D4F18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97A8-75A2-4A79-8663-D1CCEFE66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B285-747B-48EC-AA03-BDAF40A8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8F18-AB25-4175-A216-8452E310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9004-F933-4B78-94A9-E99E9F90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18FB-A62C-4477-899F-A2214E9809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>
            <a:extLst>
              <a:ext uri="{FF2B5EF4-FFF2-40B4-BE49-F238E27FC236}">
                <a16:creationId xmlns:a16="http://schemas.microsoft.com/office/drawing/2014/main" id="{6A01500A-2F2F-455A-ADFB-9FC9A9222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1A00A99-3B70-4E5E-8E48-DFFC289C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20CE9423-F169-4D78-82EC-08F3D379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81FFA7E5-A0FA-4E32-8FB4-A622F0774A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B62426B2-8023-48F1-9BCB-7FE0CB7722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1154A2AB-7DA3-4CFA-8D13-1473CE3F8A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51A81A3-EF2D-4A17-AD6C-195B94EE338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320520" name="Group 8">
            <a:extLst>
              <a:ext uri="{FF2B5EF4-FFF2-40B4-BE49-F238E27FC236}">
                <a16:creationId xmlns:a16="http://schemas.microsoft.com/office/drawing/2014/main" id="{FCFA8AC9-A61B-4A8C-94CB-36B1751F8808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320521" name="Oval 9">
              <a:extLst>
                <a:ext uri="{FF2B5EF4-FFF2-40B4-BE49-F238E27FC236}">
                  <a16:creationId xmlns:a16="http://schemas.microsoft.com/office/drawing/2014/main" id="{6A1F0F54-9D3D-4690-AC1D-BE990560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2" name="Oval 10">
              <a:extLst>
                <a:ext uri="{FF2B5EF4-FFF2-40B4-BE49-F238E27FC236}">
                  <a16:creationId xmlns:a16="http://schemas.microsoft.com/office/drawing/2014/main" id="{9DDCB0F1-A4A7-46ED-A8FC-83C3CEE9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3" name="Oval 11">
              <a:extLst>
                <a:ext uri="{FF2B5EF4-FFF2-40B4-BE49-F238E27FC236}">
                  <a16:creationId xmlns:a16="http://schemas.microsoft.com/office/drawing/2014/main" id="{DAD4AC1A-61EF-42AA-8634-C52D467D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4" name="Oval 12">
              <a:extLst>
                <a:ext uri="{FF2B5EF4-FFF2-40B4-BE49-F238E27FC236}">
                  <a16:creationId xmlns:a16="http://schemas.microsoft.com/office/drawing/2014/main" id="{CAAFCB12-F2FD-4D44-8CA7-7EFB0EAA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5" name="Oval 13">
              <a:extLst>
                <a:ext uri="{FF2B5EF4-FFF2-40B4-BE49-F238E27FC236}">
                  <a16:creationId xmlns:a16="http://schemas.microsoft.com/office/drawing/2014/main" id="{B8B42255-E091-4189-959B-0FA38524F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6" name="Oval 14">
              <a:extLst>
                <a:ext uri="{FF2B5EF4-FFF2-40B4-BE49-F238E27FC236}">
                  <a16:creationId xmlns:a16="http://schemas.microsoft.com/office/drawing/2014/main" id="{AB4A8945-5FDF-47CA-AFEF-2FACBB74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7" name="Oval 15">
              <a:extLst>
                <a:ext uri="{FF2B5EF4-FFF2-40B4-BE49-F238E27FC236}">
                  <a16:creationId xmlns:a16="http://schemas.microsoft.com/office/drawing/2014/main" id="{9D3843BE-970C-4365-B7AA-1E089998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8" name="Oval 16">
              <a:extLst>
                <a:ext uri="{FF2B5EF4-FFF2-40B4-BE49-F238E27FC236}">
                  <a16:creationId xmlns:a16="http://schemas.microsoft.com/office/drawing/2014/main" id="{FADC632B-33A5-4176-B98F-69C16210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9" name="Oval 17">
              <a:extLst>
                <a:ext uri="{FF2B5EF4-FFF2-40B4-BE49-F238E27FC236}">
                  <a16:creationId xmlns:a16="http://schemas.microsoft.com/office/drawing/2014/main" id="{F58B7841-1C98-4E60-AA4E-1481AD82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0" name="Oval 18">
              <a:extLst>
                <a:ext uri="{FF2B5EF4-FFF2-40B4-BE49-F238E27FC236}">
                  <a16:creationId xmlns:a16="http://schemas.microsoft.com/office/drawing/2014/main" id="{5E6D8F11-EDC2-4EF7-95B6-9ED12F25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1" name="Oval 19">
              <a:extLst>
                <a:ext uri="{FF2B5EF4-FFF2-40B4-BE49-F238E27FC236}">
                  <a16:creationId xmlns:a16="http://schemas.microsoft.com/office/drawing/2014/main" id="{962435F6-69F2-40D8-B300-444EC6DD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2" name="Oval 20">
              <a:extLst>
                <a:ext uri="{FF2B5EF4-FFF2-40B4-BE49-F238E27FC236}">
                  <a16:creationId xmlns:a16="http://schemas.microsoft.com/office/drawing/2014/main" id="{8DE1EB3C-4704-4954-A6D5-25412C85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3" name="Oval 21">
              <a:extLst>
                <a:ext uri="{FF2B5EF4-FFF2-40B4-BE49-F238E27FC236}">
                  <a16:creationId xmlns:a16="http://schemas.microsoft.com/office/drawing/2014/main" id="{A3E2F3BC-A153-4CC2-9ACA-04E1D7ED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4" name="Oval 22">
              <a:extLst>
                <a:ext uri="{FF2B5EF4-FFF2-40B4-BE49-F238E27FC236}">
                  <a16:creationId xmlns:a16="http://schemas.microsoft.com/office/drawing/2014/main" id="{CD2225D8-D408-41E8-B1E7-0478123B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5" name="Oval 23">
              <a:extLst>
                <a:ext uri="{FF2B5EF4-FFF2-40B4-BE49-F238E27FC236}">
                  <a16:creationId xmlns:a16="http://schemas.microsoft.com/office/drawing/2014/main" id="{F59A4DBD-7305-4636-8AAD-6EF6F0D7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6" name="Oval 24">
              <a:extLst>
                <a:ext uri="{FF2B5EF4-FFF2-40B4-BE49-F238E27FC236}">
                  <a16:creationId xmlns:a16="http://schemas.microsoft.com/office/drawing/2014/main" id="{A2FE46BF-A3F5-4ABD-A7EE-77CB9003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Oval 25">
              <a:extLst>
                <a:ext uri="{FF2B5EF4-FFF2-40B4-BE49-F238E27FC236}">
                  <a16:creationId xmlns:a16="http://schemas.microsoft.com/office/drawing/2014/main" id="{3B890823-A9BC-41C0-8787-DC1008B3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8" name="Oval 26">
              <a:extLst>
                <a:ext uri="{FF2B5EF4-FFF2-40B4-BE49-F238E27FC236}">
                  <a16:creationId xmlns:a16="http://schemas.microsoft.com/office/drawing/2014/main" id="{980BD51E-CB4A-44AB-B4F1-F1AB249C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9" name="Oval 27">
              <a:extLst>
                <a:ext uri="{FF2B5EF4-FFF2-40B4-BE49-F238E27FC236}">
                  <a16:creationId xmlns:a16="http://schemas.microsoft.com/office/drawing/2014/main" id="{7A4174F2-4C2F-454F-954A-64F42D8F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0" name="Oval 28">
              <a:extLst>
                <a:ext uri="{FF2B5EF4-FFF2-40B4-BE49-F238E27FC236}">
                  <a16:creationId xmlns:a16="http://schemas.microsoft.com/office/drawing/2014/main" id="{9B73EAB4-8AB6-45AA-8B8D-D741ADE8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1" name="Oval 29">
              <a:extLst>
                <a:ext uri="{FF2B5EF4-FFF2-40B4-BE49-F238E27FC236}">
                  <a16:creationId xmlns:a16="http://schemas.microsoft.com/office/drawing/2014/main" id="{CEFE7943-BAAC-4D4E-9CB0-7D5D50AB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2" name="Oval 30">
              <a:extLst>
                <a:ext uri="{FF2B5EF4-FFF2-40B4-BE49-F238E27FC236}">
                  <a16:creationId xmlns:a16="http://schemas.microsoft.com/office/drawing/2014/main" id="{BF93707B-1C0F-4B9F-B9A6-63491207A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3" name="Oval 31">
              <a:extLst>
                <a:ext uri="{FF2B5EF4-FFF2-40B4-BE49-F238E27FC236}">
                  <a16:creationId xmlns:a16="http://schemas.microsoft.com/office/drawing/2014/main" id="{348185A8-3475-4DD1-8A2A-690AB4AC8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4" name="Oval 32">
              <a:extLst>
                <a:ext uri="{FF2B5EF4-FFF2-40B4-BE49-F238E27FC236}">
                  <a16:creationId xmlns:a16="http://schemas.microsoft.com/office/drawing/2014/main" id="{9A8A9DA3-D4B2-494C-B52D-272998B4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5" name="Oval 33">
              <a:extLst>
                <a:ext uri="{FF2B5EF4-FFF2-40B4-BE49-F238E27FC236}">
                  <a16:creationId xmlns:a16="http://schemas.microsoft.com/office/drawing/2014/main" id="{197E3551-AD1A-420E-B145-6829808B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6" name="Oval 34">
              <a:extLst>
                <a:ext uri="{FF2B5EF4-FFF2-40B4-BE49-F238E27FC236}">
                  <a16:creationId xmlns:a16="http://schemas.microsoft.com/office/drawing/2014/main" id="{E70DED9B-946F-4005-BD31-5512F6BB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7" name="Oval 35">
              <a:extLst>
                <a:ext uri="{FF2B5EF4-FFF2-40B4-BE49-F238E27FC236}">
                  <a16:creationId xmlns:a16="http://schemas.microsoft.com/office/drawing/2014/main" id="{55FF058D-E25E-40A5-B790-BDDCC67E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8" name="Oval 36">
              <a:extLst>
                <a:ext uri="{FF2B5EF4-FFF2-40B4-BE49-F238E27FC236}">
                  <a16:creationId xmlns:a16="http://schemas.microsoft.com/office/drawing/2014/main" id="{7DA43E87-220F-4FEF-ABBD-C1D09A995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9" name="Oval 37">
              <a:extLst>
                <a:ext uri="{FF2B5EF4-FFF2-40B4-BE49-F238E27FC236}">
                  <a16:creationId xmlns:a16="http://schemas.microsoft.com/office/drawing/2014/main" id="{F5C97778-CE95-4F80-A027-A6EDDE59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0" name="Oval 38">
              <a:extLst>
                <a:ext uri="{FF2B5EF4-FFF2-40B4-BE49-F238E27FC236}">
                  <a16:creationId xmlns:a16="http://schemas.microsoft.com/office/drawing/2014/main" id="{5EE36208-6B1E-4EC0-AD21-5A96C6FD8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1" name="Oval 39">
              <a:extLst>
                <a:ext uri="{FF2B5EF4-FFF2-40B4-BE49-F238E27FC236}">
                  <a16:creationId xmlns:a16="http://schemas.microsoft.com/office/drawing/2014/main" id="{88F17CA8-AE0E-4FB3-A8B2-E43E4C0B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93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9.xml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11" Type="http://schemas.openxmlformats.org/officeDocument/2006/relationships/hyperlink" Target="http://www.stockpicturesforeveryone.com/2013/01/silhouettes-of-women-in-uniform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stockpicturesforeveryone.com/2013/01/silhouettes-of-women-in-uniform.html" TargetMode="External"/><Relationship Id="rId5" Type="http://schemas.openxmlformats.org/officeDocument/2006/relationships/tags" Target="../tags/tag24.xml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26" Type="http://schemas.openxmlformats.org/officeDocument/2006/relationships/image" Target="../media/image6.png"/><Relationship Id="rId3" Type="http://schemas.openxmlformats.org/officeDocument/2006/relationships/tags" Target="../tags/tag27.xml"/><Relationship Id="rId21" Type="http://schemas.openxmlformats.org/officeDocument/2006/relationships/image" Target="../media/image20.png"/><Relationship Id="rId7" Type="http://schemas.openxmlformats.org/officeDocument/2006/relationships/tags" Target="../tags/tag31.xml"/><Relationship Id="rId12" Type="http://schemas.openxmlformats.org/officeDocument/2006/relationships/image" Target="../media/image5.png"/><Relationship Id="rId17" Type="http://schemas.openxmlformats.org/officeDocument/2006/relationships/image" Target="../media/image9.jpeg"/><Relationship Id="rId25" Type="http://schemas.openxmlformats.org/officeDocument/2006/relationships/image" Target="../media/image21.png"/><Relationship Id="rId2" Type="http://schemas.openxmlformats.org/officeDocument/2006/relationships/tags" Target="../tags/tag26.xml"/><Relationship Id="rId16" Type="http://schemas.openxmlformats.org/officeDocument/2006/relationships/image" Target="../media/image8.jpeg"/><Relationship Id="rId20" Type="http://schemas.openxmlformats.org/officeDocument/2006/relationships/hyperlink" Target="http://www.stockpicturesforeveryone.com/2013/01/silhouettes-of-women-in-uniform.html" TargetMode="External"/><Relationship Id="rId29" Type="http://schemas.openxmlformats.org/officeDocument/2006/relationships/image" Target="../media/image2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4.png"/><Relationship Id="rId5" Type="http://schemas.openxmlformats.org/officeDocument/2006/relationships/tags" Target="../tags/tag29.xml"/><Relationship Id="rId15" Type="http://schemas.openxmlformats.org/officeDocument/2006/relationships/image" Target="../media/image19.png"/><Relationship Id="rId23" Type="http://schemas.openxmlformats.org/officeDocument/2006/relationships/image" Target="../media/image3.png"/><Relationship Id="rId28" Type="http://schemas.openxmlformats.org/officeDocument/2006/relationships/image" Target="../media/image23.png"/><Relationship Id="rId10" Type="http://schemas.openxmlformats.org/officeDocument/2006/relationships/tags" Target="../tags/tag34.xml"/><Relationship Id="rId19" Type="http://schemas.openxmlformats.org/officeDocument/2006/relationships/image" Target="../media/image11.png"/><Relationship Id="rId31" Type="http://schemas.openxmlformats.org/officeDocument/2006/relationships/image" Target="../media/image26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8.png"/><Relationship Id="rId22" Type="http://schemas.openxmlformats.org/officeDocument/2006/relationships/image" Target="../media/image2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7.xml"/><Relationship Id="rId7" Type="http://schemas.openxmlformats.org/officeDocument/2006/relationships/image" Target="../media/image2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10" Type="http://schemas.openxmlformats.org/officeDocument/2006/relationships/image" Target="../media/image30.png"/><Relationship Id="rId4" Type="http://schemas.openxmlformats.org/officeDocument/2006/relationships/tags" Target="../tags/tag38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https://pixabay.com/en/wrong-incorrect-cross-try-again-2214146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4.xml"/><Relationship Id="rId7" Type="http://schemas.openxmlformats.org/officeDocument/2006/relationships/hyperlink" Target="https://pixabay.com/en/wrong-incorrect-cross-try-again-2214146/" TargetMode="Externa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26" Type="http://schemas.openxmlformats.org/officeDocument/2006/relationships/image" Target="../media/image6.png"/><Relationship Id="rId3" Type="http://schemas.openxmlformats.org/officeDocument/2006/relationships/tags" Target="../tags/tag47.xml"/><Relationship Id="rId21" Type="http://schemas.openxmlformats.org/officeDocument/2006/relationships/image" Target="../media/image20.png"/><Relationship Id="rId7" Type="http://schemas.openxmlformats.org/officeDocument/2006/relationships/tags" Target="../tags/tag51.xml"/><Relationship Id="rId12" Type="http://schemas.openxmlformats.org/officeDocument/2006/relationships/image" Target="../media/image5.png"/><Relationship Id="rId17" Type="http://schemas.openxmlformats.org/officeDocument/2006/relationships/image" Target="../media/image9.jpeg"/><Relationship Id="rId25" Type="http://schemas.openxmlformats.org/officeDocument/2006/relationships/image" Target="../media/image21.png"/><Relationship Id="rId2" Type="http://schemas.openxmlformats.org/officeDocument/2006/relationships/tags" Target="../tags/tag46.xml"/><Relationship Id="rId16" Type="http://schemas.openxmlformats.org/officeDocument/2006/relationships/image" Target="../media/image8.jpeg"/><Relationship Id="rId20" Type="http://schemas.openxmlformats.org/officeDocument/2006/relationships/hyperlink" Target="http://www.stockpicturesforeveryone.com/2013/01/silhouettes-of-women-in-uniform.html" TargetMode="External"/><Relationship Id="rId29" Type="http://schemas.openxmlformats.org/officeDocument/2006/relationships/image" Target="../media/image2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4.png"/><Relationship Id="rId5" Type="http://schemas.openxmlformats.org/officeDocument/2006/relationships/tags" Target="../tags/tag49.xml"/><Relationship Id="rId15" Type="http://schemas.openxmlformats.org/officeDocument/2006/relationships/image" Target="../media/image19.png"/><Relationship Id="rId23" Type="http://schemas.openxmlformats.org/officeDocument/2006/relationships/image" Target="../media/image3.png"/><Relationship Id="rId28" Type="http://schemas.openxmlformats.org/officeDocument/2006/relationships/image" Target="../media/image24.png"/><Relationship Id="rId10" Type="http://schemas.openxmlformats.org/officeDocument/2006/relationships/tags" Target="../tags/tag54.xml"/><Relationship Id="rId19" Type="http://schemas.openxmlformats.org/officeDocument/2006/relationships/image" Target="../media/image11.png"/><Relationship Id="rId31" Type="http://schemas.openxmlformats.org/officeDocument/2006/relationships/image" Target="../media/image34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8.png"/><Relationship Id="rId22" Type="http://schemas.openxmlformats.org/officeDocument/2006/relationships/image" Target="../media/image2.png"/><Relationship Id="rId27" Type="http://schemas.openxmlformats.org/officeDocument/2006/relationships/image" Target="../media/image22.png"/><Relationship Id="rId30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1.png"/><Relationship Id="rId5" Type="http://schemas.openxmlformats.org/officeDocument/2006/relationships/tags" Target="../tags/tag61.xml"/><Relationship Id="rId10" Type="http://schemas.openxmlformats.org/officeDocument/2006/relationships/image" Target="../media/image40.png"/><Relationship Id="rId4" Type="http://schemas.openxmlformats.org/officeDocument/2006/relationships/tags" Target="../tags/tag60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5.xml"/><Relationship Id="rId7" Type="http://schemas.openxmlformats.org/officeDocument/2006/relationships/image" Target="../media/image27.png"/><Relationship Id="rId12" Type="http://schemas.openxmlformats.org/officeDocument/2006/relationships/hyperlink" Target="https://pixabay.com/en/wrong-incorrect-cross-try-again-2214146/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67.xml"/><Relationship Id="rId10" Type="http://schemas.openxmlformats.org/officeDocument/2006/relationships/image" Target="../media/image30.png"/><Relationship Id="rId4" Type="http://schemas.openxmlformats.org/officeDocument/2006/relationships/tags" Target="../tags/tag66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.xml"/><Relationship Id="rId9" Type="http://schemas.openxmlformats.org/officeDocument/2006/relationships/hyperlink" Target="http://www.stockpicturesforeveryone.com/2013/01/silhouettes-of-women-in-uniform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hyperlink" Target="http://www.stockpicturesforeveryone.com/2013/01/silhouettes-of-women-in-uniform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hyperlink" Target="http://www.stockpicturesforeveryone.com/2013/01/silhouettes-of-women-in-uniform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hyperlink" Target="http://www.stockpicturesforeveryone.com/2013/01/silhouettes-of-women-in-uniform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hyperlink" Target="http://www.stockpicturesforeveryone.com/2013/01/silhouettes-of-women-in-uniform.html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11" Type="http://schemas.openxmlformats.org/officeDocument/2006/relationships/hyperlink" Target="http://www.stockpicturesforeveryone.com/2013/01/silhouettes-of-women-in-uniform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hyperlink" Target="https://freesvg.org/silhouette-of-young-m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C8E0735-7C3B-BFA1-EB3E-3FF7D5FDD29C}"/>
              </a:ext>
            </a:extLst>
          </p:cNvPr>
          <p:cNvGrpSpPr/>
          <p:nvPr/>
        </p:nvGrpSpPr>
        <p:grpSpPr>
          <a:xfrm>
            <a:off x="710344" y="5186185"/>
            <a:ext cx="7047782" cy="612476"/>
            <a:chOff x="710344" y="5186185"/>
            <a:chExt cx="7047782" cy="6124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FD8E834-AC09-A1F0-F236-30A359760E24}"/>
                </a:ext>
              </a:extLst>
            </p:cNvPr>
            <p:cNvSpPr/>
            <p:nvPr/>
          </p:nvSpPr>
          <p:spPr>
            <a:xfrm>
              <a:off x="710344" y="5186185"/>
              <a:ext cx="7047782" cy="61247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4A96DC-11DF-4A74-F425-A537F0B7944A}"/>
                </a:ext>
              </a:extLst>
            </p:cNvPr>
            <p:cNvSpPr txBox="1"/>
            <p:nvPr/>
          </p:nvSpPr>
          <p:spPr>
            <a:xfrm>
              <a:off x="849313" y="5203438"/>
              <a:ext cx="68132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https://github.com/deepayan12/news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D3E84-3E57-35B9-4A77-B5673F947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20" y="989404"/>
            <a:ext cx="6952193" cy="1770985"/>
          </a:xfrm>
        </p:spPr>
        <p:txBody>
          <a:bodyPr/>
          <a:lstStyle/>
          <a:p>
            <a:r>
              <a:rPr lang="en-US" sz="4000" dirty="0"/>
              <a:t>Avoiding Biases due to Similarity Assumptions in Node Embeddings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B9D04-0A8B-605D-48C6-7FDE2F58E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Deepayan</a:t>
            </a:r>
            <a:r>
              <a:rPr lang="en-US" dirty="0"/>
              <a:t> Chakrabarti</a:t>
            </a:r>
            <a:br>
              <a:rPr lang="en-US" dirty="0"/>
            </a:br>
            <a:r>
              <a:rPr lang="en-US" dirty="0"/>
              <a:t>(deepay@utexas.edu)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21374-7DC7-A999-8932-A016D1BE0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54" y="1112948"/>
            <a:ext cx="1428637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5644"/>
            <a:ext cx="4812820" cy="4411662"/>
          </a:xfrm>
        </p:spPr>
        <p:txBody>
          <a:bodyPr/>
          <a:lstStyle/>
          <a:p>
            <a:r>
              <a:rPr lang="en-US" dirty="0"/>
              <a:t>Hidden biases</a:t>
            </a:r>
          </a:p>
          <a:p>
            <a:r>
              <a:rPr lang="en-US" dirty="0"/>
              <a:t>May not match intuition</a:t>
            </a:r>
          </a:p>
          <a:p>
            <a:r>
              <a:rPr lang="en-US" dirty="0"/>
              <a:t>Costly updates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Small network changes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large updates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Cannot be done solely via existing embeddings</a:t>
            </a:r>
            <a:endParaRPr lang="en-US" dirty="0"/>
          </a:p>
          <a:p>
            <a:pPr lvl="1"/>
            <a:endParaRPr lang="en-US" dirty="0"/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73D45-CCE5-E0C9-4886-26CA935040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57" y="3388669"/>
            <a:ext cx="976857" cy="206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C7807-1A97-6F86-E861-2F76FC9F6E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57" y="2694604"/>
            <a:ext cx="976857" cy="206762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A7AD1306-D4A3-F36E-BCE0-E89BC8B2D391}"/>
              </a:ext>
            </a:extLst>
          </p:cNvPr>
          <p:cNvSpPr/>
          <p:nvPr/>
        </p:nvSpPr>
        <p:spPr>
          <a:xfrm>
            <a:off x="5000001" y="1789306"/>
            <a:ext cx="3177922" cy="1220540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489845-7DF9-DBBE-406C-C127FDE8E4B8}"/>
              </a:ext>
            </a:extLst>
          </p:cNvPr>
          <p:cNvGrpSpPr/>
          <p:nvPr/>
        </p:nvGrpSpPr>
        <p:grpSpPr>
          <a:xfrm>
            <a:off x="5698681" y="3266267"/>
            <a:ext cx="1828880" cy="976917"/>
            <a:chOff x="1855635" y="3330142"/>
            <a:chExt cx="2342469" cy="12474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578505-9EB0-E754-54B1-3AEF3E7D8E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5657" y="3883168"/>
              <a:ext cx="906498" cy="694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0445B7-44BE-0615-4911-B56EF720D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4307" y="3896216"/>
              <a:ext cx="277848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0FFF43-F019-4C59-B5F8-FA3E14779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896216"/>
              <a:ext cx="256616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9BC3E6-3CFE-9994-314D-ADDFC4364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904554"/>
              <a:ext cx="827052" cy="673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 1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9E2A9C52-E68C-2E49-083B-49E5FAAA5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96" y="3365157"/>
              <a:ext cx="279317" cy="57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CE367EB2-A325-5AAE-EB91-3B2BBA5C5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263" y="3361309"/>
              <a:ext cx="459841" cy="55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5FAA38B2-9258-4C59-14BE-4908CFA53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618" y="3330142"/>
              <a:ext cx="353967" cy="60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48BC34-46A7-6442-2E67-60FC6BD8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855635" y="3369513"/>
              <a:ext cx="353967" cy="566347"/>
            </a:xfrm>
            <a:prstGeom prst="rect">
              <a:avLst/>
            </a:prstGeom>
          </p:spPr>
        </p:pic>
      </p:grpSp>
      <p:pic>
        <p:nvPicPr>
          <p:cNvPr id="17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4F18A784-E788-3A88-D37A-9221CCB5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45" y="4300382"/>
            <a:ext cx="181195" cy="5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5DD724-44F3-A523-3A82-1B93F9D26EF5}"/>
              </a:ext>
            </a:extLst>
          </p:cNvPr>
          <p:cNvSpPr txBox="1"/>
          <p:nvPr/>
        </p:nvSpPr>
        <p:spPr>
          <a:xfrm>
            <a:off x="5874559" y="4333084"/>
            <a:ext cx="7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DA4157-FBF0-350C-8494-9D58D951D75F}"/>
              </a:ext>
            </a:extLst>
          </p:cNvPr>
          <p:cNvCxnSpPr>
            <a:cxnSpLocks/>
          </p:cNvCxnSpPr>
          <p:nvPr/>
        </p:nvCxnSpPr>
        <p:spPr>
          <a:xfrm flipH="1" flipV="1">
            <a:off x="5634732" y="2623788"/>
            <a:ext cx="977360" cy="16057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BCF83-C7CE-08D0-754A-784B1C5EE533}"/>
              </a:ext>
            </a:extLst>
          </p:cNvPr>
          <p:cNvCxnSpPr>
            <a:cxnSpLocks/>
          </p:cNvCxnSpPr>
          <p:nvPr/>
        </p:nvCxnSpPr>
        <p:spPr>
          <a:xfrm flipH="1" flipV="1">
            <a:off x="6516545" y="2714635"/>
            <a:ext cx="117054" cy="146949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947ABF-073B-8E88-233C-12DBDE846B3E}"/>
              </a:ext>
            </a:extLst>
          </p:cNvPr>
          <p:cNvCxnSpPr>
            <a:cxnSpLocks/>
          </p:cNvCxnSpPr>
          <p:nvPr/>
        </p:nvCxnSpPr>
        <p:spPr>
          <a:xfrm flipV="1">
            <a:off x="6674472" y="2594494"/>
            <a:ext cx="183575" cy="165462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F0B83A-6F42-0020-F24B-3311D3B0BE1A}"/>
              </a:ext>
            </a:extLst>
          </p:cNvPr>
          <p:cNvSpPr/>
          <p:nvPr/>
        </p:nvSpPr>
        <p:spPr>
          <a:xfrm>
            <a:off x="5459391" y="2483726"/>
            <a:ext cx="2349082" cy="1299950"/>
          </a:xfrm>
          <a:custGeom>
            <a:avLst/>
            <a:gdLst>
              <a:gd name="connsiteX0" fmla="*/ 2519924 w 2736133"/>
              <a:gd name="connsiteY0" fmla="*/ 1224831 h 1261200"/>
              <a:gd name="connsiteX1" fmla="*/ 421409 w 2736133"/>
              <a:gd name="connsiteY1" fmla="*/ 1198518 h 1261200"/>
              <a:gd name="connsiteX2" fmla="*/ 13547 w 2736133"/>
              <a:gd name="connsiteY2" fmla="*/ 836705 h 1261200"/>
              <a:gd name="connsiteX3" fmla="*/ 197743 w 2736133"/>
              <a:gd name="connsiteY3" fmla="*/ 139393 h 1261200"/>
              <a:gd name="connsiteX4" fmla="*/ 1145035 w 2736133"/>
              <a:gd name="connsiteY4" fmla="*/ 178863 h 1261200"/>
              <a:gd name="connsiteX5" fmla="*/ 1908131 w 2736133"/>
              <a:gd name="connsiteY5" fmla="*/ 27559 h 1261200"/>
              <a:gd name="connsiteX6" fmla="*/ 2598865 w 2736133"/>
              <a:gd name="connsiteY6" fmla="*/ 823548 h 1261200"/>
              <a:gd name="connsiteX7" fmla="*/ 2519924 w 2736133"/>
              <a:gd name="connsiteY7" fmla="*/ 1224831 h 1261200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262172"/>
              <a:gd name="connsiteX1" fmla="*/ 337622 w 2652346"/>
              <a:gd name="connsiteY1" fmla="*/ 1198518 h 1262172"/>
              <a:gd name="connsiteX2" fmla="*/ 41593 w 2652346"/>
              <a:gd name="connsiteY2" fmla="*/ 580147 h 1262172"/>
              <a:gd name="connsiteX3" fmla="*/ 113956 w 2652346"/>
              <a:gd name="connsiteY3" fmla="*/ 139393 h 1262172"/>
              <a:gd name="connsiteX4" fmla="*/ 1061248 w 2652346"/>
              <a:gd name="connsiteY4" fmla="*/ 178863 h 1262172"/>
              <a:gd name="connsiteX5" fmla="*/ 1824344 w 2652346"/>
              <a:gd name="connsiteY5" fmla="*/ 27559 h 1262172"/>
              <a:gd name="connsiteX6" fmla="*/ 2515078 w 2652346"/>
              <a:gd name="connsiteY6" fmla="*/ 823548 h 1262172"/>
              <a:gd name="connsiteX7" fmla="*/ 2436137 w 2652346"/>
              <a:gd name="connsiteY7" fmla="*/ 1224831 h 1262172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97288 w 2713497"/>
              <a:gd name="connsiteY0" fmla="*/ 1224831 h 1274635"/>
              <a:gd name="connsiteX1" fmla="*/ 398773 w 2713497"/>
              <a:gd name="connsiteY1" fmla="*/ 1198518 h 1274635"/>
              <a:gd name="connsiteX2" fmla="*/ 17225 w 2713497"/>
              <a:gd name="connsiteY2" fmla="*/ 593304 h 1274635"/>
              <a:gd name="connsiteX3" fmla="*/ 175107 w 2713497"/>
              <a:gd name="connsiteY3" fmla="*/ 139393 h 1274635"/>
              <a:gd name="connsiteX4" fmla="*/ 1122399 w 2713497"/>
              <a:gd name="connsiteY4" fmla="*/ 178863 h 1274635"/>
              <a:gd name="connsiteX5" fmla="*/ 1885495 w 2713497"/>
              <a:gd name="connsiteY5" fmla="*/ 27559 h 1274635"/>
              <a:gd name="connsiteX6" fmla="*/ 2576229 w 2713497"/>
              <a:gd name="connsiteY6" fmla="*/ 823548 h 1274635"/>
              <a:gd name="connsiteX7" fmla="*/ 2497288 w 2713497"/>
              <a:gd name="connsiteY7" fmla="*/ 1224831 h 1274635"/>
              <a:gd name="connsiteX0" fmla="*/ 2488734 w 2704943"/>
              <a:gd name="connsiteY0" fmla="*/ 1224831 h 1274635"/>
              <a:gd name="connsiteX1" fmla="*/ 390219 w 2704943"/>
              <a:gd name="connsiteY1" fmla="*/ 1198518 h 1274635"/>
              <a:gd name="connsiteX2" fmla="*/ 8671 w 2704943"/>
              <a:gd name="connsiteY2" fmla="*/ 593304 h 1274635"/>
              <a:gd name="connsiteX3" fmla="*/ 166553 w 2704943"/>
              <a:gd name="connsiteY3" fmla="*/ 139393 h 1274635"/>
              <a:gd name="connsiteX4" fmla="*/ 1113845 w 2704943"/>
              <a:gd name="connsiteY4" fmla="*/ 178863 h 1274635"/>
              <a:gd name="connsiteX5" fmla="*/ 1876941 w 2704943"/>
              <a:gd name="connsiteY5" fmla="*/ 27559 h 1274635"/>
              <a:gd name="connsiteX6" fmla="*/ 2567675 w 2704943"/>
              <a:gd name="connsiteY6" fmla="*/ 823548 h 1274635"/>
              <a:gd name="connsiteX7" fmla="*/ 2488734 w 2704943"/>
              <a:gd name="connsiteY7" fmla="*/ 1224831 h 1274635"/>
              <a:gd name="connsiteX0" fmla="*/ 2502380 w 2713841"/>
              <a:gd name="connsiteY0" fmla="*/ 1224831 h 1256875"/>
              <a:gd name="connsiteX1" fmla="*/ 473715 w 2713841"/>
              <a:gd name="connsiteY1" fmla="*/ 1160418 h 1256875"/>
              <a:gd name="connsiteX2" fmla="*/ 22317 w 2713841"/>
              <a:gd name="connsiteY2" fmla="*/ 593304 h 1256875"/>
              <a:gd name="connsiteX3" fmla="*/ 180199 w 2713841"/>
              <a:gd name="connsiteY3" fmla="*/ 139393 h 1256875"/>
              <a:gd name="connsiteX4" fmla="*/ 1127491 w 2713841"/>
              <a:gd name="connsiteY4" fmla="*/ 178863 h 1256875"/>
              <a:gd name="connsiteX5" fmla="*/ 1890587 w 2713841"/>
              <a:gd name="connsiteY5" fmla="*/ 27559 h 1256875"/>
              <a:gd name="connsiteX6" fmla="*/ 2581321 w 2713841"/>
              <a:gd name="connsiteY6" fmla="*/ 823548 h 1256875"/>
              <a:gd name="connsiteX7" fmla="*/ 2502380 w 2713841"/>
              <a:gd name="connsiteY7" fmla="*/ 1224831 h 1256875"/>
              <a:gd name="connsiteX0" fmla="*/ 2365564 w 2577025"/>
              <a:gd name="connsiteY0" fmla="*/ 1224831 h 1259178"/>
              <a:gd name="connsiteX1" fmla="*/ 336899 w 2577025"/>
              <a:gd name="connsiteY1" fmla="*/ 1160418 h 1259178"/>
              <a:gd name="connsiteX2" fmla="*/ 177601 w 2577025"/>
              <a:gd name="connsiteY2" fmla="*/ 542504 h 1259178"/>
              <a:gd name="connsiteX3" fmla="*/ 43383 w 2577025"/>
              <a:gd name="connsiteY3" fmla="*/ 139393 h 1259178"/>
              <a:gd name="connsiteX4" fmla="*/ 990675 w 2577025"/>
              <a:gd name="connsiteY4" fmla="*/ 178863 h 1259178"/>
              <a:gd name="connsiteX5" fmla="*/ 1753771 w 2577025"/>
              <a:gd name="connsiteY5" fmla="*/ 27559 h 1259178"/>
              <a:gd name="connsiteX6" fmla="*/ 2444505 w 2577025"/>
              <a:gd name="connsiteY6" fmla="*/ 823548 h 1259178"/>
              <a:gd name="connsiteX7" fmla="*/ 2365564 w 2577025"/>
              <a:gd name="connsiteY7" fmla="*/ 1224831 h 1259178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168" h="1299950">
                <a:moveTo>
                  <a:pt x="2201707" y="1225003"/>
                </a:moveTo>
                <a:cubicBezTo>
                  <a:pt x="1850439" y="1281148"/>
                  <a:pt x="404352" y="1388611"/>
                  <a:pt x="173042" y="1160590"/>
                </a:cubicBezTo>
                <a:cubicBezTo>
                  <a:pt x="-58268" y="932569"/>
                  <a:pt x="6572" y="710730"/>
                  <a:pt x="13744" y="542676"/>
                </a:cubicBezTo>
                <a:cubicBezTo>
                  <a:pt x="20916" y="374622"/>
                  <a:pt x="80564" y="212872"/>
                  <a:pt x="216076" y="152265"/>
                </a:cubicBezTo>
                <a:cubicBezTo>
                  <a:pt x="351588" y="91658"/>
                  <a:pt x="597845" y="199791"/>
                  <a:pt x="826818" y="179035"/>
                </a:cubicBezTo>
                <a:cubicBezTo>
                  <a:pt x="1055791" y="158279"/>
                  <a:pt x="1347609" y="-79716"/>
                  <a:pt x="1589914" y="27731"/>
                </a:cubicBezTo>
                <a:cubicBezTo>
                  <a:pt x="1832219" y="135178"/>
                  <a:pt x="2177586" y="624175"/>
                  <a:pt x="2280648" y="823720"/>
                </a:cubicBezTo>
                <a:cubicBezTo>
                  <a:pt x="2383710" y="1023265"/>
                  <a:pt x="2552975" y="1168858"/>
                  <a:pt x="2201707" y="1225003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3A9486-AC77-85E1-D20F-2B27C6C168A7}"/>
              </a:ext>
            </a:extLst>
          </p:cNvPr>
          <p:cNvCxnSpPr>
            <a:cxnSpLocks/>
          </p:cNvCxnSpPr>
          <p:nvPr/>
        </p:nvCxnSpPr>
        <p:spPr>
          <a:xfrm flipH="1" flipV="1">
            <a:off x="6751256" y="2371685"/>
            <a:ext cx="194912" cy="278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7F281F6-6481-8291-D413-6A0398AC30D9}"/>
              </a:ext>
            </a:extLst>
          </p:cNvPr>
          <p:cNvSpPr/>
          <p:nvPr/>
        </p:nvSpPr>
        <p:spPr>
          <a:xfrm>
            <a:off x="6576984" y="2262460"/>
            <a:ext cx="176184" cy="15867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D50962-9146-44AF-1E56-71ED71D5826F}"/>
              </a:ext>
            </a:extLst>
          </p:cNvPr>
          <p:cNvSpPr/>
          <p:nvPr/>
        </p:nvSpPr>
        <p:spPr>
          <a:xfrm>
            <a:off x="6946168" y="2332647"/>
            <a:ext cx="176184" cy="15867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727501-B563-641D-E241-0F0299BE4924}"/>
              </a:ext>
            </a:extLst>
          </p:cNvPr>
          <p:cNvSpPr/>
          <p:nvPr/>
        </p:nvSpPr>
        <p:spPr>
          <a:xfrm>
            <a:off x="5478528" y="1959416"/>
            <a:ext cx="2353949" cy="1800437"/>
          </a:xfrm>
          <a:custGeom>
            <a:avLst/>
            <a:gdLst>
              <a:gd name="connsiteX0" fmla="*/ 2519924 w 2736133"/>
              <a:gd name="connsiteY0" fmla="*/ 1224831 h 1261200"/>
              <a:gd name="connsiteX1" fmla="*/ 421409 w 2736133"/>
              <a:gd name="connsiteY1" fmla="*/ 1198518 h 1261200"/>
              <a:gd name="connsiteX2" fmla="*/ 13547 w 2736133"/>
              <a:gd name="connsiteY2" fmla="*/ 836705 h 1261200"/>
              <a:gd name="connsiteX3" fmla="*/ 197743 w 2736133"/>
              <a:gd name="connsiteY3" fmla="*/ 139393 h 1261200"/>
              <a:gd name="connsiteX4" fmla="*/ 1145035 w 2736133"/>
              <a:gd name="connsiteY4" fmla="*/ 178863 h 1261200"/>
              <a:gd name="connsiteX5" fmla="*/ 1908131 w 2736133"/>
              <a:gd name="connsiteY5" fmla="*/ 27559 h 1261200"/>
              <a:gd name="connsiteX6" fmla="*/ 2598865 w 2736133"/>
              <a:gd name="connsiteY6" fmla="*/ 823548 h 1261200"/>
              <a:gd name="connsiteX7" fmla="*/ 2519924 w 2736133"/>
              <a:gd name="connsiteY7" fmla="*/ 1224831 h 1261200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262172"/>
              <a:gd name="connsiteX1" fmla="*/ 337622 w 2652346"/>
              <a:gd name="connsiteY1" fmla="*/ 1198518 h 1262172"/>
              <a:gd name="connsiteX2" fmla="*/ 41593 w 2652346"/>
              <a:gd name="connsiteY2" fmla="*/ 580147 h 1262172"/>
              <a:gd name="connsiteX3" fmla="*/ 113956 w 2652346"/>
              <a:gd name="connsiteY3" fmla="*/ 139393 h 1262172"/>
              <a:gd name="connsiteX4" fmla="*/ 1061248 w 2652346"/>
              <a:gd name="connsiteY4" fmla="*/ 178863 h 1262172"/>
              <a:gd name="connsiteX5" fmla="*/ 1824344 w 2652346"/>
              <a:gd name="connsiteY5" fmla="*/ 27559 h 1262172"/>
              <a:gd name="connsiteX6" fmla="*/ 2515078 w 2652346"/>
              <a:gd name="connsiteY6" fmla="*/ 823548 h 1262172"/>
              <a:gd name="connsiteX7" fmla="*/ 2436137 w 2652346"/>
              <a:gd name="connsiteY7" fmla="*/ 1224831 h 1262172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97288 w 2713497"/>
              <a:gd name="connsiteY0" fmla="*/ 1224831 h 1274635"/>
              <a:gd name="connsiteX1" fmla="*/ 398773 w 2713497"/>
              <a:gd name="connsiteY1" fmla="*/ 1198518 h 1274635"/>
              <a:gd name="connsiteX2" fmla="*/ 17225 w 2713497"/>
              <a:gd name="connsiteY2" fmla="*/ 593304 h 1274635"/>
              <a:gd name="connsiteX3" fmla="*/ 175107 w 2713497"/>
              <a:gd name="connsiteY3" fmla="*/ 139393 h 1274635"/>
              <a:gd name="connsiteX4" fmla="*/ 1122399 w 2713497"/>
              <a:gd name="connsiteY4" fmla="*/ 178863 h 1274635"/>
              <a:gd name="connsiteX5" fmla="*/ 1885495 w 2713497"/>
              <a:gd name="connsiteY5" fmla="*/ 27559 h 1274635"/>
              <a:gd name="connsiteX6" fmla="*/ 2576229 w 2713497"/>
              <a:gd name="connsiteY6" fmla="*/ 823548 h 1274635"/>
              <a:gd name="connsiteX7" fmla="*/ 2497288 w 2713497"/>
              <a:gd name="connsiteY7" fmla="*/ 1224831 h 1274635"/>
              <a:gd name="connsiteX0" fmla="*/ 2488734 w 2704943"/>
              <a:gd name="connsiteY0" fmla="*/ 1224831 h 1274635"/>
              <a:gd name="connsiteX1" fmla="*/ 390219 w 2704943"/>
              <a:gd name="connsiteY1" fmla="*/ 1198518 h 1274635"/>
              <a:gd name="connsiteX2" fmla="*/ 8671 w 2704943"/>
              <a:gd name="connsiteY2" fmla="*/ 593304 h 1274635"/>
              <a:gd name="connsiteX3" fmla="*/ 166553 w 2704943"/>
              <a:gd name="connsiteY3" fmla="*/ 139393 h 1274635"/>
              <a:gd name="connsiteX4" fmla="*/ 1113845 w 2704943"/>
              <a:gd name="connsiteY4" fmla="*/ 178863 h 1274635"/>
              <a:gd name="connsiteX5" fmla="*/ 1876941 w 2704943"/>
              <a:gd name="connsiteY5" fmla="*/ 27559 h 1274635"/>
              <a:gd name="connsiteX6" fmla="*/ 2567675 w 2704943"/>
              <a:gd name="connsiteY6" fmla="*/ 823548 h 1274635"/>
              <a:gd name="connsiteX7" fmla="*/ 2488734 w 2704943"/>
              <a:gd name="connsiteY7" fmla="*/ 1224831 h 1274635"/>
              <a:gd name="connsiteX0" fmla="*/ 2502380 w 2713841"/>
              <a:gd name="connsiteY0" fmla="*/ 1224831 h 1256875"/>
              <a:gd name="connsiteX1" fmla="*/ 473715 w 2713841"/>
              <a:gd name="connsiteY1" fmla="*/ 1160418 h 1256875"/>
              <a:gd name="connsiteX2" fmla="*/ 22317 w 2713841"/>
              <a:gd name="connsiteY2" fmla="*/ 593304 h 1256875"/>
              <a:gd name="connsiteX3" fmla="*/ 180199 w 2713841"/>
              <a:gd name="connsiteY3" fmla="*/ 139393 h 1256875"/>
              <a:gd name="connsiteX4" fmla="*/ 1127491 w 2713841"/>
              <a:gd name="connsiteY4" fmla="*/ 178863 h 1256875"/>
              <a:gd name="connsiteX5" fmla="*/ 1890587 w 2713841"/>
              <a:gd name="connsiteY5" fmla="*/ 27559 h 1256875"/>
              <a:gd name="connsiteX6" fmla="*/ 2581321 w 2713841"/>
              <a:gd name="connsiteY6" fmla="*/ 823548 h 1256875"/>
              <a:gd name="connsiteX7" fmla="*/ 2502380 w 2713841"/>
              <a:gd name="connsiteY7" fmla="*/ 1224831 h 1256875"/>
              <a:gd name="connsiteX0" fmla="*/ 2365564 w 2577025"/>
              <a:gd name="connsiteY0" fmla="*/ 1224831 h 1259178"/>
              <a:gd name="connsiteX1" fmla="*/ 336899 w 2577025"/>
              <a:gd name="connsiteY1" fmla="*/ 1160418 h 1259178"/>
              <a:gd name="connsiteX2" fmla="*/ 177601 w 2577025"/>
              <a:gd name="connsiteY2" fmla="*/ 542504 h 1259178"/>
              <a:gd name="connsiteX3" fmla="*/ 43383 w 2577025"/>
              <a:gd name="connsiteY3" fmla="*/ 139393 h 1259178"/>
              <a:gd name="connsiteX4" fmla="*/ 990675 w 2577025"/>
              <a:gd name="connsiteY4" fmla="*/ 178863 h 1259178"/>
              <a:gd name="connsiteX5" fmla="*/ 1753771 w 2577025"/>
              <a:gd name="connsiteY5" fmla="*/ 27559 h 1259178"/>
              <a:gd name="connsiteX6" fmla="*/ 2444505 w 2577025"/>
              <a:gd name="connsiteY6" fmla="*/ 823548 h 1259178"/>
              <a:gd name="connsiteX7" fmla="*/ 2365564 w 2577025"/>
              <a:gd name="connsiteY7" fmla="*/ 1224831 h 1259178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01707 w 2460121"/>
              <a:gd name="connsiteY0" fmla="*/ 1225003 h 1321656"/>
              <a:gd name="connsiteX1" fmla="*/ 173042 w 2460121"/>
              <a:gd name="connsiteY1" fmla="*/ 1160590 h 1321656"/>
              <a:gd name="connsiteX2" fmla="*/ 13744 w 2460121"/>
              <a:gd name="connsiteY2" fmla="*/ 542676 h 1321656"/>
              <a:gd name="connsiteX3" fmla="*/ 216076 w 2460121"/>
              <a:gd name="connsiteY3" fmla="*/ 152265 h 1321656"/>
              <a:gd name="connsiteX4" fmla="*/ 826818 w 2460121"/>
              <a:gd name="connsiteY4" fmla="*/ 179035 h 1321656"/>
              <a:gd name="connsiteX5" fmla="*/ 1589914 w 2460121"/>
              <a:gd name="connsiteY5" fmla="*/ 27731 h 1321656"/>
              <a:gd name="connsiteX6" fmla="*/ 2365450 w 2460121"/>
              <a:gd name="connsiteY6" fmla="*/ 468120 h 1321656"/>
              <a:gd name="connsiteX7" fmla="*/ 2201707 w 2460121"/>
              <a:gd name="connsiteY7" fmla="*/ 1225003 h 1321656"/>
              <a:gd name="connsiteX0" fmla="*/ 2201707 w 2463170"/>
              <a:gd name="connsiteY0" fmla="*/ 1742104 h 1838757"/>
              <a:gd name="connsiteX1" fmla="*/ 173042 w 2463170"/>
              <a:gd name="connsiteY1" fmla="*/ 1677691 h 1838757"/>
              <a:gd name="connsiteX2" fmla="*/ 13744 w 2463170"/>
              <a:gd name="connsiteY2" fmla="*/ 1059777 h 1838757"/>
              <a:gd name="connsiteX3" fmla="*/ 216076 w 2463170"/>
              <a:gd name="connsiteY3" fmla="*/ 669366 h 1838757"/>
              <a:gd name="connsiteX4" fmla="*/ 826818 w 2463170"/>
              <a:gd name="connsiteY4" fmla="*/ 696136 h 1838757"/>
              <a:gd name="connsiteX5" fmla="*/ 1537728 w 2463170"/>
              <a:gd name="connsiteY5" fmla="*/ 11432 h 1838757"/>
              <a:gd name="connsiteX6" fmla="*/ 2365450 w 2463170"/>
              <a:gd name="connsiteY6" fmla="*/ 985221 h 1838757"/>
              <a:gd name="connsiteX7" fmla="*/ 2201707 w 2463170"/>
              <a:gd name="connsiteY7" fmla="*/ 1742104 h 1838757"/>
              <a:gd name="connsiteX0" fmla="*/ 2222304 w 2483767"/>
              <a:gd name="connsiteY0" fmla="*/ 1742741 h 1839394"/>
              <a:gd name="connsiteX1" fmla="*/ 193639 w 2483767"/>
              <a:gd name="connsiteY1" fmla="*/ 1678328 h 1839394"/>
              <a:gd name="connsiteX2" fmla="*/ 34341 w 2483767"/>
              <a:gd name="connsiteY2" fmla="*/ 1060414 h 1839394"/>
              <a:gd name="connsiteX3" fmla="*/ 517172 w 2483767"/>
              <a:gd name="connsiteY3" fmla="*/ 917653 h 1839394"/>
              <a:gd name="connsiteX4" fmla="*/ 847415 w 2483767"/>
              <a:gd name="connsiteY4" fmla="*/ 696773 h 1839394"/>
              <a:gd name="connsiteX5" fmla="*/ 1558325 w 2483767"/>
              <a:gd name="connsiteY5" fmla="*/ 12069 h 1839394"/>
              <a:gd name="connsiteX6" fmla="*/ 2386047 w 2483767"/>
              <a:gd name="connsiteY6" fmla="*/ 985858 h 1839394"/>
              <a:gd name="connsiteX7" fmla="*/ 2222304 w 2483767"/>
              <a:gd name="connsiteY7" fmla="*/ 1742741 h 1839394"/>
              <a:gd name="connsiteX0" fmla="*/ 2156705 w 2418168"/>
              <a:gd name="connsiteY0" fmla="*/ 1742741 h 1800437"/>
              <a:gd name="connsiteX1" fmla="*/ 128040 w 2418168"/>
              <a:gd name="connsiteY1" fmla="*/ 1678328 h 1800437"/>
              <a:gd name="connsiteX2" fmla="*/ 236195 w 2418168"/>
              <a:gd name="connsiteY2" fmla="*/ 1123914 h 1800437"/>
              <a:gd name="connsiteX3" fmla="*/ 451573 w 2418168"/>
              <a:gd name="connsiteY3" fmla="*/ 917653 h 1800437"/>
              <a:gd name="connsiteX4" fmla="*/ 781816 w 2418168"/>
              <a:gd name="connsiteY4" fmla="*/ 696773 h 1800437"/>
              <a:gd name="connsiteX5" fmla="*/ 1492726 w 2418168"/>
              <a:gd name="connsiteY5" fmla="*/ 12069 h 1800437"/>
              <a:gd name="connsiteX6" fmla="*/ 2320448 w 2418168"/>
              <a:gd name="connsiteY6" fmla="*/ 985858 h 1800437"/>
              <a:gd name="connsiteX7" fmla="*/ 2156705 w 2418168"/>
              <a:gd name="connsiteY7" fmla="*/ 1742741 h 180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168" h="1800437">
                <a:moveTo>
                  <a:pt x="2156705" y="1742741"/>
                </a:moveTo>
                <a:cubicBezTo>
                  <a:pt x="1791304" y="1858153"/>
                  <a:pt x="448125" y="1781466"/>
                  <a:pt x="128040" y="1678328"/>
                </a:cubicBezTo>
                <a:cubicBezTo>
                  <a:pt x="-192045" y="1575190"/>
                  <a:pt x="182273" y="1250693"/>
                  <a:pt x="236195" y="1123914"/>
                </a:cubicBezTo>
                <a:cubicBezTo>
                  <a:pt x="290117" y="997135"/>
                  <a:pt x="360636" y="988843"/>
                  <a:pt x="451573" y="917653"/>
                </a:cubicBezTo>
                <a:cubicBezTo>
                  <a:pt x="542510" y="846463"/>
                  <a:pt x="608290" y="847704"/>
                  <a:pt x="781816" y="696773"/>
                </a:cubicBezTo>
                <a:cubicBezTo>
                  <a:pt x="955342" y="545842"/>
                  <a:pt x="1250421" y="-95378"/>
                  <a:pt x="1492726" y="12069"/>
                </a:cubicBezTo>
                <a:cubicBezTo>
                  <a:pt x="1735031" y="119516"/>
                  <a:pt x="2209785" y="697413"/>
                  <a:pt x="2320448" y="985858"/>
                </a:cubicBezTo>
                <a:cubicBezTo>
                  <a:pt x="2431111" y="1274303"/>
                  <a:pt x="2522106" y="1627329"/>
                  <a:pt x="2156705" y="1742741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3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7"/>
    </mc:Choice>
    <mc:Fallback xmlns="">
      <p:transition spd="slow" advTm="4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A7C6-B9E6-C246-2792-2B53815F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Specific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4C552-4749-7A01-9D63-D4DE3736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4C15CEE-7C36-39E2-2507-B8C3288CC4FB}"/>
              </a:ext>
            </a:extLst>
          </p:cNvPr>
          <p:cNvSpPr/>
          <p:nvPr/>
        </p:nvSpPr>
        <p:spPr>
          <a:xfrm>
            <a:off x="981910" y="1479800"/>
            <a:ext cx="4070350" cy="155852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BE68EF-0308-0168-9B41-9C19598A1C10}"/>
              </a:ext>
            </a:extLst>
          </p:cNvPr>
          <p:cNvGrpSpPr/>
          <p:nvPr/>
        </p:nvGrpSpPr>
        <p:grpSpPr>
          <a:xfrm>
            <a:off x="1855635" y="3330142"/>
            <a:ext cx="2342469" cy="1247438"/>
            <a:chOff x="1855635" y="3330142"/>
            <a:chExt cx="2342469" cy="124743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DB9025-B320-0419-341B-2DFFFAFAAA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5657" y="3883168"/>
              <a:ext cx="906498" cy="694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2A8D8C-F32F-10B5-0794-EDB421C95C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4307" y="3896216"/>
              <a:ext cx="277848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803C84-6D5A-E053-4628-36AECCB42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896216"/>
              <a:ext cx="256616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875FF8-DEBD-5809-E37A-6931E2984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904554"/>
              <a:ext cx="827052" cy="673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6 1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35AAB5F2-9BB8-7650-55AA-4EF5DC753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96" y="3365157"/>
              <a:ext cx="279317" cy="57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386C17D6-6039-1C46-FAC2-0DA46DADF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263" y="3361309"/>
              <a:ext cx="459841" cy="55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07432F4F-8E5B-48FA-5D36-D6F3F7A65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618" y="3330142"/>
              <a:ext cx="353967" cy="60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5026E9-32C8-9067-63FB-D1D5F0FE6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855635" y="3369513"/>
              <a:ext cx="353967" cy="56634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7CDBB2-3206-9ECC-5A79-68214948707A}"/>
              </a:ext>
            </a:extLst>
          </p:cNvPr>
          <p:cNvGrpSpPr/>
          <p:nvPr/>
        </p:nvGrpSpPr>
        <p:grpSpPr>
          <a:xfrm>
            <a:off x="1364316" y="2046888"/>
            <a:ext cx="3486281" cy="2056400"/>
            <a:chOff x="1364316" y="2046888"/>
            <a:chExt cx="3486281" cy="2056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0AE65D-3FF5-8237-97B5-B531E9E76C77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761602" y="2046888"/>
              <a:ext cx="74665" cy="128325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B14069-2595-9203-C8F4-11CBC95B56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4316" y="2565982"/>
              <a:ext cx="624923" cy="8003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C3D1F4-54FE-E1D7-562D-9F964D4CB5C3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989240" y="2565982"/>
              <a:ext cx="425784" cy="8067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D4BD74-96D4-D7F8-41FE-2125A8831D6E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1733765" y="2491006"/>
              <a:ext cx="984458" cy="8423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D0835-14A0-3952-2B21-1D5FED532068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2568298" y="2696135"/>
              <a:ext cx="149925" cy="63726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1E5508-A48B-56EC-9750-566A3AF49E8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300076" y="2396257"/>
              <a:ext cx="238532" cy="9721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2909D2-A261-8506-A48E-9FE920C1EF6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2905838" y="2620134"/>
              <a:ext cx="394238" cy="7482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7A6DCA3-0AC6-169D-5A46-A58F70CF29A1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3924805" y="2462991"/>
              <a:ext cx="925792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000179-C7BF-2D53-C0DA-03D98765662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3537408" y="2462991"/>
              <a:ext cx="387397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DAC6DE-B475-4F38-EA69-230DE8FB8E16}"/>
                </a:ext>
              </a:extLst>
            </p:cNvPr>
            <p:cNvSpPr/>
            <p:nvPr/>
          </p:nvSpPr>
          <p:spPr>
            <a:xfrm>
              <a:off x="2184320" y="3860662"/>
              <a:ext cx="1115756" cy="242626"/>
            </a:xfrm>
            <a:custGeom>
              <a:avLst/>
              <a:gdLst>
                <a:gd name="connsiteX0" fmla="*/ 0 w 1098508"/>
                <a:gd name="connsiteY0" fmla="*/ 0 h 203091"/>
                <a:gd name="connsiteX1" fmla="*/ 527775 w 1098508"/>
                <a:gd name="connsiteY1" fmla="*/ 202518 h 203091"/>
                <a:gd name="connsiteX2" fmla="*/ 1098508 w 1098508"/>
                <a:gd name="connsiteY2" fmla="*/ 49095 h 20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508" h="203091">
                  <a:moveTo>
                    <a:pt x="0" y="0"/>
                  </a:moveTo>
                  <a:cubicBezTo>
                    <a:pt x="172345" y="97168"/>
                    <a:pt x="344690" y="194336"/>
                    <a:pt x="527775" y="202518"/>
                  </a:cubicBezTo>
                  <a:cubicBezTo>
                    <a:pt x="710860" y="210700"/>
                    <a:pt x="904684" y="129897"/>
                    <a:pt x="1098508" y="4909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46F7F49-18E9-F0FB-B024-2DEFF33F03F4}"/>
              </a:ext>
            </a:extLst>
          </p:cNvPr>
          <p:cNvSpPr txBox="1"/>
          <p:nvPr/>
        </p:nvSpPr>
        <p:spPr>
          <a:xfrm>
            <a:off x="4944698" y="3302859"/>
            <a:ext cx="198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People connected to 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6003C-DF3D-F576-1B19-3CBC9DA86439}"/>
              </a:ext>
            </a:extLst>
          </p:cNvPr>
          <p:cNvSpPr txBox="1"/>
          <p:nvPr/>
        </p:nvSpPr>
        <p:spPr>
          <a:xfrm>
            <a:off x="5041440" y="1650557"/>
            <a:ext cx="198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People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connected to me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FA9DF3F-34F5-5B7F-0EBC-DA43543BC351}"/>
              </a:ext>
            </a:extLst>
          </p:cNvPr>
          <p:cNvSpPr/>
          <p:nvPr/>
        </p:nvSpPr>
        <p:spPr>
          <a:xfrm>
            <a:off x="1646122" y="3363111"/>
            <a:ext cx="2786158" cy="52005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5BA5D-AFAA-1713-2DE1-B4ED9809C4A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1" y="3429000"/>
            <a:ext cx="1442743" cy="305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85331-42EC-9CF7-53A6-402984FDC8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1" y="1820461"/>
            <a:ext cx="1442743" cy="305371"/>
          </a:xfrm>
          <a:prstGeom prst="rect">
            <a:avLst/>
          </a:prstGeom>
        </p:spPr>
      </p:pic>
      <p:pic>
        <p:nvPicPr>
          <p:cNvPr id="14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70F299A3-29B3-3A47-C8CA-7A8AFD39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8" y="4637413"/>
            <a:ext cx="232078" cy="6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E9D4A-CDDB-7300-7519-70B36908B63A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0787" y="4872892"/>
            <a:ext cx="1460653" cy="228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2FDACC-0434-8E8D-77E8-0024ABC2D975}"/>
              </a:ext>
            </a:extLst>
          </p:cNvPr>
          <p:cNvSpPr txBox="1"/>
          <p:nvPr/>
        </p:nvSpPr>
        <p:spPr>
          <a:xfrm>
            <a:off x="3481239" y="5129516"/>
            <a:ext cx="168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My embedding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D2C4C-7524-FCC3-3D70-240944D1189D}"/>
              </a:ext>
            </a:extLst>
          </p:cNvPr>
          <p:cNvSpPr txBox="1"/>
          <p:nvPr/>
        </p:nvSpPr>
        <p:spPr>
          <a:xfrm>
            <a:off x="2227699" y="4804436"/>
            <a:ext cx="7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</a:t>
            </a: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714D0983-763F-ACD4-954B-E14C5231EAF5}"/>
              </a:ext>
            </a:extLst>
          </p:cNvPr>
          <p:cNvSpPr/>
          <p:nvPr/>
        </p:nvSpPr>
        <p:spPr>
          <a:xfrm rot="16200000" flipV="1">
            <a:off x="5970787" y="3004002"/>
            <a:ext cx="1258253" cy="2842079"/>
          </a:xfrm>
          <a:prstGeom prst="bentArrow">
            <a:avLst>
              <a:gd name="adj1" fmla="val 7342"/>
              <a:gd name="adj2" fmla="val 13897"/>
              <a:gd name="adj3" fmla="val 15916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F41FD-CFC2-F8F2-485F-B8E3BC21927F}"/>
              </a:ext>
            </a:extLst>
          </p:cNvPr>
          <p:cNvSpPr txBox="1"/>
          <p:nvPr/>
        </p:nvSpPr>
        <p:spPr>
          <a:xfrm>
            <a:off x="5094963" y="513458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… “embeds” these classes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E399636-20A9-EC28-D796-C077C9E76D28}"/>
              </a:ext>
            </a:extLst>
          </p:cNvPr>
          <p:cNvSpPr/>
          <p:nvPr/>
        </p:nvSpPr>
        <p:spPr>
          <a:xfrm>
            <a:off x="577850" y="5556543"/>
            <a:ext cx="7918450" cy="660107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744BDC-B238-7FFF-2632-63883B173325}"/>
              </a:ext>
            </a:extLst>
          </p:cNvPr>
          <p:cNvSpPr txBox="1"/>
          <p:nvPr/>
        </p:nvSpPr>
        <p:spPr>
          <a:xfrm>
            <a:off x="469428" y="5573988"/>
            <a:ext cx="792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</a:rPr>
              <a:t>Goal: build </a:t>
            </a:r>
            <a:r>
              <a:rPr lang="en-US" sz="3200" i="1" dirty="0">
                <a:solidFill>
                  <a:srgbClr val="FF0000"/>
                </a:solidFill>
              </a:rPr>
              <a:t>personalized</a:t>
            </a:r>
            <a:r>
              <a:rPr lang="en-US" sz="3200" i="1" dirty="0">
                <a:solidFill>
                  <a:srgbClr val="002060"/>
                </a:solidFill>
              </a:rPr>
              <a:t> node embeddings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FFAF75-4602-431F-9A2F-218F45B773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60" y="3429000"/>
            <a:ext cx="1442743" cy="30537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D91371-0265-A879-1E64-9229796051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60" y="1820461"/>
            <a:ext cx="1442743" cy="305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C707F-E968-365D-8ABD-1F61DB93A48E}"/>
              </a:ext>
            </a:extLst>
          </p:cNvPr>
          <p:cNvSpPr txBox="1"/>
          <p:nvPr/>
        </p:nvSpPr>
        <p:spPr>
          <a:xfrm>
            <a:off x="2584618" y="6108983"/>
            <a:ext cx="578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>
                <a:solidFill>
                  <a:srgbClr val="FF0000"/>
                </a:solidFill>
              </a:rPr>
              <a:t>without similarity assumptions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09BEF2-0D18-95B8-9A68-ED6320943EF7}"/>
              </a:ext>
            </a:extLst>
          </p:cNvPr>
          <p:cNvSpPr/>
          <p:nvPr/>
        </p:nvSpPr>
        <p:spPr>
          <a:xfrm>
            <a:off x="2753233" y="6211006"/>
            <a:ext cx="5746918" cy="457200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4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3"/>
    </mc:Choice>
    <mc:Fallback xmlns=""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4C7A21A-49EE-8343-47AA-78E84E152760}"/>
              </a:ext>
            </a:extLst>
          </p:cNvPr>
          <p:cNvSpPr/>
          <p:nvPr/>
        </p:nvSpPr>
        <p:spPr>
          <a:xfrm>
            <a:off x="5702300" y="5442055"/>
            <a:ext cx="2904431" cy="660107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17EA07-5ED2-AC76-ED7B-ABFD23DD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2E194-0439-1590-EB59-D3C32B41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3C6B66-157D-224C-4B4C-6DC779505D0C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5564" y="5640347"/>
            <a:ext cx="1460653" cy="22833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E63AB41A-F8FC-F077-1CB8-04FC6AA9454A}"/>
              </a:ext>
            </a:extLst>
          </p:cNvPr>
          <p:cNvGrpSpPr/>
          <p:nvPr/>
        </p:nvGrpSpPr>
        <p:grpSpPr>
          <a:xfrm>
            <a:off x="114825" y="2133058"/>
            <a:ext cx="3602071" cy="2023735"/>
            <a:chOff x="337075" y="1504408"/>
            <a:chExt cx="3602071" cy="202373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E14B0A2-80AB-2B39-C4EC-A30CB981AF77}"/>
                </a:ext>
              </a:extLst>
            </p:cNvPr>
            <p:cNvSpPr/>
            <p:nvPr/>
          </p:nvSpPr>
          <p:spPr>
            <a:xfrm>
              <a:off x="337075" y="1504408"/>
              <a:ext cx="3602071" cy="1577586"/>
            </a:xfrm>
            <a:prstGeom prst="cloud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C2D891-43CA-AF85-9846-8F406787C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219" y="2717968"/>
              <a:ext cx="642831" cy="8101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ACC729-44E4-5936-C883-06D95FF6534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3136703" y="2531736"/>
              <a:ext cx="715438" cy="991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8CD28F31-844C-9F4D-B14F-878BD38F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97" y="5443384"/>
            <a:ext cx="238728" cy="6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5029EC3-9745-5F4D-7E89-B1EBB2AADB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2" y="5719383"/>
            <a:ext cx="874057" cy="2139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BF0D38D-CAAA-B0BF-54B5-374FD89E1B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91" y="5912993"/>
            <a:ext cx="1383772" cy="20434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5F52C46F-BF94-A28E-A086-D8B0609D2DF4}"/>
              </a:ext>
            </a:extLst>
          </p:cNvPr>
          <p:cNvGrpSpPr/>
          <p:nvPr/>
        </p:nvGrpSpPr>
        <p:grpSpPr>
          <a:xfrm>
            <a:off x="525851" y="3877806"/>
            <a:ext cx="2865998" cy="1505013"/>
            <a:chOff x="748101" y="3249156"/>
            <a:chExt cx="2865998" cy="15050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80D370-3772-DBEB-54B3-ABE8C53463CC}"/>
                </a:ext>
              </a:extLst>
            </p:cNvPr>
            <p:cNvGrpSpPr/>
            <p:nvPr/>
          </p:nvGrpSpPr>
          <p:grpSpPr>
            <a:xfrm>
              <a:off x="963617" y="3491474"/>
              <a:ext cx="2409595" cy="1262695"/>
              <a:chOff x="1855635" y="3330142"/>
              <a:chExt cx="2342469" cy="124743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B495F6D-C334-7BE6-7937-5DC35D771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55657" y="3883168"/>
                <a:ext cx="906498" cy="6944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FBCE973-9216-379F-CF6C-700489735C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84307" y="3896216"/>
                <a:ext cx="277848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F41B030-7682-120E-7D64-8FA680C25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896216"/>
                <a:ext cx="256616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1C65E98-0F6E-1840-069E-3877111024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904554"/>
                <a:ext cx="827052" cy="6730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6 1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64C982F3-2488-D497-7550-C870E46F6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796" y="3365157"/>
                <a:ext cx="279317" cy="571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B3940CFD-A50F-1CCE-61E0-FB978061A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263" y="3361309"/>
                <a:ext cx="459841" cy="550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ACA9B7ED-B92E-88A8-D833-D88FA941E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618" y="3330142"/>
                <a:ext cx="353967" cy="605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D73A81B-DDA3-85E6-08B0-63A250543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tretch>
                <a:fillRect/>
              </a:stretch>
            </p:blipFill>
            <p:spPr>
              <a:xfrm>
                <a:off x="1855635" y="3369513"/>
                <a:ext cx="353967" cy="566347"/>
              </a:xfrm>
              <a:prstGeom prst="rect">
                <a:avLst/>
              </a:prstGeom>
            </p:spPr>
          </p:pic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07FB4EF-EE8E-D162-D821-A865E87CA70D}"/>
                </a:ext>
              </a:extLst>
            </p:cNvPr>
            <p:cNvSpPr/>
            <p:nvPr/>
          </p:nvSpPr>
          <p:spPr>
            <a:xfrm>
              <a:off x="748101" y="3524847"/>
              <a:ext cx="2865998" cy="526418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39F3991-002C-D57B-6487-C0FAD0066FA9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734" y="3249156"/>
              <a:ext cx="1306971" cy="223543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E5B3E61-F2DA-839A-7565-F88102221BAE}"/>
              </a:ext>
            </a:extLst>
          </p:cNvPr>
          <p:cNvGrpSpPr/>
          <p:nvPr/>
        </p:nvGrpSpPr>
        <p:grpSpPr>
          <a:xfrm>
            <a:off x="3446893" y="4156537"/>
            <a:ext cx="1924115" cy="1046754"/>
            <a:chOff x="3722156" y="3560694"/>
            <a:chExt cx="1924115" cy="10467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19FEC99-8DB9-2DFF-3FA3-664ECDAE7BED}"/>
                </a:ext>
              </a:extLst>
            </p:cNvPr>
            <p:cNvGrpSpPr/>
            <p:nvPr/>
          </p:nvGrpSpPr>
          <p:grpSpPr>
            <a:xfrm>
              <a:off x="3998414" y="3906012"/>
              <a:ext cx="1371600" cy="701436"/>
              <a:chOff x="4021279" y="3671186"/>
              <a:chExt cx="1371600" cy="70143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E088268-4396-36EB-0B41-FC13F2BAB5F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3823468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9A59923-D47F-7D07-39FD-87EF2CE05FD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4003322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251E8C2-8A82-4226-E8DC-21E2EC3F5DF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4189742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0A4A398-0F64-E6F9-C26E-376FD6E309E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3671186"/>
                <a:ext cx="1371600" cy="182880"/>
              </a:xfrm>
              <a:prstGeom prst="rect">
                <a:avLst/>
              </a:prstGeom>
            </p:spPr>
          </p:pic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53B556-45A0-9DBA-B5F3-12FBA5081CF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156" y="3560694"/>
              <a:ext cx="1924115" cy="304457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A1A4725-1E96-E30A-53B2-131BFD317B77}"/>
              </a:ext>
            </a:extLst>
          </p:cNvPr>
          <p:cNvGrpSpPr/>
          <p:nvPr/>
        </p:nvGrpSpPr>
        <p:grpSpPr>
          <a:xfrm>
            <a:off x="3528702" y="1981920"/>
            <a:ext cx="1926857" cy="1862879"/>
            <a:chOff x="4322633" y="1363705"/>
            <a:chExt cx="1926857" cy="186287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0C35D3-EDE8-C53D-D92B-6D2F84D0367E}"/>
                </a:ext>
              </a:extLst>
            </p:cNvPr>
            <p:cNvGrpSpPr/>
            <p:nvPr/>
          </p:nvGrpSpPr>
          <p:grpSpPr>
            <a:xfrm>
              <a:off x="4591848" y="1715446"/>
              <a:ext cx="1388426" cy="1511138"/>
              <a:chOff x="4688363" y="1509053"/>
              <a:chExt cx="1388426" cy="1511138"/>
            </a:xfrm>
            <a:solidFill>
              <a:schemeClr val="bg1"/>
            </a:solidFill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8EB746F-B2B6-7C2A-16BB-16718BBF816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2119" y="1509053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1BAB698-89A8-75C7-6CF6-75D6891984B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2119" y="166133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3CFF7F1-502E-F4DB-CD2B-BF17B4926E9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88363" y="1825622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AD61BC-4566-C181-5AE1-5988D57257A6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1999692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18B7858-5F35-1EDD-69A2-7F822581B29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2162868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82484EF-64CF-8960-9F0A-EB50428A46C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0532" y="2335778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5E22BFF-5A71-3F35-957F-656BD6E2768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250006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4C6B788-DAC8-BDE7-06E5-13E10D9400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5189" y="267413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BCDA05C-306F-2EEF-F497-A5D755EE1AD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5189" y="2837311"/>
                <a:ext cx="1371600" cy="182880"/>
              </a:xfrm>
              <a:prstGeom prst="rect">
                <a:avLst/>
              </a:prstGeom>
              <a:grpFill/>
            </p:spPr>
          </p:pic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46B3C9D-C40B-24A7-79A6-E5B7BCF964B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33" y="1363705"/>
              <a:ext cx="1926857" cy="304457"/>
            </a:xfrm>
            <a:prstGeom prst="rect">
              <a:avLst/>
            </a:prstGeom>
          </p:spPr>
        </p:pic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4CF46209-7F75-A9DC-953C-1FFC5ABDF1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95" y="3858140"/>
            <a:ext cx="2095238" cy="909714"/>
          </a:xfrm>
          <a:prstGeom prst="rect">
            <a:avLst/>
          </a:prstGeom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E4BF083-04E6-BEF5-D70A-9640744AADBA}"/>
              </a:ext>
            </a:extLst>
          </p:cNvPr>
          <p:cNvCxnSpPr>
            <a:cxnSpLocks/>
          </p:cNvCxnSpPr>
          <p:nvPr/>
        </p:nvCxnSpPr>
        <p:spPr>
          <a:xfrm flipH="1" flipV="1">
            <a:off x="5252525" y="3324673"/>
            <a:ext cx="1100588" cy="1221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27679FB-09B7-474E-B2B7-4BBD61B526FD}"/>
              </a:ext>
            </a:extLst>
          </p:cNvPr>
          <p:cNvCxnSpPr>
            <a:cxnSpLocks/>
          </p:cNvCxnSpPr>
          <p:nvPr/>
        </p:nvCxnSpPr>
        <p:spPr>
          <a:xfrm flipH="1">
            <a:off x="5252525" y="4801696"/>
            <a:ext cx="2367475" cy="167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5C6F1-8E61-1737-C1F6-9F11A49EE3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7" y="1675318"/>
            <a:ext cx="2977523" cy="857905"/>
          </a:xfrm>
          <a:prstGeom prst="rect">
            <a:avLst/>
          </a:prstGeom>
        </p:spPr>
      </p:pic>
      <p:sp>
        <p:nvSpPr>
          <p:cNvPr id="116" name="Arrow: Down 115">
            <a:extLst>
              <a:ext uri="{FF2B5EF4-FFF2-40B4-BE49-F238E27FC236}">
                <a16:creationId xmlns:a16="http://schemas.microsoft.com/office/drawing/2014/main" id="{0BE96F7B-1D1C-71AE-F911-E15F6550B2D4}"/>
              </a:ext>
            </a:extLst>
          </p:cNvPr>
          <p:cNvSpPr/>
          <p:nvPr/>
        </p:nvSpPr>
        <p:spPr>
          <a:xfrm>
            <a:off x="7023100" y="2544945"/>
            <a:ext cx="241300" cy="24004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9613B93-8E4A-8A0A-2117-4AC8A79487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56" y="5518518"/>
            <a:ext cx="2543238" cy="515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1393099F-0A66-6358-5F98-F619B469D82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88" y="2857535"/>
            <a:ext cx="1612190" cy="478476"/>
          </a:xfrm>
          <a:prstGeom prst="rect">
            <a:avLst/>
          </a:prstGeom>
        </p:spPr>
      </p:pic>
      <p:sp>
        <p:nvSpPr>
          <p:cNvPr id="122" name="Arrow: Down 121">
            <a:extLst>
              <a:ext uri="{FF2B5EF4-FFF2-40B4-BE49-F238E27FC236}">
                <a16:creationId xmlns:a16="http://schemas.microsoft.com/office/drawing/2014/main" id="{1D82A84B-45BB-2343-C2E3-873DB7F822D0}"/>
              </a:ext>
            </a:extLst>
          </p:cNvPr>
          <p:cNvSpPr/>
          <p:nvPr/>
        </p:nvSpPr>
        <p:spPr>
          <a:xfrm>
            <a:off x="7017374" y="3490742"/>
            <a:ext cx="241300" cy="24004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row: Down 122">
            <a:extLst>
              <a:ext uri="{FF2B5EF4-FFF2-40B4-BE49-F238E27FC236}">
                <a16:creationId xmlns:a16="http://schemas.microsoft.com/office/drawing/2014/main" id="{C098546F-2DA1-FF52-2966-63ABEF35DFD2}"/>
              </a:ext>
            </a:extLst>
          </p:cNvPr>
          <p:cNvSpPr/>
          <p:nvPr/>
        </p:nvSpPr>
        <p:spPr>
          <a:xfrm>
            <a:off x="6998062" y="5051109"/>
            <a:ext cx="266338" cy="369810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C7ABDA-CAF8-E5FE-66A2-4A492B911D95}"/>
              </a:ext>
            </a:extLst>
          </p:cNvPr>
          <p:cNvSpPr/>
          <p:nvPr/>
        </p:nvSpPr>
        <p:spPr>
          <a:xfrm>
            <a:off x="5623599" y="1655991"/>
            <a:ext cx="3190421" cy="909714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9853E3-4B07-4698-65A3-4467E4032A62}"/>
              </a:ext>
            </a:extLst>
          </p:cNvPr>
          <p:cNvSpPr/>
          <p:nvPr/>
        </p:nvSpPr>
        <p:spPr>
          <a:xfrm>
            <a:off x="6026150" y="3730789"/>
            <a:ext cx="2428526" cy="1238360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282BF-4FEA-B1FB-2F64-6D13406B60CC}"/>
              </a:ext>
            </a:extLst>
          </p:cNvPr>
          <p:cNvSpPr txBox="1"/>
          <p:nvPr/>
        </p:nvSpPr>
        <p:spPr>
          <a:xfrm>
            <a:off x="8417296" y="3933084"/>
            <a:ext cx="5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05"/>
    </mc:Choice>
    <mc:Fallback xmlns="">
      <p:transition spd="slow" advTm="12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16" grpId="0" animBg="1"/>
      <p:bldP spid="122" grpId="0" animBg="1"/>
      <p:bldP spid="123" grpId="0" animBg="1"/>
      <p:bldP spid="21" grpId="0" animBg="1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AF66D8-683C-01D5-EDD2-1D53E8584563}"/>
              </a:ext>
            </a:extLst>
          </p:cNvPr>
          <p:cNvSpPr/>
          <p:nvPr/>
        </p:nvSpPr>
        <p:spPr>
          <a:xfrm>
            <a:off x="1355641" y="1402923"/>
            <a:ext cx="2445263" cy="711693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77BB-9183-B09E-4C25-06DF369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B9B1D-C0DB-A56C-0B19-49137E4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41ADF9-6AB6-9822-29DA-2E7C40535CC7}"/>
              </a:ext>
            </a:extLst>
          </p:cNvPr>
          <p:cNvGrpSpPr/>
          <p:nvPr/>
        </p:nvGrpSpPr>
        <p:grpSpPr>
          <a:xfrm>
            <a:off x="2563946" y="3272674"/>
            <a:ext cx="667134" cy="1283737"/>
            <a:chOff x="2563464" y="3279256"/>
            <a:chExt cx="667134" cy="1283737"/>
          </a:xfrm>
        </p:grpSpPr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D064E683-FBAD-6BEB-427A-29E1BAC756E8}"/>
                </a:ext>
              </a:extLst>
            </p:cNvPr>
            <p:cNvSpPr/>
            <p:nvPr/>
          </p:nvSpPr>
          <p:spPr>
            <a:xfrm>
              <a:off x="2563464" y="4369924"/>
              <a:ext cx="182870" cy="193069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us Sign 46">
              <a:extLst>
                <a:ext uri="{FF2B5EF4-FFF2-40B4-BE49-F238E27FC236}">
                  <a16:creationId xmlns:a16="http://schemas.microsoft.com/office/drawing/2014/main" id="{ADA57B09-7AC7-E6BE-C371-8924FF7840C5}"/>
                </a:ext>
              </a:extLst>
            </p:cNvPr>
            <p:cNvSpPr/>
            <p:nvPr/>
          </p:nvSpPr>
          <p:spPr>
            <a:xfrm>
              <a:off x="2724323" y="3728057"/>
              <a:ext cx="182870" cy="193069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F1E08E98-7C0F-EFD1-7356-9CDD71AE94E5}"/>
                </a:ext>
              </a:extLst>
            </p:cNvPr>
            <p:cNvSpPr/>
            <p:nvPr/>
          </p:nvSpPr>
          <p:spPr>
            <a:xfrm>
              <a:off x="3047728" y="3726368"/>
              <a:ext cx="182870" cy="193069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69496C96-4819-7ECF-C3BD-A6921660B7F4}"/>
                </a:ext>
              </a:extLst>
            </p:cNvPr>
            <p:cNvSpPr/>
            <p:nvPr/>
          </p:nvSpPr>
          <p:spPr>
            <a:xfrm>
              <a:off x="3037569" y="3279256"/>
              <a:ext cx="182870" cy="193069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2DDFB4AF-F07F-D8FC-D8DF-733CF35CED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15" y="3744782"/>
            <a:ext cx="543086" cy="40228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2347DB0-AA58-C30C-58B7-B652BBCFFC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7" y="3542156"/>
            <a:ext cx="546743" cy="40228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23C810-718B-6A3D-C327-78B747144D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4" y="2340535"/>
            <a:ext cx="256000" cy="228572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5758AFA-207B-3F53-0B50-C315FFE585AA}"/>
              </a:ext>
            </a:extLst>
          </p:cNvPr>
          <p:cNvGrpSpPr/>
          <p:nvPr/>
        </p:nvGrpSpPr>
        <p:grpSpPr>
          <a:xfrm>
            <a:off x="973579" y="2269896"/>
            <a:ext cx="2211304" cy="2423507"/>
            <a:chOff x="973579" y="2269896"/>
            <a:chExt cx="2211304" cy="24235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AB85E5-B95E-F373-9363-AA61890FC533}"/>
                </a:ext>
              </a:extLst>
            </p:cNvPr>
            <p:cNvSpPr/>
            <p:nvPr/>
          </p:nvSpPr>
          <p:spPr>
            <a:xfrm>
              <a:off x="2402658" y="240366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C2E938-A71C-75AF-A02D-66C2BE618928}"/>
                </a:ext>
              </a:extLst>
            </p:cNvPr>
            <p:cNvSpPr/>
            <p:nvPr/>
          </p:nvSpPr>
          <p:spPr>
            <a:xfrm>
              <a:off x="2624472" y="262552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FA7ED3-A6CC-2DEF-20BE-A1DBFFBCA320}"/>
                </a:ext>
              </a:extLst>
            </p:cNvPr>
            <p:cNvSpPr/>
            <p:nvPr/>
          </p:nvSpPr>
          <p:spPr>
            <a:xfrm>
              <a:off x="2851315" y="284584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1020A-12E8-7674-B7A2-E849D0405480}"/>
                </a:ext>
              </a:extLst>
            </p:cNvPr>
            <p:cNvSpPr/>
            <p:nvPr/>
          </p:nvSpPr>
          <p:spPr>
            <a:xfrm>
              <a:off x="2275666" y="3028603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B7E2B1-3834-5899-E307-479A368E5755}"/>
                </a:ext>
              </a:extLst>
            </p:cNvPr>
            <p:cNvSpPr/>
            <p:nvPr/>
          </p:nvSpPr>
          <p:spPr>
            <a:xfrm>
              <a:off x="2497480" y="3250463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32AD97-3ADC-626C-0166-570F3C7FE8F6}"/>
                </a:ext>
              </a:extLst>
            </p:cNvPr>
            <p:cNvSpPr/>
            <p:nvPr/>
          </p:nvSpPr>
          <p:spPr>
            <a:xfrm>
              <a:off x="2607543" y="2984571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CDAAED-462A-26C9-F677-3BEBC50087E8}"/>
                </a:ext>
              </a:extLst>
            </p:cNvPr>
            <p:cNvSpPr/>
            <p:nvPr/>
          </p:nvSpPr>
          <p:spPr>
            <a:xfrm>
              <a:off x="2627861" y="347232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7C685F-5153-FFC2-1AC7-64D4B4E23DF9}"/>
                </a:ext>
              </a:extLst>
            </p:cNvPr>
            <p:cNvSpPr/>
            <p:nvPr/>
          </p:nvSpPr>
          <p:spPr>
            <a:xfrm>
              <a:off x="2191006" y="3482484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4F22AB-6FAC-6EB4-4891-F7CC2D3E030E}"/>
                </a:ext>
              </a:extLst>
            </p:cNvPr>
            <p:cNvSpPr/>
            <p:nvPr/>
          </p:nvSpPr>
          <p:spPr>
            <a:xfrm>
              <a:off x="2412820" y="3704343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CBC948-4ACE-C6D2-38F1-96642F2D08DC}"/>
                </a:ext>
              </a:extLst>
            </p:cNvPr>
            <p:cNvSpPr/>
            <p:nvPr/>
          </p:nvSpPr>
          <p:spPr>
            <a:xfrm>
              <a:off x="1608535" y="369249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2E872D-F437-C75E-98C3-81FD6E2AE157}"/>
                </a:ext>
              </a:extLst>
            </p:cNvPr>
            <p:cNvSpPr/>
            <p:nvPr/>
          </p:nvSpPr>
          <p:spPr>
            <a:xfrm>
              <a:off x="1799872" y="396515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B7CFD1-61A2-9597-5EE1-E0FD84C1DA22}"/>
                </a:ext>
              </a:extLst>
            </p:cNvPr>
            <p:cNvSpPr/>
            <p:nvPr/>
          </p:nvSpPr>
          <p:spPr>
            <a:xfrm>
              <a:off x="2052163" y="4054921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50B2D1-50B7-9236-2602-FD5852E85A00}"/>
                </a:ext>
              </a:extLst>
            </p:cNvPr>
            <p:cNvSpPr/>
            <p:nvPr/>
          </p:nvSpPr>
          <p:spPr>
            <a:xfrm>
              <a:off x="1889616" y="419717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472C17-BAC8-D52D-D13B-82542C976AFA}"/>
                </a:ext>
              </a:extLst>
            </p:cNvPr>
            <p:cNvSpPr/>
            <p:nvPr/>
          </p:nvSpPr>
          <p:spPr>
            <a:xfrm>
              <a:off x="2133436" y="4400405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DF6CD1-6917-6E3A-13C2-226DED744CFE}"/>
                </a:ext>
              </a:extLst>
            </p:cNvPr>
            <p:cNvSpPr/>
            <p:nvPr/>
          </p:nvSpPr>
          <p:spPr>
            <a:xfrm>
              <a:off x="1777863" y="4562993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CA8F1C-1926-E0B9-A639-621A3D618E8F}"/>
                </a:ext>
              </a:extLst>
            </p:cNvPr>
            <p:cNvSpPr/>
            <p:nvPr/>
          </p:nvSpPr>
          <p:spPr>
            <a:xfrm>
              <a:off x="973579" y="459178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CFE133-0BC6-AAA8-8A76-6D236A3BF60E}"/>
                </a:ext>
              </a:extLst>
            </p:cNvPr>
            <p:cNvSpPr/>
            <p:nvPr/>
          </p:nvSpPr>
          <p:spPr>
            <a:xfrm>
              <a:off x="1195393" y="440718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9D5F24-83B0-BA9F-0015-FA84897FB845}"/>
                </a:ext>
              </a:extLst>
            </p:cNvPr>
            <p:cNvSpPr/>
            <p:nvPr/>
          </p:nvSpPr>
          <p:spPr>
            <a:xfrm>
              <a:off x="1327462" y="3838145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0E3335-F168-FDB7-10F1-8CA4E94253A0}"/>
                </a:ext>
              </a:extLst>
            </p:cNvPr>
            <p:cNvSpPr/>
            <p:nvPr/>
          </p:nvSpPr>
          <p:spPr>
            <a:xfrm>
              <a:off x="1518798" y="409048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947EF7-1605-726A-34A4-1069C5E9420B}"/>
                </a:ext>
              </a:extLst>
            </p:cNvPr>
            <p:cNvSpPr/>
            <p:nvPr/>
          </p:nvSpPr>
          <p:spPr>
            <a:xfrm>
              <a:off x="1549276" y="424290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0373C0-B8CC-CE24-AD51-C29D210A8076}"/>
                </a:ext>
              </a:extLst>
            </p:cNvPr>
            <p:cNvSpPr/>
            <p:nvPr/>
          </p:nvSpPr>
          <p:spPr>
            <a:xfrm>
              <a:off x="1549276" y="333853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83C5A-AB10-2A2E-D591-C84A4AFBEC8D}"/>
                </a:ext>
              </a:extLst>
            </p:cNvPr>
            <p:cNvSpPr/>
            <p:nvPr/>
          </p:nvSpPr>
          <p:spPr>
            <a:xfrm>
              <a:off x="1771090" y="356039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21BF2D-ECAC-07BD-FC2B-4293D0239800}"/>
                </a:ext>
              </a:extLst>
            </p:cNvPr>
            <p:cNvSpPr/>
            <p:nvPr/>
          </p:nvSpPr>
          <p:spPr>
            <a:xfrm>
              <a:off x="1992903" y="3802581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D1F9E7-9F27-A504-0379-62E67C2CB4CC}"/>
                </a:ext>
              </a:extLst>
            </p:cNvPr>
            <p:cNvSpPr/>
            <p:nvPr/>
          </p:nvSpPr>
          <p:spPr>
            <a:xfrm>
              <a:off x="1992903" y="366032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0F63B1-CE57-5C4C-8CEC-BCC21AFCE734}"/>
                </a:ext>
              </a:extLst>
            </p:cNvPr>
            <p:cNvSpPr/>
            <p:nvPr/>
          </p:nvSpPr>
          <p:spPr>
            <a:xfrm>
              <a:off x="2185928" y="3792419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CF8ED9-B0E8-0C0F-829C-8390EFC07698}"/>
                </a:ext>
              </a:extLst>
            </p:cNvPr>
            <p:cNvSpPr/>
            <p:nvPr/>
          </p:nvSpPr>
          <p:spPr>
            <a:xfrm>
              <a:off x="2407742" y="4024440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BCED8B-92C2-1739-A942-AD339792432F}"/>
                </a:ext>
              </a:extLst>
            </p:cNvPr>
            <p:cNvSpPr/>
            <p:nvPr/>
          </p:nvSpPr>
          <p:spPr>
            <a:xfrm>
              <a:off x="2031850" y="3231846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3D4571-49AC-B92C-8085-7942523962F5}"/>
                </a:ext>
              </a:extLst>
            </p:cNvPr>
            <p:cNvSpPr/>
            <p:nvPr/>
          </p:nvSpPr>
          <p:spPr>
            <a:xfrm>
              <a:off x="1512033" y="297611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493A22-CFA4-4FFC-ED37-988EA4E73131}"/>
                </a:ext>
              </a:extLst>
            </p:cNvPr>
            <p:cNvSpPr/>
            <p:nvPr/>
          </p:nvSpPr>
          <p:spPr>
            <a:xfrm>
              <a:off x="1733847" y="3167494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E9ED362-7F46-A71B-078F-E8E3FB5BCDA9}"/>
                </a:ext>
              </a:extLst>
            </p:cNvPr>
            <p:cNvSpPr/>
            <p:nvPr/>
          </p:nvSpPr>
          <p:spPr>
            <a:xfrm>
              <a:off x="1744006" y="283216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DFBB0D-F35A-66E7-9B1A-12317B8AF542}"/>
                </a:ext>
              </a:extLst>
            </p:cNvPr>
            <p:cNvSpPr/>
            <p:nvPr/>
          </p:nvSpPr>
          <p:spPr>
            <a:xfrm>
              <a:off x="1965820" y="305402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ADCBB9-2317-9683-363F-21E4A32BBDD1}"/>
                </a:ext>
              </a:extLst>
            </p:cNvPr>
            <p:cNvSpPr/>
            <p:nvPr/>
          </p:nvSpPr>
          <p:spPr>
            <a:xfrm>
              <a:off x="2207952" y="3214914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0B732E-E59E-2D5F-26DB-F9EE6F40AEBE}"/>
                </a:ext>
              </a:extLst>
            </p:cNvPr>
            <p:cNvSpPr/>
            <p:nvPr/>
          </p:nvSpPr>
          <p:spPr>
            <a:xfrm>
              <a:off x="2167315" y="270683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EF99E3-B893-2329-8A94-D692975A957E}"/>
                </a:ext>
              </a:extLst>
            </p:cNvPr>
            <p:cNvSpPr/>
            <p:nvPr/>
          </p:nvSpPr>
          <p:spPr>
            <a:xfrm>
              <a:off x="1791421" y="2269896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9A3504-BD74-B483-A41B-C4925CEA041B}"/>
                </a:ext>
              </a:extLst>
            </p:cNvPr>
            <p:cNvSpPr/>
            <p:nvPr/>
          </p:nvSpPr>
          <p:spPr>
            <a:xfrm>
              <a:off x="2013235" y="2491756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4DBBB5-1515-86A9-EE25-CF0FB9E5A840}"/>
                </a:ext>
              </a:extLst>
            </p:cNvPr>
            <p:cNvSpPr/>
            <p:nvPr/>
          </p:nvSpPr>
          <p:spPr>
            <a:xfrm>
              <a:off x="2306163" y="2713616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C9B92-4729-1186-4C37-41611CF0A73E}"/>
                </a:ext>
              </a:extLst>
            </p:cNvPr>
            <p:cNvSpPr/>
            <p:nvPr/>
          </p:nvSpPr>
          <p:spPr>
            <a:xfrm>
              <a:off x="2052183" y="2744100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92894B-38DB-1EBE-39C9-420AB21CFA88}"/>
                </a:ext>
              </a:extLst>
            </p:cNvPr>
            <p:cNvSpPr/>
            <p:nvPr/>
          </p:nvSpPr>
          <p:spPr>
            <a:xfrm>
              <a:off x="1430767" y="2620474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964427-0BA3-A3A9-05F0-874C9B334C98}"/>
                </a:ext>
              </a:extLst>
            </p:cNvPr>
            <p:cNvSpPr/>
            <p:nvPr/>
          </p:nvSpPr>
          <p:spPr>
            <a:xfrm>
              <a:off x="1125989" y="320983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AD0B6E-C6C1-BBE3-5383-7AB8CC2F1149}"/>
                </a:ext>
              </a:extLst>
            </p:cNvPr>
            <p:cNvSpPr/>
            <p:nvPr/>
          </p:nvSpPr>
          <p:spPr>
            <a:xfrm>
              <a:off x="1347802" y="3431692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2F7C07-F7B4-5BC5-BB6F-FAC6270ADE7B}"/>
                </a:ext>
              </a:extLst>
            </p:cNvPr>
            <p:cNvSpPr/>
            <p:nvPr/>
          </p:nvSpPr>
          <p:spPr>
            <a:xfrm>
              <a:off x="1569616" y="3846615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6A032E-8E60-22D6-029F-7E972A104A72}"/>
                </a:ext>
              </a:extLst>
            </p:cNvPr>
            <p:cNvSpPr/>
            <p:nvPr/>
          </p:nvSpPr>
          <p:spPr>
            <a:xfrm>
              <a:off x="2829357" y="3206431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D61009-3A15-AE13-6A8C-B393FA3DF2B3}"/>
                </a:ext>
              </a:extLst>
            </p:cNvPr>
            <p:cNvSpPr/>
            <p:nvPr/>
          </p:nvSpPr>
          <p:spPr>
            <a:xfrm>
              <a:off x="3051170" y="3509581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0FD5BD-BBFE-54C5-26BB-4EB6936D1EB3}"/>
                </a:ext>
              </a:extLst>
            </p:cNvPr>
            <p:cNvSpPr/>
            <p:nvPr/>
          </p:nvSpPr>
          <p:spPr>
            <a:xfrm>
              <a:off x="3073129" y="2905128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1D6D0C-8E13-37BC-D24F-6C2938743F5D}"/>
                </a:ext>
              </a:extLst>
            </p:cNvPr>
            <p:cNvSpPr/>
            <p:nvPr/>
          </p:nvSpPr>
          <p:spPr>
            <a:xfrm>
              <a:off x="2941058" y="2458020"/>
              <a:ext cx="111754" cy="1016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B3CBBEF-503A-89C7-E92A-BB9C6FDC2CE8}"/>
                </a:ext>
              </a:extLst>
            </p:cNvPr>
            <p:cNvCxnSpPr>
              <a:stCxn id="68" idx="3"/>
            </p:cNvCxnSpPr>
            <p:nvPr/>
          </p:nvCxnSpPr>
          <p:spPr>
            <a:xfrm>
              <a:off x="1010164" y="2454821"/>
              <a:ext cx="354228" cy="1900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5AB3A08-4474-0848-D873-82D6803832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25" y="1440284"/>
            <a:ext cx="2261942" cy="625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8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32"/>
    </mc:Choice>
    <mc:Fallback xmlns="">
      <p:transition spd="slow" advTm="28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AF66D8-683C-01D5-EDD2-1D53E8584563}"/>
              </a:ext>
            </a:extLst>
          </p:cNvPr>
          <p:cNvSpPr/>
          <p:nvPr/>
        </p:nvSpPr>
        <p:spPr>
          <a:xfrm>
            <a:off x="1355641" y="1402923"/>
            <a:ext cx="2445263" cy="711693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77BB-9183-B09E-4C25-06DF369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B9B1D-C0DB-A56C-0B19-49137E4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B9F0E1-2DBC-7B71-B141-32299852A266}"/>
              </a:ext>
            </a:extLst>
          </p:cNvPr>
          <p:cNvGrpSpPr/>
          <p:nvPr/>
        </p:nvGrpSpPr>
        <p:grpSpPr>
          <a:xfrm>
            <a:off x="973579" y="2269896"/>
            <a:ext cx="2257019" cy="2423507"/>
            <a:chOff x="7915725" y="2039496"/>
            <a:chExt cx="1550714" cy="16647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AB85E5-B95E-F373-9363-AA61890FC533}"/>
                </a:ext>
              </a:extLst>
            </p:cNvPr>
            <p:cNvSpPr/>
            <p:nvPr/>
          </p:nvSpPr>
          <p:spPr>
            <a:xfrm>
              <a:off x="8897592" y="21313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C2E938-A71C-75AF-A02D-66C2BE618928}"/>
                </a:ext>
              </a:extLst>
            </p:cNvPr>
            <p:cNvSpPr/>
            <p:nvPr/>
          </p:nvSpPr>
          <p:spPr>
            <a:xfrm>
              <a:off x="9049992" y="22837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FA7ED3-A6CC-2DEF-20BE-A1DBFFBCA320}"/>
                </a:ext>
              </a:extLst>
            </p:cNvPr>
            <p:cNvSpPr/>
            <p:nvPr/>
          </p:nvSpPr>
          <p:spPr>
            <a:xfrm>
              <a:off x="9205848" y="243513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1020A-12E8-7674-B7A2-E849D0405480}"/>
                </a:ext>
              </a:extLst>
            </p:cNvPr>
            <p:cNvSpPr/>
            <p:nvPr/>
          </p:nvSpPr>
          <p:spPr>
            <a:xfrm>
              <a:off x="8810341" y="25606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B7E2B1-3834-5899-E307-479A368E5755}"/>
                </a:ext>
              </a:extLst>
            </p:cNvPr>
            <p:cNvSpPr/>
            <p:nvPr/>
          </p:nvSpPr>
          <p:spPr>
            <a:xfrm>
              <a:off x="8962741" y="27130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32AD97-3ADC-626C-0166-570F3C7FE8F6}"/>
                </a:ext>
              </a:extLst>
            </p:cNvPr>
            <p:cNvSpPr/>
            <p:nvPr/>
          </p:nvSpPr>
          <p:spPr>
            <a:xfrm>
              <a:off x="9038361" y="25304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CDAAED-462A-26C9-F677-3BEBC50087E8}"/>
                </a:ext>
              </a:extLst>
            </p:cNvPr>
            <p:cNvSpPr/>
            <p:nvPr/>
          </p:nvSpPr>
          <p:spPr>
            <a:xfrm>
              <a:off x="9052321" y="28654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7C685F-5153-FFC2-1AC7-64D4B4E23DF9}"/>
                </a:ext>
              </a:extLst>
            </p:cNvPr>
            <p:cNvSpPr/>
            <p:nvPr/>
          </p:nvSpPr>
          <p:spPr>
            <a:xfrm>
              <a:off x="8752174" y="28724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4F22AB-6FAC-6EB4-4891-F7CC2D3E030E}"/>
                </a:ext>
              </a:extLst>
            </p:cNvPr>
            <p:cNvSpPr/>
            <p:nvPr/>
          </p:nvSpPr>
          <p:spPr>
            <a:xfrm>
              <a:off x="8904574" y="30248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CBC948-4ACE-C6D2-38F1-96642F2D08DC}"/>
                </a:ext>
              </a:extLst>
            </p:cNvPr>
            <p:cNvSpPr/>
            <p:nvPr/>
          </p:nvSpPr>
          <p:spPr>
            <a:xfrm>
              <a:off x="8351980" y="30167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2E872D-F437-C75E-98C3-81FD6E2AE157}"/>
                </a:ext>
              </a:extLst>
            </p:cNvPr>
            <p:cNvSpPr/>
            <p:nvPr/>
          </p:nvSpPr>
          <p:spPr>
            <a:xfrm>
              <a:off x="8483440" y="32040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B7CFD1-61A2-9597-5EE1-E0FD84C1DA22}"/>
                </a:ext>
              </a:extLst>
            </p:cNvPr>
            <p:cNvSpPr/>
            <p:nvPr/>
          </p:nvSpPr>
          <p:spPr>
            <a:xfrm>
              <a:off x="8656780" y="326566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50B2D1-50B7-9236-2602-FD5852E85A00}"/>
                </a:ext>
              </a:extLst>
            </p:cNvPr>
            <p:cNvSpPr/>
            <p:nvPr/>
          </p:nvSpPr>
          <p:spPr>
            <a:xfrm>
              <a:off x="8545100" y="33633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472C17-BAC8-D52D-D13B-82542C976AFA}"/>
                </a:ext>
              </a:extLst>
            </p:cNvPr>
            <p:cNvSpPr/>
            <p:nvPr/>
          </p:nvSpPr>
          <p:spPr>
            <a:xfrm>
              <a:off x="8712620" y="35029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DF6CD1-6917-6E3A-13C2-226DED744CFE}"/>
                </a:ext>
              </a:extLst>
            </p:cNvPr>
            <p:cNvSpPr/>
            <p:nvPr/>
          </p:nvSpPr>
          <p:spPr>
            <a:xfrm>
              <a:off x="8468319" y="361467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CA8F1C-1926-E0B9-A639-621A3D618E8F}"/>
                </a:ext>
              </a:extLst>
            </p:cNvPr>
            <p:cNvSpPr/>
            <p:nvPr/>
          </p:nvSpPr>
          <p:spPr>
            <a:xfrm>
              <a:off x="7915725" y="363445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CFE133-0BC6-AAA8-8A76-6D236A3BF60E}"/>
                </a:ext>
              </a:extLst>
            </p:cNvPr>
            <p:cNvSpPr/>
            <p:nvPr/>
          </p:nvSpPr>
          <p:spPr>
            <a:xfrm>
              <a:off x="8068125" y="350764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9D5F24-83B0-BA9F-0015-FA84897FB845}"/>
                </a:ext>
              </a:extLst>
            </p:cNvPr>
            <p:cNvSpPr/>
            <p:nvPr/>
          </p:nvSpPr>
          <p:spPr>
            <a:xfrm>
              <a:off x="8158865" y="311675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0E3335-F168-FDB7-10F1-8CA4E94253A0}"/>
                </a:ext>
              </a:extLst>
            </p:cNvPr>
            <p:cNvSpPr/>
            <p:nvPr/>
          </p:nvSpPr>
          <p:spPr>
            <a:xfrm>
              <a:off x="8290325" y="32900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947EF7-1605-726A-34A4-1069C5E9420B}"/>
                </a:ext>
              </a:extLst>
            </p:cNvPr>
            <p:cNvSpPr/>
            <p:nvPr/>
          </p:nvSpPr>
          <p:spPr>
            <a:xfrm>
              <a:off x="8311265" y="33947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0373C0-B8CC-CE24-AD51-C29D210A8076}"/>
                </a:ext>
              </a:extLst>
            </p:cNvPr>
            <p:cNvSpPr/>
            <p:nvPr/>
          </p:nvSpPr>
          <p:spPr>
            <a:xfrm>
              <a:off x="8311265" y="27735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83C5A-AB10-2A2E-D591-C84A4AFBEC8D}"/>
                </a:ext>
              </a:extLst>
            </p:cNvPr>
            <p:cNvSpPr/>
            <p:nvPr/>
          </p:nvSpPr>
          <p:spPr>
            <a:xfrm>
              <a:off x="8463665" y="29259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21BF2D-ECAC-07BD-FC2B-4293D0239800}"/>
                </a:ext>
              </a:extLst>
            </p:cNvPr>
            <p:cNvSpPr/>
            <p:nvPr/>
          </p:nvSpPr>
          <p:spPr>
            <a:xfrm>
              <a:off x="8616065" y="30923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D1F9E7-9F27-A504-0379-62E67C2CB4CC}"/>
                </a:ext>
              </a:extLst>
            </p:cNvPr>
            <p:cNvSpPr/>
            <p:nvPr/>
          </p:nvSpPr>
          <p:spPr>
            <a:xfrm>
              <a:off x="8616065" y="299460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0F63B1-CE57-5C4C-8CEC-BCC21AFCE734}"/>
                </a:ext>
              </a:extLst>
            </p:cNvPr>
            <p:cNvSpPr/>
            <p:nvPr/>
          </p:nvSpPr>
          <p:spPr>
            <a:xfrm>
              <a:off x="8748685" y="30853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CF8ED9-B0E8-0C0F-829C-8390EFC07698}"/>
                </a:ext>
              </a:extLst>
            </p:cNvPr>
            <p:cNvSpPr/>
            <p:nvPr/>
          </p:nvSpPr>
          <p:spPr>
            <a:xfrm>
              <a:off x="8901085" y="3244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BCED8B-92C2-1739-A942-AD339792432F}"/>
                </a:ext>
              </a:extLst>
            </p:cNvPr>
            <p:cNvSpPr/>
            <p:nvPr/>
          </p:nvSpPr>
          <p:spPr>
            <a:xfrm>
              <a:off x="8642824" y="2700279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3D4571-49AC-B92C-8085-7942523962F5}"/>
                </a:ext>
              </a:extLst>
            </p:cNvPr>
            <p:cNvSpPr/>
            <p:nvPr/>
          </p:nvSpPr>
          <p:spPr>
            <a:xfrm>
              <a:off x="8285677" y="252461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493A22-CFA4-4FFC-ED37-988EA4E73131}"/>
                </a:ext>
              </a:extLst>
            </p:cNvPr>
            <p:cNvSpPr/>
            <p:nvPr/>
          </p:nvSpPr>
          <p:spPr>
            <a:xfrm>
              <a:off x="8438077" y="265607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E9ED362-7F46-A71B-078F-E8E3FB5BCDA9}"/>
                </a:ext>
              </a:extLst>
            </p:cNvPr>
            <p:cNvSpPr/>
            <p:nvPr/>
          </p:nvSpPr>
          <p:spPr>
            <a:xfrm>
              <a:off x="8445057" y="2425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DFBB0D-F35A-66E7-9B1A-12317B8AF542}"/>
                </a:ext>
              </a:extLst>
            </p:cNvPr>
            <p:cNvSpPr/>
            <p:nvPr/>
          </p:nvSpPr>
          <p:spPr>
            <a:xfrm>
              <a:off x="8597457" y="25781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ADCBB9-2317-9683-363F-21E4A32BBDD1}"/>
                </a:ext>
              </a:extLst>
            </p:cNvPr>
            <p:cNvSpPr/>
            <p:nvPr/>
          </p:nvSpPr>
          <p:spPr>
            <a:xfrm>
              <a:off x="8763817" y="26886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0B732E-E59E-2D5F-26DB-F9EE6F40AEBE}"/>
                </a:ext>
              </a:extLst>
            </p:cNvPr>
            <p:cNvSpPr/>
            <p:nvPr/>
          </p:nvSpPr>
          <p:spPr>
            <a:xfrm>
              <a:off x="8735897" y="233964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EF99E3-B893-2329-8A94-D692975A957E}"/>
                </a:ext>
              </a:extLst>
            </p:cNvPr>
            <p:cNvSpPr/>
            <p:nvPr/>
          </p:nvSpPr>
          <p:spPr>
            <a:xfrm>
              <a:off x="8477634" y="20394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9A3504-BD74-B483-A41B-C4925CEA041B}"/>
                </a:ext>
              </a:extLst>
            </p:cNvPr>
            <p:cNvSpPr/>
            <p:nvPr/>
          </p:nvSpPr>
          <p:spPr>
            <a:xfrm>
              <a:off x="8630034" y="21918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4DBBB5-1515-86A9-EE25-CF0FB9E5A840}"/>
                </a:ext>
              </a:extLst>
            </p:cNvPr>
            <p:cNvSpPr/>
            <p:nvPr/>
          </p:nvSpPr>
          <p:spPr>
            <a:xfrm>
              <a:off x="8831294" y="23442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C9B92-4729-1186-4C37-41611CF0A73E}"/>
                </a:ext>
              </a:extLst>
            </p:cNvPr>
            <p:cNvSpPr/>
            <p:nvPr/>
          </p:nvSpPr>
          <p:spPr>
            <a:xfrm>
              <a:off x="8656794" y="236523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92894B-38DB-1EBE-39C9-420AB21CFA88}"/>
                </a:ext>
              </a:extLst>
            </p:cNvPr>
            <p:cNvSpPr/>
            <p:nvPr/>
          </p:nvSpPr>
          <p:spPr>
            <a:xfrm>
              <a:off x="8229842" y="2280315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964427-0BA3-A3A9-05F0-874C9B334C98}"/>
                </a:ext>
              </a:extLst>
            </p:cNvPr>
            <p:cNvSpPr/>
            <p:nvPr/>
          </p:nvSpPr>
          <p:spPr>
            <a:xfrm>
              <a:off x="8020440" y="26851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AD0B6E-C6C1-BBE3-5383-7AB8CC2F1149}"/>
                </a:ext>
              </a:extLst>
            </p:cNvPr>
            <p:cNvSpPr/>
            <p:nvPr/>
          </p:nvSpPr>
          <p:spPr>
            <a:xfrm>
              <a:off x="8172840" y="28375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2F7C07-F7B4-5BC5-BB6F-FAC6270ADE7B}"/>
                </a:ext>
              </a:extLst>
            </p:cNvPr>
            <p:cNvSpPr/>
            <p:nvPr/>
          </p:nvSpPr>
          <p:spPr>
            <a:xfrm>
              <a:off x="8325240" y="312257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D064E683-FBAD-6BEB-427A-29E1BAC756E8}"/>
                </a:ext>
              </a:extLst>
            </p:cNvPr>
            <p:cNvSpPr/>
            <p:nvPr/>
          </p:nvSpPr>
          <p:spPr>
            <a:xfrm>
              <a:off x="9008076" y="3482048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us Sign 46">
              <a:extLst>
                <a:ext uri="{FF2B5EF4-FFF2-40B4-BE49-F238E27FC236}">
                  <a16:creationId xmlns:a16="http://schemas.microsoft.com/office/drawing/2014/main" id="{ADA57B09-7AC7-E6BE-C371-8924FF7840C5}"/>
                </a:ext>
              </a:extLst>
            </p:cNvPr>
            <p:cNvSpPr/>
            <p:nvPr/>
          </p:nvSpPr>
          <p:spPr>
            <a:xfrm>
              <a:off x="9118596" y="304113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F1E08E98-7C0F-EFD1-7356-9CDD71AE94E5}"/>
                </a:ext>
              </a:extLst>
            </p:cNvPr>
            <p:cNvSpPr/>
            <p:nvPr/>
          </p:nvSpPr>
          <p:spPr>
            <a:xfrm>
              <a:off x="9340796" y="303997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69496C96-4819-7ECF-C3BD-A6921660B7F4}"/>
                </a:ext>
              </a:extLst>
            </p:cNvPr>
            <p:cNvSpPr/>
            <p:nvPr/>
          </p:nvSpPr>
          <p:spPr>
            <a:xfrm>
              <a:off x="9333816" y="273284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6A032E-8E60-22D6-029F-7E972A104A72}"/>
                </a:ext>
              </a:extLst>
            </p:cNvPr>
            <p:cNvSpPr/>
            <p:nvPr/>
          </p:nvSpPr>
          <p:spPr>
            <a:xfrm>
              <a:off x="9190761" y="26828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D61009-3A15-AE13-6A8C-B393FA3DF2B3}"/>
                </a:ext>
              </a:extLst>
            </p:cNvPr>
            <p:cNvSpPr/>
            <p:nvPr/>
          </p:nvSpPr>
          <p:spPr>
            <a:xfrm>
              <a:off x="9343161" y="289106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0FD5BD-BBFE-54C5-26BB-4EB6936D1EB3}"/>
                </a:ext>
              </a:extLst>
            </p:cNvPr>
            <p:cNvSpPr/>
            <p:nvPr/>
          </p:nvSpPr>
          <p:spPr>
            <a:xfrm>
              <a:off x="9358248" y="247585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1D6D0C-8E13-37BC-D24F-6C2938743F5D}"/>
                </a:ext>
              </a:extLst>
            </p:cNvPr>
            <p:cNvSpPr/>
            <p:nvPr/>
          </p:nvSpPr>
          <p:spPr>
            <a:xfrm>
              <a:off x="9267507" y="2168722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3CCB38-832F-AB8F-8BDD-6390751B94D3}"/>
              </a:ext>
            </a:extLst>
          </p:cNvPr>
          <p:cNvGrpSpPr/>
          <p:nvPr/>
        </p:nvGrpSpPr>
        <p:grpSpPr>
          <a:xfrm>
            <a:off x="2853656" y="2368660"/>
            <a:ext cx="2528643" cy="2579600"/>
            <a:chOff x="9754415" y="1944172"/>
            <a:chExt cx="2528643" cy="25796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AED83D-82CA-F437-CFD0-0F3393258709}"/>
                </a:ext>
              </a:extLst>
            </p:cNvPr>
            <p:cNvSpPr/>
            <p:nvPr/>
          </p:nvSpPr>
          <p:spPr>
            <a:xfrm rot="17873928">
              <a:off x="8761771" y="3290080"/>
              <a:ext cx="2226336" cy="241048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2AB84D-3B67-F202-48D6-4387A52AFE19}"/>
                </a:ext>
              </a:extLst>
            </p:cNvPr>
            <p:cNvSpPr txBox="1"/>
            <p:nvPr/>
          </p:nvSpPr>
          <p:spPr>
            <a:xfrm>
              <a:off x="10324428" y="1944172"/>
              <a:ext cx="1958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Sample covariance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1A391C-ED6A-C80B-0B82-1E0CAF3A7A89}"/>
              </a:ext>
            </a:extLst>
          </p:cNvPr>
          <p:cNvGrpSpPr/>
          <p:nvPr/>
        </p:nvGrpSpPr>
        <p:grpSpPr>
          <a:xfrm>
            <a:off x="2557357" y="3012768"/>
            <a:ext cx="2420396" cy="2157688"/>
            <a:chOff x="9458116" y="2588280"/>
            <a:chExt cx="2420396" cy="21576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FEE110-628B-1374-9CA3-8B18AD1ACBE6}"/>
                </a:ext>
              </a:extLst>
            </p:cNvPr>
            <p:cNvSpPr/>
            <p:nvPr/>
          </p:nvSpPr>
          <p:spPr>
            <a:xfrm rot="17769384">
              <a:off x="9227829" y="2818567"/>
              <a:ext cx="1437330" cy="97675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2E72B77-0394-740F-67AF-2382E5846337}"/>
                </a:ext>
              </a:extLst>
            </p:cNvPr>
            <p:cNvSpPr txBox="1"/>
            <p:nvPr/>
          </p:nvSpPr>
          <p:spPr>
            <a:xfrm>
              <a:off x="9919882" y="3791861"/>
              <a:ext cx="1958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Robust covariance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5826CB-3F6D-EEC4-5CF3-27A8AB911CE8}"/>
              </a:ext>
            </a:extLst>
          </p:cNvPr>
          <p:cNvSpPr txBox="1"/>
          <p:nvPr/>
        </p:nvSpPr>
        <p:spPr>
          <a:xfrm>
            <a:off x="2346799" y="5089696"/>
            <a:ext cx="311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highlight>
                  <a:srgbClr val="FFFF00"/>
                </a:highlight>
              </a:rPr>
              <a:t>This is a more accurate covariance estimate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5AB3A08-4474-0848-D873-82D6803832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25" y="1440284"/>
            <a:ext cx="2261942" cy="625371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348F5F-6667-A32B-FB07-3A7B68258B58}"/>
              </a:ext>
            </a:extLst>
          </p:cNvPr>
          <p:cNvSpPr/>
          <p:nvPr/>
        </p:nvSpPr>
        <p:spPr>
          <a:xfrm>
            <a:off x="6009652" y="1497761"/>
            <a:ext cx="2582485" cy="7116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Minority class sample statistics are unreliable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0565C17-FA18-20C0-19AE-A66F6747E866}"/>
              </a:ext>
            </a:extLst>
          </p:cNvPr>
          <p:cNvSpPr/>
          <p:nvPr/>
        </p:nvSpPr>
        <p:spPr>
          <a:xfrm>
            <a:off x="6588539" y="2526141"/>
            <a:ext cx="1510338" cy="703505"/>
          </a:xfrm>
          <a:prstGeom prst="round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Sample covariance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77FE937-90D2-86BB-0AC2-FC6746F38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37399" y="2409968"/>
            <a:ext cx="299842" cy="296563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5E1F0176-B651-6A3D-2343-7CEC5BEAE0D1}"/>
              </a:ext>
            </a:extLst>
          </p:cNvPr>
          <p:cNvSpPr/>
          <p:nvPr/>
        </p:nvSpPr>
        <p:spPr>
          <a:xfrm rot="5400000">
            <a:off x="7141630" y="2241732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4C54F2F-EBF2-A061-B678-301B55190B76}"/>
              </a:ext>
            </a:extLst>
          </p:cNvPr>
          <p:cNvSpPr/>
          <p:nvPr/>
        </p:nvSpPr>
        <p:spPr>
          <a:xfrm>
            <a:off x="6591166" y="3589707"/>
            <a:ext cx="1564421" cy="644884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Robust covariance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A56443C0-9A27-6765-1155-9324B7A3040A}"/>
              </a:ext>
            </a:extLst>
          </p:cNvPr>
          <p:cNvSpPr/>
          <p:nvPr/>
        </p:nvSpPr>
        <p:spPr>
          <a:xfrm rot="5400000">
            <a:off x="7143874" y="3262270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6889785-5B5B-1E60-363A-AA325D3E978D}"/>
              </a:ext>
            </a:extLst>
          </p:cNvPr>
          <p:cNvSpPr/>
          <p:nvPr/>
        </p:nvSpPr>
        <p:spPr>
          <a:xfrm>
            <a:off x="6588539" y="4612628"/>
            <a:ext cx="1564421" cy="718859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Smooth distribution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7292E074-436D-E503-9E8D-1E26738419C9}"/>
              </a:ext>
            </a:extLst>
          </p:cNvPr>
          <p:cNvSpPr/>
          <p:nvPr/>
        </p:nvSpPr>
        <p:spPr>
          <a:xfrm rot="5400000">
            <a:off x="7141629" y="4285191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0"/>
    </mc:Choice>
    <mc:Fallback xmlns="">
      <p:transition spd="slow" advTm="8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04EA554F-ACC9-8F49-B199-4F12206AD83E}"/>
              </a:ext>
            </a:extLst>
          </p:cNvPr>
          <p:cNvGrpSpPr/>
          <p:nvPr/>
        </p:nvGrpSpPr>
        <p:grpSpPr>
          <a:xfrm>
            <a:off x="2304454" y="2736313"/>
            <a:ext cx="1440780" cy="2423832"/>
            <a:chOff x="7955645" y="4408401"/>
            <a:chExt cx="1014918" cy="197169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A465493-DB19-1228-EEBF-891370699262}"/>
                </a:ext>
              </a:extLst>
            </p:cNvPr>
            <p:cNvSpPr/>
            <p:nvPr/>
          </p:nvSpPr>
          <p:spPr>
            <a:xfrm rot="17769384">
              <a:off x="8028876" y="4629798"/>
              <a:ext cx="1137689" cy="694895"/>
            </a:xfrm>
            <a:prstGeom prst="ellipse">
              <a:avLst/>
            </a:prstGeom>
            <a:gradFill flip="none" rotWithShape="1">
              <a:gsLst>
                <a:gs pos="50000">
                  <a:srgbClr val="80D8A8"/>
                </a:gs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5A2B57-7625-6B1F-155E-093FA627C196}"/>
                </a:ext>
              </a:extLst>
            </p:cNvPr>
            <p:cNvSpPr/>
            <p:nvPr/>
          </p:nvSpPr>
          <p:spPr>
            <a:xfrm rot="17769384">
              <a:off x="8054271" y="5037717"/>
              <a:ext cx="1137689" cy="694895"/>
            </a:xfrm>
            <a:prstGeom prst="ellipse">
              <a:avLst/>
            </a:prstGeom>
            <a:gradFill flip="none" rotWithShape="1">
              <a:gsLst>
                <a:gs pos="50000">
                  <a:srgbClr val="80D8A8"/>
                </a:gs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2D5A18-06BD-B42A-B114-C3BA32521663}"/>
                </a:ext>
              </a:extLst>
            </p:cNvPr>
            <p:cNvSpPr/>
            <p:nvPr/>
          </p:nvSpPr>
          <p:spPr>
            <a:xfrm rot="17769384">
              <a:off x="7734248" y="5463801"/>
              <a:ext cx="1137689" cy="694895"/>
            </a:xfrm>
            <a:prstGeom prst="ellipse">
              <a:avLst/>
            </a:prstGeom>
            <a:gradFill flip="none" rotWithShape="1">
              <a:gsLst>
                <a:gs pos="50000">
                  <a:srgbClr val="80D8A8"/>
                </a:gs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B258B4E-5E29-27A0-4EAA-472CFB999A3F}"/>
                </a:ext>
              </a:extLst>
            </p:cNvPr>
            <p:cNvSpPr/>
            <p:nvPr/>
          </p:nvSpPr>
          <p:spPr>
            <a:xfrm rot="17769384">
              <a:off x="7752623" y="4948034"/>
              <a:ext cx="1137689" cy="694895"/>
            </a:xfrm>
            <a:prstGeom prst="ellipse">
              <a:avLst/>
            </a:prstGeom>
            <a:gradFill flip="none" rotWithShape="1">
              <a:gsLst>
                <a:gs pos="50000">
                  <a:srgbClr val="80D8A8"/>
                </a:gs>
                <a:gs pos="0">
                  <a:srgbClr val="00B050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13961763-E3FD-A09C-554E-69EE36D4A4D2}"/>
              </a:ext>
            </a:extLst>
          </p:cNvPr>
          <p:cNvSpPr txBox="1"/>
          <p:nvPr/>
        </p:nvSpPr>
        <p:spPr>
          <a:xfrm rot="17691213">
            <a:off x="2655520" y="3530422"/>
            <a:ext cx="3010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highlight>
                  <a:srgbClr val="FFFF00"/>
                </a:highlight>
              </a:rPr>
              <a:t>Kernel density using robust covariance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77BB-9183-B09E-4C25-06DF369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B9B1D-C0DB-A56C-0B19-49137E4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37894"/>
            <a:ext cx="2133600" cy="457200"/>
          </a:xfrm>
        </p:spPr>
        <p:txBody>
          <a:bodyPr/>
          <a:lstStyle/>
          <a:p>
            <a:fld id="{FAD3CF71-6195-4E63-9FAD-D9D8094175B7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B9F0E1-2DBC-7B71-B141-32299852A266}"/>
              </a:ext>
            </a:extLst>
          </p:cNvPr>
          <p:cNvGrpSpPr/>
          <p:nvPr/>
        </p:nvGrpSpPr>
        <p:grpSpPr>
          <a:xfrm>
            <a:off x="973579" y="2269896"/>
            <a:ext cx="2257019" cy="2423507"/>
            <a:chOff x="7915725" y="2039496"/>
            <a:chExt cx="1550714" cy="16647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AB85E5-B95E-F373-9363-AA61890FC533}"/>
                </a:ext>
              </a:extLst>
            </p:cNvPr>
            <p:cNvSpPr/>
            <p:nvPr/>
          </p:nvSpPr>
          <p:spPr>
            <a:xfrm>
              <a:off x="8897592" y="21313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C2E938-A71C-75AF-A02D-66C2BE618928}"/>
                </a:ext>
              </a:extLst>
            </p:cNvPr>
            <p:cNvSpPr/>
            <p:nvPr/>
          </p:nvSpPr>
          <p:spPr>
            <a:xfrm>
              <a:off x="9049992" y="22837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FA7ED3-A6CC-2DEF-20BE-A1DBFFBCA320}"/>
                </a:ext>
              </a:extLst>
            </p:cNvPr>
            <p:cNvSpPr/>
            <p:nvPr/>
          </p:nvSpPr>
          <p:spPr>
            <a:xfrm>
              <a:off x="9205848" y="243513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1020A-12E8-7674-B7A2-E849D0405480}"/>
                </a:ext>
              </a:extLst>
            </p:cNvPr>
            <p:cNvSpPr/>
            <p:nvPr/>
          </p:nvSpPr>
          <p:spPr>
            <a:xfrm>
              <a:off x="8810341" y="25606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B7E2B1-3834-5899-E307-479A368E5755}"/>
                </a:ext>
              </a:extLst>
            </p:cNvPr>
            <p:cNvSpPr/>
            <p:nvPr/>
          </p:nvSpPr>
          <p:spPr>
            <a:xfrm>
              <a:off x="8962741" y="27130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32AD97-3ADC-626C-0166-570F3C7FE8F6}"/>
                </a:ext>
              </a:extLst>
            </p:cNvPr>
            <p:cNvSpPr/>
            <p:nvPr/>
          </p:nvSpPr>
          <p:spPr>
            <a:xfrm>
              <a:off x="9038361" y="25304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CDAAED-462A-26C9-F677-3BEBC50087E8}"/>
                </a:ext>
              </a:extLst>
            </p:cNvPr>
            <p:cNvSpPr/>
            <p:nvPr/>
          </p:nvSpPr>
          <p:spPr>
            <a:xfrm>
              <a:off x="9052321" y="28654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7C685F-5153-FFC2-1AC7-64D4B4E23DF9}"/>
                </a:ext>
              </a:extLst>
            </p:cNvPr>
            <p:cNvSpPr/>
            <p:nvPr/>
          </p:nvSpPr>
          <p:spPr>
            <a:xfrm>
              <a:off x="8752174" y="28724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4F22AB-6FAC-6EB4-4891-F7CC2D3E030E}"/>
                </a:ext>
              </a:extLst>
            </p:cNvPr>
            <p:cNvSpPr/>
            <p:nvPr/>
          </p:nvSpPr>
          <p:spPr>
            <a:xfrm>
              <a:off x="8904574" y="30248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CBC948-4ACE-C6D2-38F1-96642F2D08DC}"/>
                </a:ext>
              </a:extLst>
            </p:cNvPr>
            <p:cNvSpPr/>
            <p:nvPr/>
          </p:nvSpPr>
          <p:spPr>
            <a:xfrm>
              <a:off x="8351980" y="30167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2E872D-F437-C75E-98C3-81FD6E2AE157}"/>
                </a:ext>
              </a:extLst>
            </p:cNvPr>
            <p:cNvSpPr/>
            <p:nvPr/>
          </p:nvSpPr>
          <p:spPr>
            <a:xfrm>
              <a:off x="8483440" y="32040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B7CFD1-61A2-9597-5EE1-E0FD84C1DA22}"/>
                </a:ext>
              </a:extLst>
            </p:cNvPr>
            <p:cNvSpPr/>
            <p:nvPr/>
          </p:nvSpPr>
          <p:spPr>
            <a:xfrm>
              <a:off x="8656780" y="326566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50B2D1-50B7-9236-2602-FD5852E85A00}"/>
                </a:ext>
              </a:extLst>
            </p:cNvPr>
            <p:cNvSpPr/>
            <p:nvPr/>
          </p:nvSpPr>
          <p:spPr>
            <a:xfrm>
              <a:off x="8545100" y="33633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472C17-BAC8-D52D-D13B-82542C976AFA}"/>
                </a:ext>
              </a:extLst>
            </p:cNvPr>
            <p:cNvSpPr/>
            <p:nvPr/>
          </p:nvSpPr>
          <p:spPr>
            <a:xfrm>
              <a:off x="8712620" y="35029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DF6CD1-6917-6E3A-13C2-226DED744CFE}"/>
                </a:ext>
              </a:extLst>
            </p:cNvPr>
            <p:cNvSpPr/>
            <p:nvPr/>
          </p:nvSpPr>
          <p:spPr>
            <a:xfrm>
              <a:off x="8468319" y="361467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CA8F1C-1926-E0B9-A639-621A3D618E8F}"/>
                </a:ext>
              </a:extLst>
            </p:cNvPr>
            <p:cNvSpPr/>
            <p:nvPr/>
          </p:nvSpPr>
          <p:spPr>
            <a:xfrm>
              <a:off x="7915725" y="363445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CFE133-0BC6-AAA8-8A76-6D236A3BF60E}"/>
                </a:ext>
              </a:extLst>
            </p:cNvPr>
            <p:cNvSpPr/>
            <p:nvPr/>
          </p:nvSpPr>
          <p:spPr>
            <a:xfrm>
              <a:off x="8068125" y="350764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9D5F24-83B0-BA9F-0015-FA84897FB845}"/>
                </a:ext>
              </a:extLst>
            </p:cNvPr>
            <p:cNvSpPr/>
            <p:nvPr/>
          </p:nvSpPr>
          <p:spPr>
            <a:xfrm>
              <a:off x="8158865" y="311675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0E3335-F168-FDB7-10F1-8CA4E94253A0}"/>
                </a:ext>
              </a:extLst>
            </p:cNvPr>
            <p:cNvSpPr/>
            <p:nvPr/>
          </p:nvSpPr>
          <p:spPr>
            <a:xfrm>
              <a:off x="8290325" y="32900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947EF7-1605-726A-34A4-1069C5E9420B}"/>
                </a:ext>
              </a:extLst>
            </p:cNvPr>
            <p:cNvSpPr/>
            <p:nvPr/>
          </p:nvSpPr>
          <p:spPr>
            <a:xfrm>
              <a:off x="8311265" y="33947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0373C0-B8CC-CE24-AD51-C29D210A8076}"/>
                </a:ext>
              </a:extLst>
            </p:cNvPr>
            <p:cNvSpPr/>
            <p:nvPr/>
          </p:nvSpPr>
          <p:spPr>
            <a:xfrm>
              <a:off x="8311265" y="27735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83C5A-AB10-2A2E-D591-C84A4AFBEC8D}"/>
                </a:ext>
              </a:extLst>
            </p:cNvPr>
            <p:cNvSpPr/>
            <p:nvPr/>
          </p:nvSpPr>
          <p:spPr>
            <a:xfrm>
              <a:off x="8463665" y="29259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21BF2D-ECAC-07BD-FC2B-4293D0239800}"/>
                </a:ext>
              </a:extLst>
            </p:cNvPr>
            <p:cNvSpPr/>
            <p:nvPr/>
          </p:nvSpPr>
          <p:spPr>
            <a:xfrm>
              <a:off x="8616065" y="30923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D1F9E7-9F27-A504-0379-62E67C2CB4CC}"/>
                </a:ext>
              </a:extLst>
            </p:cNvPr>
            <p:cNvSpPr/>
            <p:nvPr/>
          </p:nvSpPr>
          <p:spPr>
            <a:xfrm>
              <a:off x="8616065" y="299460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0F63B1-CE57-5C4C-8CEC-BCC21AFCE734}"/>
                </a:ext>
              </a:extLst>
            </p:cNvPr>
            <p:cNvSpPr/>
            <p:nvPr/>
          </p:nvSpPr>
          <p:spPr>
            <a:xfrm>
              <a:off x="8748685" y="30853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CF8ED9-B0E8-0C0F-829C-8390EFC07698}"/>
                </a:ext>
              </a:extLst>
            </p:cNvPr>
            <p:cNvSpPr/>
            <p:nvPr/>
          </p:nvSpPr>
          <p:spPr>
            <a:xfrm>
              <a:off x="8901085" y="3244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BCED8B-92C2-1739-A942-AD339792432F}"/>
                </a:ext>
              </a:extLst>
            </p:cNvPr>
            <p:cNvSpPr/>
            <p:nvPr/>
          </p:nvSpPr>
          <p:spPr>
            <a:xfrm>
              <a:off x="8642824" y="2700279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3D4571-49AC-B92C-8085-7942523962F5}"/>
                </a:ext>
              </a:extLst>
            </p:cNvPr>
            <p:cNvSpPr/>
            <p:nvPr/>
          </p:nvSpPr>
          <p:spPr>
            <a:xfrm>
              <a:off x="8285677" y="252461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493A22-CFA4-4FFC-ED37-988EA4E73131}"/>
                </a:ext>
              </a:extLst>
            </p:cNvPr>
            <p:cNvSpPr/>
            <p:nvPr/>
          </p:nvSpPr>
          <p:spPr>
            <a:xfrm>
              <a:off x="8438077" y="265607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E9ED362-7F46-A71B-078F-E8E3FB5BCDA9}"/>
                </a:ext>
              </a:extLst>
            </p:cNvPr>
            <p:cNvSpPr/>
            <p:nvPr/>
          </p:nvSpPr>
          <p:spPr>
            <a:xfrm>
              <a:off x="8445057" y="2425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DFBB0D-F35A-66E7-9B1A-12317B8AF542}"/>
                </a:ext>
              </a:extLst>
            </p:cNvPr>
            <p:cNvSpPr/>
            <p:nvPr/>
          </p:nvSpPr>
          <p:spPr>
            <a:xfrm>
              <a:off x="8597457" y="25781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ADCBB9-2317-9683-363F-21E4A32BBDD1}"/>
                </a:ext>
              </a:extLst>
            </p:cNvPr>
            <p:cNvSpPr/>
            <p:nvPr/>
          </p:nvSpPr>
          <p:spPr>
            <a:xfrm>
              <a:off x="8763817" y="26886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0B732E-E59E-2D5F-26DB-F9EE6F40AEBE}"/>
                </a:ext>
              </a:extLst>
            </p:cNvPr>
            <p:cNvSpPr/>
            <p:nvPr/>
          </p:nvSpPr>
          <p:spPr>
            <a:xfrm>
              <a:off x="8735897" y="233964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EF99E3-B893-2329-8A94-D692975A957E}"/>
                </a:ext>
              </a:extLst>
            </p:cNvPr>
            <p:cNvSpPr/>
            <p:nvPr/>
          </p:nvSpPr>
          <p:spPr>
            <a:xfrm>
              <a:off x="8477634" y="20394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9A3504-BD74-B483-A41B-C4925CEA041B}"/>
                </a:ext>
              </a:extLst>
            </p:cNvPr>
            <p:cNvSpPr/>
            <p:nvPr/>
          </p:nvSpPr>
          <p:spPr>
            <a:xfrm>
              <a:off x="8630034" y="21918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4DBBB5-1515-86A9-EE25-CF0FB9E5A840}"/>
                </a:ext>
              </a:extLst>
            </p:cNvPr>
            <p:cNvSpPr/>
            <p:nvPr/>
          </p:nvSpPr>
          <p:spPr>
            <a:xfrm>
              <a:off x="8831294" y="23442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C9B92-4729-1186-4C37-41611CF0A73E}"/>
                </a:ext>
              </a:extLst>
            </p:cNvPr>
            <p:cNvSpPr/>
            <p:nvPr/>
          </p:nvSpPr>
          <p:spPr>
            <a:xfrm>
              <a:off x="8656794" y="236523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92894B-38DB-1EBE-39C9-420AB21CFA88}"/>
                </a:ext>
              </a:extLst>
            </p:cNvPr>
            <p:cNvSpPr/>
            <p:nvPr/>
          </p:nvSpPr>
          <p:spPr>
            <a:xfrm>
              <a:off x="8229842" y="2280315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964427-0BA3-A3A9-05F0-874C9B334C98}"/>
                </a:ext>
              </a:extLst>
            </p:cNvPr>
            <p:cNvSpPr/>
            <p:nvPr/>
          </p:nvSpPr>
          <p:spPr>
            <a:xfrm>
              <a:off x="8020440" y="26851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AD0B6E-C6C1-BBE3-5383-7AB8CC2F1149}"/>
                </a:ext>
              </a:extLst>
            </p:cNvPr>
            <p:cNvSpPr/>
            <p:nvPr/>
          </p:nvSpPr>
          <p:spPr>
            <a:xfrm>
              <a:off x="8172840" y="28375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2F7C07-F7B4-5BC5-BB6F-FAC6270ADE7B}"/>
                </a:ext>
              </a:extLst>
            </p:cNvPr>
            <p:cNvSpPr/>
            <p:nvPr/>
          </p:nvSpPr>
          <p:spPr>
            <a:xfrm>
              <a:off x="8325240" y="312257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D064E683-FBAD-6BEB-427A-29E1BAC756E8}"/>
                </a:ext>
              </a:extLst>
            </p:cNvPr>
            <p:cNvSpPr/>
            <p:nvPr/>
          </p:nvSpPr>
          <p:spPr>
            <a:xfrm>
              <a:off x="9008076" y="3482048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us Sign 46">
              <a:extLst>
                <a:ext uri="{FF2B5EF4-FFF2-40B4-BE49-F238E27FC236}">
                  <a16:creationId xmlns:a16="http://schemas.microsoft.com/office/drawing/2014/main" id="{ADA57B09-7AC7-E6BE-C371-8924FF7840C5}"/>
                </a:ext>
              </a:extLst>
            </p:cNvPr>
            <p:cNvSpPr/>
            <p:nvPr/>
          </p:nvSpPr>
          <p:spPr>
            <a:xfrm>
              <a:off x="9118596" y="304113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F1E08E98-7C0F-EFD1-7356-9CDD71AE94E5}"/>
                </a:ext>
              </a:extLst>
            </p:cNvPr>
            <p:cNvSpPr/>
            <p:nvPr/>
          </p:nvSpPr>
          <p:spPr>
            <a:xfrm>
              <a:off x="9340796" y="303997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69496C96-4819-7ECF-C3BD-A6921660B7F4}"/>
                </a:ext>
              </a:extLst>
            </p:cNvPr>
            <p:cNvSpPr/>
            <p:nvPr/>
          </p:nvSpPr>
          <p:spPr>
            <a:xfrm>
              <a:off x="9333816" y="273284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6A032E-8E60-22D6-029F-7E972A104A72}"/>
                </a:ext>
              </a:extLst>
            </p:cNvPr>
            <p:cNvSpPr/>
            <p:nvPr/>
          </p:nvSpPr>
          <p:spPr>
            <a:xfrm>
              <a:off x="9190761" y="26828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D61009-3A15-AE13-6A8C-B393FA3DF2B3}"/>
                </a:ext>
              </a:extLst>
            </p:cNvPr>
            <p:cNvSpPr/>
            <p:nvPr/>
          </p:nvSpPr>
          <p:spPr>
            <a:xfrm>
              <a:off x="9343161" y="289106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0FD5BD-BBFE-54C5-26BB-4EB6936D1EB3}"/>
                </a:ext>
              </a:extLst>
            </p:cNvPr>
            <p:cNvSpPr/>
            <p:nvPr/>
          </p:nvSpPr>
          <p:spPr>
            <a:xfrm>
              <a:off x="9358248" y="247585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1D6D0C-8E13-37BC-D24F-6C2938743F5D}"/>
                </a:ext>
              </a:extLst>
            </p:cNvPr>
            <p:cNvSpPr/>
            <p:nvPr/>
          </p:nvSpPr>
          <p:spPr>
            <a:xfrm>
              <a:off x="9267507" y="2168722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5AB3A08-4474-0848-D873-82D6803832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25" y="1440284"/>
            <a:ext cx="2261942" cy="625371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AF66D8-683C-01D5-EDD2-1D53E8584563}"/>
              </a:ext>
            </a:extLst>
          </p:cNvPr>
          <p:cNvSpPr/>
          <p:nvPr/>
        </p:nvSpPr>
        <p:spPr>
          <a:xfrm>
            <a:off x="1355641" y="1402923"/>
            <a:ext cx="2445263" cy="711693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349D4E6-B264-810C-6B67-95E608CEC003}"/>
              </a:ext>
            </a:extLst>
          </p:cNvPr>
          <p:cNvSpPr/>
          <p:nvPr/>
        </p:nvSpPr>
        <p:spPr>
          <a:xfrm>
            <a:off x="6009652" y="1499870"/>
            <a:ext cx="2582485" cy="711693"/>
          </a:xfrm>
          <a:prstGeom prst="roundRect">
            <a:avLst/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Minority class sample statistics are unreliable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C93FAEA-91E4-D621-027A-2AB0972CD042}"/>
              </a:ext>
            </a:extLst>
          </p:cNvPr>
          <p:cNvSpPr/>
          <p:nvPr/>
        </p:nvSpPr>
        <p:spPr>
          <a:xfrm>
            <a:off x="6588539" y="2526141"/>
            <a:ext cx="1510338" cy="703505"/>
          </a:xfrm>
          <a:prstGeom prst="round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Sample covariance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676FDB1-EDE6-4D59-D764-B59C70ABD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37399" y="2409968"/>
            <a:ext cx="299842" cy="296563"/>
          </a:xfrm>
          <a:prstGeom prst="rect">
            <a:avLst/>
          </a:prstGeom>
        </p:spPr>
      </p:pic>
      <p:sp>
        <p:nvSpPr>
          <p:cNvPr id="93" name="Arrow: Right 92">
            <a:extLst>
              <a:ext uri="{FF2B5EF4-FFF2-40B4-BE49-F238E27FC236}">
                <a16:creationId xmlns:a16="http://schemas.microsoft.com/office/drawing/2014/main" id="{B8125602-82AD-A6AC-08BB-1342841F3B59}"/>
              </a:ext>
            </a:extLst>
          </p:cNvPr>
          <p:cNvSpPr/>
          <p:nvPr/>
        </p:nvSpPr>
        <p:spPr>
          <a:xfrm rot="5400000">
            <a:off x="7141630" y="2241732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0BC8272-C217-6727-2626-42B0C2F9AF05}"/>
              </a:ext>
            </a:extLst>
          </p:cNvPr>
          <p:cNvSpPr/>
          <p:nvPr/>
        </p:nvSpPr>
        <p:spPr>
          <a:xfrm>
            <a:off x="6591166" y="3589707"/>
            <a:ext cx="1564421" cy="644884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Robust covariance</a:t>
            </a: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28707162-5B9F-5ED5-4CC8-92D58A130789}"/>
              </a:ext>
            </a:extLst>
          </p:cNvPr>
          <p:cNvSpPr/>
          <p:nvPr/>
        </p:nvSpPr>
        <p:spPr>
          <a:xfrm rot="5400000">
            <a:off x="7143874" y="3262270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BCF8030-CFAD-15CF-DBA5-C7D02E6BCD4A}"/>
              </a:ext>
            </a:extLst>
          </p:cNvPr>
          <p:cNvSpPr/>
          <p:nvPr/>
        </p:nvSpPr>
        <p:spPr>
          <a:xfrm>
            <a:off x="6588539" y="4612628"/>
            <a:ext cx="1564421" cy="718859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Smooth distribution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ED6F7D0-36B6-4A08-094A-79DC86AE23B6}"/>
              </a:ext>
            </a:extLst>
          </p:cNvPr>
          <p:cNvSpPr/>
          <p:nvPr/>
        </p:nvSpPr>
        <p:spPr>
          <a:xfrm rot="5400000">
            <a:off x="7141629" y="4285191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1629177-3BF0-9AB8-9B0B-BCE0BF08A7FB}"/>
              </a:ext>
            </a:extLst>
          </p:cNvPr>
          <p:cNvSpPr/>
          <p:nvPr/>
        </p:nvSpPr>
        <p:spPr>
          <a:xfrm>
            <a:off x="5844202" y="5688175"/>
            <a:ext cx="3053092" cy="939567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Optimize loss directly on smoothed distribution (no sampling)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08CDF8-F5F0-61A5-EA30-6082C2CAEC25}"/>
              </a:ext>
            </a:extLst>
          </p:cNvPr>
          <p:cNvCxnSpPr>
            <a:cxnSpLocks/>
          </p:cNvCxnSpPr>
          <p:nvPr/>
        </p:nvCxnSpPr>
        <p:spPr>
          <a:xfrm flipV="1">
            <a:off x="1754349" y="2111548"/>
            <a:ext cx="1466090" cy="33178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8ED98D58-3E64-93B4-8D01-C600B5EE892A}"/>
              </a:ext>
            </a:extLst>
          </p:cNvPr>
          <p:cNvSpPr/>
          <p:nvPr/>
        </p:nvSpPr>
        <p:spPr>
          <a:xfrm rot="5400000">
            <a:off x="7211482" y="5367873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CBDEF0B-E22C-DCF8-3902-BD1EE947B6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5" y="5518609"/>
            <a:ext cx="1812114" cy="632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57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5"/>
    </mc:Choice>
    <mc:Fallback xmlns="">
      <p:transition spd="slow" advTm="4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4C7A21A-49EE-8343-47AA-78E84E152760}"/>
              </a:ext>
            </a:extLst>
          </p:cNvPr>
          <p:cNvSpPr/>
          <p:nvPr/>
        </p:nvSpPr>
        <p:spPr>
          <a:xfrm>
            <a:off x="5752153" y="4041454"/>
            <a:ext cx="2904431" cy="660107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17EA07-5ED2-AC76-ED7B-ABFD23DD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2E194-0439-1590-EB59-D3C32B41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3C6B66-157D-224C-4B4C-6DC779505D0C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5564" y="5640347"/>
            <a:ext cx="1460653" cy="228337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E63AB41A-F8FC-F077-1CB8-04FC6AA9454A}"/>
              </a:ext>
            </a:extLst>
          </p:cNvPr>
          <p:cNvGrpSpPr/>
          <p:nvPr/>
        </p:nvGrpSpPr>
        <p:grpSpPr>
          <a:xfrm>
            <a:off x="114825" y="2133058"/>
            <a:ext cx="3602071" cy="2023735"/>
            <a:chOff x="337075" y="1504408"/>
            <a:chExt cx="3602071" cy="202373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E14B0A2-80AB-2B39-C4EC-A30CB981AF77}"/>
                </a:ext>
              </a:extLst>
            </p:cNvPr>
            <p:cNvSpPr/>
            <p:nvPr/>
          </p:nvSpPr>
          <p:spPr>
            <a:xfrm>
              <a:off x="337075" y="1504408"/>
              <a:ext cx="3602071" cy="1577586"/>
            </a:xfrm>
            <a:prstGeom prst="cloud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C2D891-43CA-AF85-9846-8F406787C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219" y="2717968"/>
              <a:ext cx="642831" cy="8101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ACC729-44E4-5936-C883-06D95FF6534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3136703" y="2531736"/>
              <a:ext cx="715438" cy="9912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8CD28F31-844C-9F4D-B14F-878BD38F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97" y="5443384"/>
            <a:ext cx="238728" cy="6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5029EC3-9745-5F4D-7E89-B1EBB2AADB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2" y="5719383"/>
            <a:ext cx="874057" cy="2139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BF0D38D-CAAA-B0BF-54B5-374FD89E1B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91" y="5912993"/>
            <a:ext cx="1383772" cy="20434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5F52C46F-BF94-A28E-A086-D8B0609D2DF4}"/>
              </a:ext>
            </a:extLst>
          </p:cNvPr>
          <p:cNvGrpSpPr/>
          <p:nvPr/>
        </p:nvGrpSpPr>
        <p:grpSpPr>
          <a:xfrm>
            <a:off x="525851" y="3877806"/>
            <a:ext cx="2865998" cy="1505013"/>
            <a:chOff x="748101" y="3249156"/>
            <a:chExt cx="2865998" cy="15050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80D370-3772-DBEB-54B3-ABE8C53463CC}"/>
                </a:ext>
              </a:extLst>
            </p:cNvPr>
            <p:cNvGrpSpPr/>
            <p:nvPr/>
          </p:nvGrpSpPr>
          <p:grpSpPr>
            <a:xfrm>
              <a:off x="963617" y="3491474"/>
              <a:ext cx="2409595" cy="1262695"/>
              <a:chOff x="1855635" y="3330142"/>
              <a:chExt cx="2342469" cy="124743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B495F6D-C334-7BE6-7937-5DC35D7710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55657" y="3883168"/>
                <a:ext cx="906498" cy="6944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FBCE973-9216-379F-CF6C-700489735C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84307" y="3896216"/>
                <a:ext cx="277848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F41B030-7682-120E-7D64-8FA680C25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896216"/>
                <a:ext cx="256616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1C65E98-0F6E-1840-069E-3877111024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904554"/>
                <a:ext cx="827052" cy="6730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6 1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64C982F3-2488-D497-7550-C870E46F66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796" y="3365157"/>
                <a:ext cx="279317" cy="571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B3940CFD-A50F-1CCE-61E0-FB978061A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263" y="3361309"/>
                <a:ext cx="459841" cy="550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ACA9B7ED-B92E-88A8-D833-D88FA941E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618" y="3330142"/>
                <a:ext cx="353967" cy="605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D73A81B-DDA3-85E6-08B0-63A250543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tretch>
                <a:fillRect/>
              </a:stretch>
            </p:blipFill>
            <p:spPr>
              <a:xfrm>
                <a:off x="1855635" y="3369513"/>
                <a:ext cx="353967" cy="566347"/>
              </a:xfrm>
              <a:prstGeom prst="rect">
                <a:avLst/>
              </a:prstGeom>
            </p:spPr>
          </p:pic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07FB4EF-EE8E-D162-D821-A865E87CA70D}"/>
                </a:ext>
              </a:extLst>
            </p:cNvPr>
            <p:cNvSpPr/>
            <p:nvPr/>
          </p:nvSpPr>
          <p:spPr>
            <a:xfrm>
              <a:off x="748101" y="3524847"/>
              <a:ext cx="2865998" cy="526418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39F3991-002C-D57B-6487-C0FAD0066FA9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734" y="3249156"/>
              <a:ext cx="1306971" cy="223543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E5B3E61-F2DA-839A-7565-F88102221BAE}"/>
              </a:ext>
            </a:extLst>
          </p:cNvPr>
          <p:cNvGrpSpPr/>
          <p:nvPr/>
        </p:nvGrpSpPr>
        <p:grpSpPr>
          <a:xfrm>
            <a:off x="3446893" y="4156537"/>
            <a:ext cx="1924115" cy="1046754"/>
            <a:chOff x="3722156" y="3560694"/>
            <a:chExt cx="1924115" cy="104675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19FEC99-8DB9-2DFF-3FA3-664ECDAE7BED}"/>
                </a:ext>
              </a:extLst>
            </p:cNvPr>
            <p:cNvGrpSpPr/>
            <p:nvPr/>
          </p:nvGrpSpPr>
          <p:grpSpPr>
            <a:xfrm>
              <a:off x="3998414" y="3906012"/>
              <a:ext cx="1371600" cy="701436"/>
              <a:chOff x="4021279" y="3671186"/>
              <a:chExt cx="1371600" cy="70143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E088268-4396-36EB-0B41-FC13F2BAB5F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3823468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9A59923-D47F-7D07-39FD-87EF2CE05FD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4003322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251E8C2-8A82-4226-E8DC-21E2EC3F5DF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4189742"/>
                <a:ext cx="1371600" cy="1828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0A4A398-0F64-E6F9-C26E-376FD6E309E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021279" y="3671186"/>
                <a:ext cx="1371600" cy="182880"/>
              </a:xfrm>
              <a:prstGeom prst="rect">
                <a:avLst/>
              </a:prstGeom>
            </p:spPr>
          </p:pic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53B556-45A0-9DBA-B5F3-12FBA5081CF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156" y="3560694"/>
              <a:ext cx="1924115" cy="304457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A1A4725-1E96-E30A-53B2-131BFD317B77}"/>
              </a:ext>
            </a:extLst>
          </p:cNvPr>
          <p:cNvGrpSpPr/>
          <p:nvPr/>
        </p:nvGrpSpPr>
        <p:grpSpPr>
          <a:xfrm>
            <a:off x="3528702" y="1981920"/>
            <a:ext cx="1926857" cy="1862879"/>
            <a:chOff x="4322633" y="1363705"/>
            <a:chExt cx="1926857" cy="186287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0C35D3-EDE8-C53D-D92B-6D2F84D0367E}"/>
                </a:ext>
              </a:extLst>
            </p:cNvPr>
            <p:cNvGrpSpPr/>
            <p:nvPr/>
          </p:nvGrpSpPr>
          <p:grpSpPr>
            <a:xfrm>
              <a:off x="4591848" y="1715446"/>
              <a:ext cx="1388426" cy="1511138"/>
              <a:chOff x="4688363" y="1509053"/>
              <a:chExt cx="1388426" cy="1511138"/>
            </a:xfrm>
            <a:solidFill>
              <a:schemeClr val="bg1"/>
            </a:solidFill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8EB746F-B2B6-7C2A-16BB-16718BBF816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2119" y="1509053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1BAB698-89A8-75C7-6CF6-75D6891984B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2119" y="166133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3CFF7F1-502E-F4DB-CD2B-BF17B4926E9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88363" y="1825622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9AD61BC-4566-C181-5AE1-5988D57257A6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1999692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18B7858-5F35-1EDD-69A2-7F822581B29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2162868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82484EF-64CF-8960-9F0A-EB50428A46C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0532" y="2335778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5E22BFF-5A71-3F35-957F-656BD6E2768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696776" y="250006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4C6B788-DAC8-BDE7-06E5-13E10D9400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5189" y="2674135"/>
                <a:ext cx="1371600" cy="182880"/>
              </a:xfrm>
              <a:prstGeom prst="rect">
                <a:avLst/>
              </a:prstGeom>
              <a:grpFill/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BCDA05C-306F-2EEF-F497-A5D755EE1AD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705189" y="2837311"/>
                <a:ext cx="1371600" cy="182880"/>
              </a:xfrm>
              <a:prstGeom prst="rect">
                <a:avLst/>
              </a:prstGeom>
              <a:grpFill/>
            </p:spPr>
          </p:pic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46B3C9D-C40B-24A7-79A6-E5B7BCF964B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33" y="1363705"/>
              <a:ext cx="1926857" cy="30445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E25C6F1-8E61-1737-C1F6-9F11A49EE3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7" y="1675318"/>
            <a:ext cx="2977523" cy="857905"/>
          </a:xfrm>
          <a:prstGeom prst="rect">
            <a:avLst/>
          </a:prstGeom>
        </p:spPr>
      </p:pic>
      <p:sp>
        <p:nvSpPr>
          <p:cNvPr id="116" name="Arrow: Down 115">
            <a:extLst>
              <a:ext uri="{FF2B5EF4-FFF2-40B4-BE49-F238E27FC236}">
                <a16:creationId xmlns:a16="http://schemas.microsoft.com/office/drawing/2014/main" id="{0BE96F7B-1D1C-71AE-F911-E15F6550B2D4}"/>
              </a:ext>
            </a:extLst>
          </p:cNvPr>
          <p:cNvSpPr/>
          <p:nvPr/>
        </p:nvSpPr>
        <p:spPr>
          <a:xfrm>
            <a:off x="7023099" y="2572483"/>
            <a:ext cx="241300" cy="24004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9613B93-8E4A-8A0A-2117-4AC8A79487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09" y="4117917"/>
            <a:ext cx="2543238" cy="515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CD775F-C48C-B644-3A7E-AE09FCA195F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35" y="2885576"/>
            <a:ext cx="2822097" cy="78628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C7ABDA-CAF8-E5FE-66A2-4A492B911D95}"/>
              </a:ext>
            </a:extLst>
          </p:cNvPr>
          <p:cNvSpPr/>
          <p:nvPr/>
        </p:nvSpPr>
        <p:spPr>
          <a:xfrm>
            <a:off x="5623599" y="1655991"/>
            <a:ext cx="3190421" cy="909714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84B41C5-AA74-994E-A877-3C115ACA1194}"/>
              </a:ext>
            </a:extLst>
          </p:cNvPr>
          <p:cNvSpPr/>
          <p:nvPr/>
        </p:nvSpPr>
        <p:spPr>
          <a:xfrm>
            <a:off x="7023100" y="3757782"/>
            <a:ext cx="241300" cy="24004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E3F3845-A219-65F5-3C7D-E303CDB5308B}"/>
              </a:ext>
            </a:extLst>
          </p:cNvPr>
          <p:cNvSpPr/>
          <p:nvPr/>
        </p:nvSpPr>
        <p:spPr>
          <a:xfrm>
            <a:off x="7023099" y="4733250"/>
            <a:ext cx="241300" cy="240047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0EA66A3-2155-8C88-33B3-7A6E3C2A27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83" y="5071153"/>
            <a:ext cx="2453333" cy="850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3"/>
    </mc:Choice>
    <mc:Fallback xmlns="">
      <p:transition spd="slow" advTm="4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16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AE41-CDD2-B367-C27D-9E360DF0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D9CA-58AA-F38F-1C35-AE2DFEC4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real-world networks</a:t>
            </a:r>
          </a:p>
          <a:p>
            <a:pPr lvl="1"/>
            <a:r>
              <a:rPr lang="en-US" dirty="0"/>
              <a:t>Social, citation, collaboration, financial, biological</a:t>
            </a:r>
          </a:p>
          <a:p>
            <a:pPr lvl="1"/>
            <a:r>
              <a:rPr lang="en-US" dirty="0"/>
              <a:t>… and others</a:t>
            </a:r>
          </a:p>
          <a:p>
            <a:r>
              <a:rPr lang="en-US" dirty="0"/>
              <a:t>Tasks</a:t>
            </a:r>
          </a:p>
          <a:p>
            <a:pPr lvl="1"/>
            <a:r>
              <a:rPr lang="en-US" dirty="0"/>
              <a:t>Link prediction</a:t>
            </a:r>
          </a:p>
          <a:p>
            <a:pPr lvl="1"/>
            <a:r>
              <a:rPr lang="en-US" dirty="0"/>
              <a:t>Node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5990-68D2-895B-527B-E39D9076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41A6D09-5E5E-32A9-FF38-450882881060}"/>
              </a:ext>
            </a:extLst>
          </p:cNvPr>
          <p:cNvSpPr/>
          <p:nvPr/>
        </p:nvSpPr>
        <p:spPr>
          <a:xfrm>
            <a:off x="622300" y="3898900"/>
            <a:ext cx="450850" cy="298450"/>
          </a:xfrm>
          <a:prstGeom prst="rightArrow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6"/>
    </mc:Choice>
    <mc:Fallback xmlns="">
      <p:transition spd="slow" advTm="19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3A09-9995-D51E-2697-27658179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degree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10A81-8961-0A95-9605-1DDDE388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095E0-E3BA-7938-5203-EF17E9A1F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119902"/>
            <a:ext cx="8203886" cy="2280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668C4-88DF-F952-06A3-6B1E78294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8" y="4465121"/>
            <a:ext cx="8083550" cy="16650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4D4094-8A43-09B3-C71A-A1C696A38710}"/>
              </a:ext>
            </a:extLst>
          </p:cNvPr>
          <p:cNvSpPr/>
          <p:nvPr/>
        </p:nvSpPr>
        <p:spPr>
          <a:xfrm>
            <a:off x="457200" y="1428664"/>
            <a:ext cx="1692359" cy="485818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Energy-based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24B0C8-F8E0-C030-A707-E9E08288798C}"/>
              </a:ext>
            </a:extLst>
          </p:cNvPr>
          <p:cNvCxnSpPr>
            <a:cxnSpLocks/>
          </p:cNvCxnSpPr>
          <p:nvPr/>
        </p:nvCxnSpPr>
        <p:spPr>
          <a:xfrm>
            <a:off x="1570080" y="1914482"/>
            <a:ext cx="0" cy="32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F3A5DB-9494-0351-2236-6BCF35EB876C}"/>
              </a:ext>
            </a:extLst>
          </p:cNvPr>
          <p:cNvSpPr/>
          <p:nvPr/>
        </p:nvSpPr>
        <p:spPr>
          <a:xfrm>
            <a:off x="2350961" y="1448066"/>
            <a:ext cx="1592389" cy="485818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Matrix-based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43C382-C541-11A5-3204-CC3E28BFE00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147156" y="1933884"/>
            <a:ext cx="0" cy="304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62C6B9-F485-707B-0A9A-53488AFFC4A5}"/>
              </a:ext>
            </a:extLst>
          </p:cNvPr>
          <p:cNvSpPr/>
          <p:nvPr/>
        </p:nvSpPr>
        <p:spPr>
          <a:xfrm>
            <a:off x="4054222" y="1445987"/>
            <a:ext cx="1775075" cy="485818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Random walks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CBEB9E-83A9-A873-2EDA-ED875C98AA66}"/>
              </a:ext>
            </a:extLst>
          </p:cNvPr>
          <p:cNvCxnSpPr>
            <a:cxnSpLocks/>
          </p:cNvCxnSpPr>
          <p:nvPr/>
        </p:nvCxnSpPr>
        <p:spPr>
          <a:xfrm>
            <a:off x="4829091" y="1931805"/>
            <a:ext cx="0" cy="250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61F198-D66F-85B4-BB19-B586A56AD654}"/>
              </a:ext>
            </a:extLst>
          </p:cNvPr>
          <p:cNvSpPr/>
          <p:nvPr/>
        </p:nvSpPr>
        <p:spPr>
          <a:xfrm>
            <a:off x="5910050" y="1445987"/>
            <a:ext cx="1621047" cy="485818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Auto-encoder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138E03-82EA-4D0C-023C-2B7BE7F8401B}"/>
              </a:ext>
            </a:extLst>
          </p:cNvPr>
          <p:cNvCxnSpPr>
            <a:cxnSpLocks/>
          </p:cNvCxnSpPr>
          <p:nvPr/>
        </p:nvCxnSpPr>
        <p:spPr>
          <a:xfrm>
            <a:off x="6265819" y="1944344"/>
            <a:ext cx="0" cy="250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60F061-7891-3537-00BD-476F7C263ACB}"/>
              </a:ext>
            </a:extLst>
          </p:cNvPr>
          <p:cNvSpPr/>
          <p:nvPr/>
        </p:nvSpPr>
        <p:spPr>
          <a:xfrm rot="19842290">
            <a:off x="7478642" y="2243243"/>
            <a:ext cx="864788" cy="370054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7DD7B-6A10-7CE2-1782-27982C4FDB8E}"/>
              </a:ext>
            </a:extLst>
          </p:cNvPr>
          <p:cNvSpPr txBox="1"/>
          <p:nvPr/>
        </p:nvSpPr>
        <p:spPr>
          <a:xfrm>
            <a:off x="1739900" y="6165850"/>
            <a:ext cx="55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Metric = Area under the Precision-Recall curve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48EDF9-0934-5A1D-65D2-04CC512111AD}"/>
              </a:ext>
            </a:extLst>
          </p:cNvPr>
          <p:cNvSpPr/>
          <p:nvPr/>
        </p:nvSpPr>
        <p:spPr>
          <a:xfrm>
            <a:off x="4941759" y="3183876"/>
            <a:ext cx="2755142" cy="95270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NEWS works well for all degrees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ACBEC9-3B60-6E44-7536-6DAD36626FF5}"/>
              </a:ext>
            </a:extLst>
          </p:cNvPr>
          <p:cNvSpPr/>
          <p:nvPr/>
        </p:nvSpPr>
        <p:spPr>
          <a:xfrm>
            <a:off x="355600" y="3003549"/>
            <a:ext cx="977900" cy="307975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7"/>
    </mc:Choice>
    <mc:Fallback xmlns="">
      <p:transition spd="slow" advTm="51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6B9412-3C97-3929-A772-2FFFF411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1444260"/>
            <a:ext cx="5206349" cy="4546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B361-58EE-9A20-633D-CB261421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NEWS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C9BC7-0A49-E53E-BE48-7137E253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5E700-FD63-80E1-42DF-2EECD42B3DE0}"/>
              </a:ext>
            </a:extLst>
          </p:cNvPr>
          <p:cNvSpPr/>
          <p:nvPr/>
        </p:nvSpPr>
        <p:spPr>
          <a:xfrm>
            <a:off x="3251201" y="3907776"/>
            <a:ext cx="3429000" cy="11023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NEWS resists overfitting even for low-degree nodes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44B4-0FEE-78F6-A55F-A86673CB4957}"/>
              </a:ext>
            </a:extLst>
          </p:cNvPr>
          <p:cNvSpPr txBox="1"/>
          <p:nvPr/>
        </p:nvSpPr>
        <p:spPr>
          <a:xfrm>
            <a:off x="1365251" y="6072842"/>
            <a:ext cx="689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Arxiv</a:t>
            </a:r>
            <a:r>
              <a:rPr lang="en-US" sz="2800" dirty="0"/>
              <a:t> (Condensed Matter) network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0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5"/>
    </mc:Choice>
    <mc:Fallback xmlns="">
      <p:transition spd="slow" advTm="2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4080-670D-2833-DF42-7A1A0C45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BB86-40F7-ECD9-4933-A28C626F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5132" y="5799730"/>
            <a:ext cx="2133600" cy="457200"/>
          </a:xfrm>
        </p:spPr>
        <p:txBody>
          <a:bodyPr/>
          <a:lstStyle/>
          <a:p>
            <a:fld id="{0568352C-4F5A-41B6-A3DB-568F03CCEDF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906CAB-4048-6DD9-67FA-2590A8EF9AF1}"/>
              </a:ext>
            </a:extLst>
          </p:cNvPr>
          <p:cNvSpPr/>
          <p:nvPr/>
        </p:nvSpPr>
        <p:spPr>
          <a:xfrm>
            <a:off x="7003127" y="2219235"/>
            <a:ext cx="1924414" cy="120502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Classify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Recommend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Cluster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EC1E136-71FF-5EC0-F9C9-F5061A0B5E7A}"/>
              </a:ext>
            </a:extLst>
          </p:cNvPr>
          <p:cNvGrpSpPr/>
          <p:nvPr/>
        </p:nvGrpSpPr>
        <p:grpSpPr>
          <a:xfrm>
            <a:off x="216459" y="2144498"/>
            <a:ext cx="1518788" cy="1448325"/>
            <a:chOff x="948174" y="2034297"/>
            <a:chExt cx="1518788" cy="14483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F4C0B3-4650-9822-8DFD-7258A24BF001}"/>
                </a:ext>
              </a:extLst>
            </p:cNvPr>
            <p:cNvSpPr/>
            <p:nvPr/>
          </p:nvSpPr>
          <p:spPr>
            <a:xfrm>
              <a:off x="948174" y="2348817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E6C14C-6935-439C-963B-EA44049CCFE3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V="1">
              <a:off x="1170929" y="2171789"/>
              <a:ext cx="505798" cy="2198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7EBFA5-8DA3-20E0-9813-1EF9BAF37093}"/>
                </a:ext>
              </a:extLst>
            </p:cNvPr>
            <p:cNvCxnSpPr>
              <a:cxnSpLocks/>
              <a:stCxn id="5" idx="4"/>
              <a:endCxn id="56" idx="1"/>
            </p:cNvCxnSpPr>
            <p:nvPr/>
          </p:nvCxnSpPr>
          <p:spPr>
            <a:xfrm>
              <a:off x="1078661" y="2641007"/>
              <a:ext cx="54530" cy="5739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61574-6287-5C87-ED40-F7A9EDD14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9149" y="2272447"/>
              <a:ext cx="505798" cy="899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ACA0B3-DF92-1CA0-AAC7-C56E71BF7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416" y="2624314"/>
              <a:ext cx="902696" cy="5906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1586DF-D1C4-DB18-7B70-A5F968511AC3}"/>
                </a:ext>
              </a:extLst>
            </p:cNvPr>
            <p:cNvCxnSpPr>
              <a:cxnSpLocks/>
              <a:stCxn id="5" idx="5"/>
            </p:cNvCxnSpPr>
            <p:nvPr/>
          </p:nvCxnSpPr>
          <p:spPr>
            <a:xfrm>
              <a:off x="1170929" y="2598217"/>
              <a:ext cx="1033183" cy="260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DFB310-71D6-DB59-AF94-0A2177152DB4}"/>
                </a:ext>
              </a:extLst>
            </p:cNvPr>
            <p:cNvCxnSpPr>
              <a:cxnSpLocks/>
            </p:cNvCxnSpPr>
            <p:nvPr/>
          </p:nvCxnSpPr>
          <p:spPr>
            <a:xfrm>
              <a:off x="1339635" y="3318265"/>
              <a:ext cx="489326" cy="224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E9ACA60-4F7B-D473-EC27-D8B98702FA5A}"/>
                </a:ext>
              </a:extLst>
            </p:cNvPr>
            <p:cNvSpPr/>
            <p:nvPr/>
          </p:nvSpPr>
          <p:spPr>
            <a:xfrm>
              <a:off x="1673934" y="2034297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945D466-9B3D-2CD2-8312-EDD05A7F56AF}"/>
                </a:ext>
              </a:extLst>
            </p:cNvPr>
            <p:cNvSpPr/>
            <p:nvPr/>
          </p:nvSpPr>
          <p:spPr>
            <a:xfrm>
              <a:off x="2205988" y="2460049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EB3D150-53D0-7BA6-F62C-03087D19A37D}"/>
                </a:ext>
              </a:extLst>
            </p:cNvPr>
            <p:cNvSpPr/>
            <p:nvPr/>
          </p:nvSpPr>
          <p:spPr>
            <a:xfrm>
              <a:off x="1094972" y="3172170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0659065-AEA4-FA6F-0DA9-CB485A7612A5}"/>
                </a:ext>
              </a:extLst>
            </p:cNvPr>
            <p:cNvSpPr/>
            <p:nvPr/>
          </p:nvSpPr>
          <p:spPr>
            <a:xfrm>
              <a:off x="1828961" y="3190432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6C0F0DE-E0E6-0309-A8F8-43F93AF20422}"/>
              </a:ext>
            </a:extLst>
          </p:cNvPr>
          <p:cNvGrpSpPr/>
          <p:nvPr/>
        </p:nvGrpSpPr>
        <p:grpSpPr>
          <a:xfrm>
            <a:off x="3546381" y="2009871"/>
            <a:ext cx="1681277" cy="1731022"/>
            <a:chOff x="3773206" y="2009871"/>
            <a:chExt cx="1681277" cy="173102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6F1DFD-DB50-C57C-F875-5EFEEF4A1A59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2883" y="2430421"/>
              <a:ext cx="1371600" cy="1828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0D4035-EE35-F1F2-105B-540ADDD6CFD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2883" y="2783942"/>
              <a:ext cx="1371600" cy="18288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F6F238-016B-F63D-97F7-8A8EC54DA26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2883" y="3143650"/>
              <a:ext cx="1371600" cy="1828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ED11FD-1F74-4EED-8E7C-731D6C50C48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2883" y="2061393"/>
              <a:ext cx="1371600" cy="18288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F2E813B-8D62-9E9E-8F2D-58BB3989E2F8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082883" y="3503358"/>
              <a:ext cx="1371600" cy="182880"/>
            </a:xfrm>
            <a:prstGeom prst="rect">
              <a:avLst/>
            </a:prstGeom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5B48251-3C1A-C6AA-0A08-8591BA3614FE}"/>
                </a:ext>
              </a:extLst>
            </p:cNvPr>
            <p:cNvSpPr/>
            <p:nvPr/>
          </p:nvSpPr>
          <p:spPr>
            <a:xfrm>
              <a:off x="3773206" y="2009871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7AD327A-A6B3-4C51-035E-5AF4B96C7078}"/>
                </a:ext>
              </a:extLst>
            </p:cNvPr>
            <p:cNvSpPr/>
            <p:nvPr/>
          </p:nvSpPr>
          <p:spPr>
            <a:xfrm>
              <a:off x="3773206" y="2369579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EDE1EB-EC05-3820-3C5A-4649C1B9370D}"/>
                </a:ext>
              </a:extLst>
            </p:cNvPr>
            <p:cNvSpPr/>
            <p:nvPr/>
          </p:nvSpPr>
          <p:spPr>
            <a:xfrm>
              <a:off x="3773206" y="2729287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5DFA2DE-6BA9-6957-E08A-91ED051C30E9}"/>
                </a:ext>
              </a:extLst>
            </p:cNvPr>
            <p:cNvSpPr/>
            <p:nvPr/>
          </p:nvSpPr>
          <p:spPr>
            <a:xfrm>
              <a:off x="3773206" y="3088995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68A446-E8F1-61EE-FB15-A4D7B2F360DA}"/>
                </a:ext>
              </a:extLst>
            </p:cNvPr>
            <p:cNvSpPr/>
            <p:nvPr/>
          </p:nvSpPr>
          <p:spPr>
            <a:xfrm>
              <a:off x="3773206" y="3448703"/>
              <a:ext cx="260974" cy="29219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</p:grp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4688C60-7C43-ACC1-E0FC-557967C16659}"/>
              </a:ext>
            </a:extLst>
          </p:cNvPr>
          <p:cNvSpPr/>
          <p:nvPr/>
        </p:nvSpPr>
        <p:spPr>
          <a:xfrm>
            <a:off x="5404725" y="2756615"/>
            <a:ext cx="1428538" cy="210208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C17931-AC3F-5D91-F6A3-0E081CA74615}"/>
              </a:ext>
            </a:extLst>
          </p:cNvPr>
          <p:cNvSpPr txBox="1"/>
          <p:nvPr/>
        </p:nvSpPr>
        <p:spPr>
          <a:xfrm>
            <a:off x="1818789" y="2134910"/>
            <a:ext cx="154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Build node embeddings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439263-F440-76FE-9982-0CBF476B03EF}"/>
              </a:ext>
            </a:extLst>
          </p:cNvPr>
          <p:cNvGrpSpPr/>
          <p:nvPr/>
        </p:nvGrpSpPr>
        <p:grpSpPr>
          <a:xfrm>
            <a:off x="3856058" y="3827720"/>
            <a:ext cx="1371600" cy="369332"/>
            <a:chOff x="4082883" y="3827720"/>
            <a:chExt cx="1371600" cy="369332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418C26F-883C-3694-B1C9-4E2F399D297C}"/>
                </a:ext>
              </a:extLst>
            </p:cNvPr>
            <p:cNvCxnSpPr/>
            <p:nvPr/>
          </p:nvCxnSpPr>
          <p:spPr>
            <a:xfrm>
              <a:off x="4082883" y="4019107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FE2E022-ACC8-586B-0225-C28C19EFAB40}"/>
                </a:ext>
              </a:extLst>
            </p:cNvPr>
            <p:cNvSpPr txBox="1"/>
            <p:nvPr/>
          </p:nvSpPr>
          <p:spPr>
            <a:xfrm>
              <a:off x="4366438" y="3827720"/>
              <a:ext cx="7655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dim d</a:t>
              </a:r>
            </a:p>
          </p:txBody>
        </p:sp>
      </p:grp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8560A90A-4B33-D954-C675-8A06223ECF75}"/>
              </a:ext>
            </a:extLst>
          </p:cNvPr>
          <p:cNvSpPr/>
          <p:nvPr/>
        </p:nvSpPr>
        <p:spPr>
          <a:xfrm>
            <a:off x="1930731" y="2756615"/>
            <a:ext cx="1425223" cy="210208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1BB284-DD82-3AE5-ABC9-88C2043140FF}"/>
              </a:ext>
            </a:extLst>
          </p:cNvPr>
          <p:cNvSpPr txBox="1"/>
          <p:nvPr/>
        </p:nvSpPr>
        <p:spPr>
          <a:xfrm>
            <a:off x="5214848" y="2091748"/>
            <a:ext cx="18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Use as</a:t>
            </a:r>
            <a:br>
              <a:rPr lang="en-US" i="1" dirty="0"/>
            </a:br>
            <a:r>
              <a:rPr lang="en-US" i="1" dirty="0"/>
              <a:t> feature vectors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2DF0C8-7796-31F8-4589-68B325A9E97E}"/>
              </a:ext>
            </a:extLst>
          </p:cNvPr>
          <p:cNvSpPr/>
          <p:nvPr/>
        </p:nvSpPr>
        <p:spPr>
          <a:xfrm>
            <a:off x="346946" y="4254505"/>
            <a:ext cx="1384794" cy="12954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CBB67A-FEC2-49A7-0612-FD3E67782783}"/>
              </a:ext>
            </a:extLst>
          </p:cNvPr>
          <p:cNvGrpSpPr/>
          <p:nvPr/>
        </p:nvGrpSpPr>
        <p:grpSpPr>
          <a:xfrm>
            <a:off x="346946" y="4496599"/>
            <a:ext cx="1384794" cy="165899"/>
            <a:chOff x="346946" y="4496599"/>
            <a:chExt cx="1384794" cy="165899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FF34488-5AFA-AE81-86C5-9977E8286C82}"/>
                </a:ext>
              </a:extLst>
            </p:cNvPr>
            <p:cNvCxnSpPr/>
            <p:nvPr/>
          </p:nvCxnSpPr>
          <p:spPr>
            <a:xfrm>
              <a:off x="346946" y="4496599"/>
              <a:ext cx="138479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6874ABA-214F-B3C0-0BB9-38E8732546B4}"/>
                </a:ext>
              </a:extLst>
            </p:cNvPr>
            <p:cNvCxnSpPr/>
            <p:nvPr/>
          </p:nvCxnSpPr>
          <p:spPr>
            <a:xfrm>
              <a:off x="346946" y="4662498"/>
              <a:ext cx="138479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E0B6BD3-E1B5-703F-13C7-A1A3C345B353}"/>
              </a:ext>
            </a:extLst>
          </p:cNvPr>
          <p:cNvGrpSpPr/>
          <p:nvPr/>
        </p:nvGrpSpPr>
        <p:grpSpPr>
          <a:xfrm>
            <a:off x="353543" y="5587133"/>
            <a:ext cx="1371600" cy="369332"/>
            <a:chOff x="4082883" y="3827720"/>
            <a:chExt cx="1371600" cy="369332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8F324E0-AA00-A63B-4C0B-EA1AF203B407}"/>
                </a:ext>
              </a:extLst>
            </p:cNvPr>
            <p:cNvCxnSpPr/>
            <p:nvPr/>
          </p:nvCxnSpPr>
          <p:spPr>
            <a:xfrm>
              <a:off x="4082883" y="4019107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64C1044-30CF-11EF-6404-5554B46C9460}"/>
                </a:ext>
              </a:extLst>
            </p:cNvPr>
            <p:cNvSpPr txBox="1"/>
            <p:nvPr/>
          </p:nvSpPr>
          <p:spPr>
            <a:xfrm>
              <a:off x="4572856" y="3827720"/>
              <a:ext cx="35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A98DA52-F38B-7F2C-AC28-B8879B8E3BF9}"/>
              </a:ext>
            </a:extLst>
          </p:cNvPr>
          <p:cNvGrpSpPr/>
          <p:nvPr/>
        </p:nvGrpSpPr>
        <p:grpSpPr>
          <a:xfrm rot="16200000">
            <a:off x="1306915" y="4717539"/>
            <a:ext cx="1371600" cy="369332"/>
            <a:chOff x="4082883" y="3827720"/>
            <a:chExt cx="1371600" cy="3693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039F8E2-11D9-588F-605C-E2F129D63FB4}"/>
                </a:ext>
              </a:extLst>
            </p:cNvPr>
            <p:cNvCxnSpPr/>
            <p:nvPr/>
          </p:nvCxnSpPr>
          <p:spPr>
            <a:xfrm>
              <a:off x="4082883" y="4019107"/>
              <a:ext cx="1371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18F4BBC-B8CB-8B6E-C896-923A2A6EE173}"/>
                </a:ext>
              </a:extLst>
            </p:cNvPr>
            <p:cNvSpPr txBox="1"/>
            <p:nvPr/>
          </p:nvSpPr>
          <p:spPr>
            <a:xfrm>
              <a:off x="4572856" y="3827720"/>
              <a:ext cx="359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88451FD-FE82-5C4C-7AA1-C418B7BCF1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15" y="4236777"/>
            <a:ext cx="888686" cy="230400"/>
          </a:xfrm>
          <a:prstGeom prst="rect">
            <a:avLst/>
          </a:prstGeom>
        </p:spPr>
      </p:pic>
      <p:sp>
        <p:nvSpPr>
          <p:cNvPr id="7" name="Arrow: Up-Down 6">
            <a:extLst>
              <a:ext uri="{FF2B5EF4-FFF2-40B4-BE49-F238E27FC236}">
                <a16:creationId xmlns:a16="http://schemas.microsoft.com/office/drawing/2014/main" id="{7FA4A390-198B-43DD-B033-5F62FB323CBB}"/>
              </a:ext>
            </a:extLst>
          </p:cNvPr>
          <p:cNvSpPr/>
          <p:nvPr/>
        </p:nvSpPr>
        <p:spPr>
          <a:xfrm>
            <a:off x="852583" y="3756067"/>
            <a:ext cx="176116" cy="326541"/>
          </a:xfrm>
          <a:prstGeom prst="up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C739F-BC0E-1F05-F444-C318DFB2A06A}"/>
              </a:ext>
            </a:extLst>
          </p:cNvPr>
          <p:cNvSpPr txBox="1"/>
          <p:nvPr/>
        </p:nvSpPr>
        <p:spPr>
          <a:xfrm>
            <a:off x="401476" y="4768905"/>
            <a:ext cx="126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Adjacency matrix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9AF0FD-6C7D-2D81-AF33-DAD5D5E917BE}"/>
              </a:ext>
            </a:extLst>
          </p:cNvPr>
          <p:cNvGrpSpPr/>
          <p:nvPr/>
        </p:nvGrpSpPr>
        <p:grpSpPr>
          <a:xfrm>
            <a:off x="3084169" y="4765446"/>
            <a:ext cx="5655711" cy="1175575"/>
            <a:chOff x="3159518" y="4765446"/>
            <a:chExt cx="4350572" cy="117557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DE981A5-5695-571F-A074-5BFD45412FA3}"/>
                </a:ext>
              </a:extLst>
            </p:cNvPr>
            <p:cNvSpPr/>
            <p:nvPr/>
          </p:nvSpPr>
          <p:spPr>
            <a:xfrm>
              <a:off x="3221941" y="4765446"/>
              <a:ext cx="4288149" cy="821687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EF5020-1BE3-D89C-1567-122A590B4FB9}"/>
                </a:ext>
              </a:extLst>
            </p:cNvPr>
            <p:cNvSpPr txBox="1"/>
            <p:nvPr/>
          </p:nvSpPr>
          <p:spPr>
            <a:xfrm>
              <a:off x="3159518" y="4863803"/>
              <a:ext cx="42881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2060"/>
                  </a:solidFill>
                </a:rPr>
                <a:t>Goal: build node embeddings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9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04"/>
    </mc:Choice>
    <mc:Fallback xmlns="">
      <p:transition spd="slow" advTm="93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4" grpId="0" animBg="1"/>
      <p:bldP spid="75" grpId="0"/>
      <p:bldP spid="7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C562-19CC-8A39-A751-05505A40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03F5D-988D-1168-B397-55F8B9E4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i="1" dirty="0"/>
              <a:t>ode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dirty="0"/>
              <a:t>mbeddings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dirty="0"/>
              <a:t>ithout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i="1" dirty="0"/>
              <a:t>imilarity Assumptions (NEWS)</a:t>
            </a:r>
          </a:p>
          <a:p>
            <a:endParaRPr lang="en-US" i="1" dirty="0"/>
          </a:p>
          <a:p>
            <a:pPr lvl="1"/>
            <a:r>
              <a:rPr lang="en-US" dirty="0"/>
              <a:t>Robust to limited data</a:t>
            </a:r>
          </a:p>
          <a:p>
            <a:pPr lvl="1"/>
            <a:r>
              <a:rPr lang="en-US" dirty="0"/>
              <a:t>Personalized</a:t>
            </a:r>
          </a:p>
          <a:p>
            <a:pPr lvl="1"/>
            <a:r>
              <a:rPr lang="en-US" dirty="0"/>
              <a:t>Parameter-free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B8CA2-D141-32B4-287D-29E6B3AC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8A6CB1-8A45-5444-3344-154C72B4420C}"/>
              </a:ext>
            </a:extLst>
          </p:cNvPr>
          <p:cNvGrpSpPr/>
          <p:nvPr/>
        </p:nvGrpSpPr>
        <p:grpSpPr>
          <a:xfrm>
            <a:off x="710344" y="5186185"/>
            <a:ext cx="7047782" cy="612476"/>
            <a:chOff x="710344" y="5186185"/>
            <a:chExt cx="7047782" cy="6124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7C31B3-79E4-3FB2-3288-831BAF6945BD}"/>
                </a:ext>
              </a:extLst>
            </p:cNvPr>
            <p:cNvSpPr/>
            <p:nvPr/>
          </p:nvSpPr>
          <p:spPr>
            <a:xfrm>
              <a:off x="710344" y="5186185"/>
              <a:ext cx="7047782" cy="61247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C7B028-2AF4-D9A0-C106-7A50A36A675B}"/>
                </a:ext>
              </a:extLst>
            </p:cNvPr>
            <p:cNvSpPr txBox="1"/>
            <p:nvPr/>
          </p:nvSpPr>
          <p:spPr>
            <a:xfrm>
              <a:off x="849313" y="5203438"/>
              <a:ext cx="68132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https://github.com/deepayan12/news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0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26"/>
    </mc:Choice>
    <mc:Fallback xmlns="">
      <p:transition spd="slow" advTm="4762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2720-9A35-6E17-F529-DD5E5F29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5EAE0-5AB5-382A-E1ED-06335CE1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600D2-6AA0-8926-96EE-D0BFA361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855DC-3AAD-672C-658B-CEF30B0B0C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1771650"/>
            <a:ext cx="5256455" cy="5437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92E596-AEA3-9984-7051-FC47EE1046D1}"/>
              </a:ext>
            </a:extLst>
          </p:cNvPr>
          <p:cNvSpPr/>
          <p:nvPr/>
        </p:nvSpPr>
        <p:spPr>
          <a:xfrm>
            <a:off x="860341" y="2434173"/>
            <a:ext cx="1920959" cy="416585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Celebrity “bias”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92AAA9-7DD3-504D-7BB5-8358EEDCAA86}"/>
              </a:ext>
            </a:extLst>
          </p:cNvPr>
          <p:cNvCxnSpPr>
            <a:cxnSpLocks/>
          </p:cNvCxnSpPr>
          <p:nvPr/>
        </p:nvCxnSpPr>
        <p:spPr>
          <a:xfrm flipV="1">
            <a:off x="2432050" y="2209800"/>
            <a:ext cx="0" cy="224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456F10-B3E7-FF34-982C-870AE3AC7620}"/>
              </a:ext>
            </a:extLst>
          </p:cNvPr>
          <p:cNvSpPr/>
          <p:nvPr/>
        </p:nvSpPr>
        <p:spPr>
          <a:xfrm>
            <a:off x="3027236" y="2434173"/>
            <a:ext cx="1920959" cy="416585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Interest vector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C5B232-65D9-5ADE-18A2-04B0972E01A7}"/>
              </a:ext>
            </a:extLst>
          </p:cNvPr>
          <p:cNvCxnSpPr>
            <a:cxnSpLocks/>
          </p:cNvCxnSpPr>
          <p:nvPr/>
        </p:nvCxnSpPr>
        <p:spPr>
          <a:xfrm flipV="1">
            <a:off x="3163845" y="2209800"/>
            <a:ext cx="0" cy="224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D14D9F6-C0DA-F258-BF05-60075DF14B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3478247"/>
            <a:ext cx="7647997" cy="429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7C32F5-BB82-D812-0AF0-64CF80DB17E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4150269"/>
            <a:ext cx="4187428" cy="34057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A6438-014E-096F-E95E-47F04C140C7B}"/>
              </a:ext>
            </a:extLst>
          </p:cNvPr>
          <p:cNvGrpSpPr/>
          <p:nvPr/>
        </p:nvGrpSpPr>
        <p:grpSpPr>
          <a:xfrm>
            <a:off x="4802855" y="3907960"/>
            <a:ext cx="2645695" cy="441790"/>
            <a:chOff x="4802855" y="3907960"/>
            <a:chExt cx="2645695" cy="441790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FEA012C9-BDCC-75CC-4918-5824D53F8448}"/>
                </a:ext>
              </a:extLst>
            </p:cNvPr>
            <p:cNvSpPr/>
            <p:nvPr/>
          </p:nvSpPr>
          <p:spPr>
            <a:xfrm rot="16200000">
              <a:off x="5987746" y="2723069"/>
              <a:ext cx="275913" cy="2645695"/>
            </a:xfrm>
            <a:prstGeom prst="leftBrace">
              <a:avLst>
                <a:gd name="adj1" fmla="val 28472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A63473-4115-DE40-E815-DC862229CFB0}"/>
                </a:ext>
              </a:extLst>
            </p:cNvPr>
            <p:cNvCxnSpPr/>
            <p:nvPr/>
          </p:nvCxnSpPr>
          <p:spPr>
            <a:xfrm>
              <a:off x="5245100" y="4349750"/>
              <a:ext cx="889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D1DFC0-F7D3-4978-A1AD-1565B1F554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5703" y="4183873"/>
              <a:ext cx="2047" cy="165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2E5E8AD-3C87-43EE-BCC0-997681D89F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4683961"/>
            <a:ext cx="7120000" cy="72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D8B0C-2C39-2BC1-D42B-37707E222F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7" y="5696310"/>
            <a:ext cx="6100571" cy="38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3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58"/>
    </mc:Choice>
    <mc:Fallback xmlns="">
      <p:transition spd="slow" advTm="59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Troubling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5644"/>
            <a:ext cx="5292328" cy="4411662"/>
          </a:xfrm>
        </p:spPr>
        <p:txBody>
          <a:bodyPr/>
          <a:lstStyle/>
          <a:p>
            <a:r>
              <a:rPr lang="en-US" dirty="0"/>
              <a:t>Hidden biases</a:t>
            </a:r>
          </a:p>
          <a:p>
            <a:r>
              <a:rPr lang="en-US" dirty="0"/>
              <a:t>May not match intuition</a:t>
            </a:r>
          </a:p>
          <a:p>
            <a:r>
              <a:rPr lang="en-US" dirty="0"/>
              <a:t>Expensive updates</a:t>
            </a:r>
          </a:p>
          <a:p>
            <a:pPr lvl="1"/>
            <a:r>
              <a:rPr lang="en-US" dirty="0"/>
              <a:t>A single link failure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many changed similarities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costly re-computation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22</a:t>
            </a:fld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798098-669B-04E8-ECDB-BFDBC9A5411E}"/>
              </a:ext>
            </a:extLst>
          </p:cNvPr>
          <p:cNvCxnSpPr>
            <a:cxnSpLocks/>
          </p:cNvCxnSpPr>
          <p:nvPr/>
        </p:nvCxnSpPr>
        <p:spPr>
          <a:xfrm flipV="1">
            <a:off x="7545801" y="3214685"/>
            <a:ext cx="0" cy="798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27DAB0-A3EA-6F0A-257D-3402819AC6DE}"/>
              </a:ext>
            </a:extLst>
          </p:cNvPr>
          <p:cNvSpPr txBox="1"/>
          <p:nvPr/>
        </p:nvSpPr>
        <p:spPr>
          <a:xfrm>
            <a:off x="7326729" y="3321775"/>
            <a:ext cx="27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7F8FC51F-A6F8-3EC6-034A-79E79A10E81A}"/>
              </a:ext>
            </a:extLst>
          </p:cNvPr>
          <p:cNvSpPr/>
          <p:nvPr/>
        </p:nvSpPr>
        <p:spPr>
          <a:xfrm>
            <a:off x="6239663" y="1907210"/>
            <a:ext cx="2563582" cy="1374912"/>
          </a:xfrm>
          <a:prstGeom prst="clou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A2EF8693-B8DE-F5CA-A316-31335F484A81}"/>
              </a:ext>
            </a:extLst>
          </p:cNvPr>
          <p:cNvSpPr/>
          <p:nvPr/>
        </p:nvSpPr>
        <p:spPr>
          <a:xfrm>
            <a:off x="6454654" y="3894220"/>
            <a:ext cx="2133600" cy="1211734"/>
          </a:xfrm>
          <a:prstGeom prst="clou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5017603-CBB4-A0E8-355B-D34C22A3A5D3}"/>
              </a:ext>
            </a:extLst>
          </p:cNvPr>
          <p:cNvGrpSpPr/>
          <p:nvPr/>
        </p:nvGrpSpPr>
        <p:grpSpPr>
          <a:xfrm>
            <a:off x="6877116" y="4194968"/>
            <a:ext cx="1339784" cy="568473"/>
            <a:chOff x="6877116" y="4194968"/>
            <a:chExt cx="1339784" cy="56847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79164CC-BE74-0AB7-C294-9E0ED31E272B}"/>
                </a:ext>
              </a:extLst>
            </p:cNvPr>
            <p:cNvSpPr/>
            <p:nvPr/>
          </p:nvSpPr>
          <p:spPr>
            <a:xfrm>
              <a:off x="7179044" y="4368985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BF84D7-DD3F-8D60-6DFD-76849DA02A0C}"/>
                </a:ext>
              </a:extLst>
            </p:cNvPr>
            <p:cNvSpPr/>
            <p:nvPr/>
          </p:nvSpPr>
          <p:spPr>
            <a:xfrm>
              <a:off x="7452336" y="4376294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7ADC73-1E50-AA72-3D45-EE4B25379639}"/>
                </a:ext>
              </a:extLst>
            </p:cNvPr>
            <p:cNvSpPr/>
            <p:nvPr/>
          </p:nvSpPr>
          <p:spPr>
            <a:xfrm>
              <a:off x="7748559" y="4376294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DCF565D-7485-2343-8C87-7C0DC5F94CFF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7276407" y="4194968"/>
              <a:ext cx="269394" cy="1740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E1AB586-B098-4A94-F98A-21B9A6BDBA84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H="1" flipV="1">
              <a:off x="7545801" y="4194968"/>
              <a:ext cx="3898" cy="181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712512-01B1-544E-39AC-7748A5487204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7545801" y="4194968"/>
              <a:ext cx="300121" cy="181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3C4C2D6-9F4E-16E5-BC50-DACB78FA799A}"/>
                </a:ext>
              </a:extLst>
            </p:cNvPr>
            <p:cNvCxnSpPr>
              <a:cxnSpLocks/>
              <a:endCxn id="42" idx="3"/>
            </p:cNvCxnSpPr>
            <p:nvPr/>
          </p:nvCxnSpPr>
          <p:spPr>
            <a:xfrm flipV="1">
              <a:off x="6877116" y="4526167"/>
              <a:ext cx="330445" cy="22741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F8FB454-5CBB-C2C3-FA95-5EFBB6C1BE00}"/>
                </a:ext>
              </a:extLst>
            </p:cNvPr>
            <p:cNvCxnSpPr>
              <a:cxnSpLocks/>
              <a:endCxn id="44" idx="5"/>
            </p:cNvCxnSpPr>
            <p:nvPr/>
          </p:nvCxnSpPr>
          <p:spPr>
            <a:xfrm flipH="1" flipV="1">
              <a:off x="7914767" y="4533476"/>
              <a:ext cx="302133" cy="22996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288D204-DBA1-7A2B-25F5-C2F7011187E9}"/>
              </a:ext>
            </a:extLst>
          </p:cNvPr>
          <p:cNvGrpSpPr/>
          <p:nvPr/>
        </p:nvGrpSpPr>
        <p:grpSpPr>
          <a:xfrm>
            <a:off x="6604687" y="2416270"/>
            <a:ext cx="1834463" cy="642048"/>
            <a:chOff x="6604687" y="2416270"/>
            <a:chExt cx="1834463" cy="6420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21CACA-7F09-0106-DE10-ADC7F6D65FB7}"/>
                </a:ext>
              </a:extLst>
            </p:cNvPr>
            <p:cNvSpPr/>
            <p:nvPr/>
          </p:nvSpPr>
          <p:spPr>
            <a:xfrm>
              <a:off x="6984319" y="2645219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540A61-344D-E2A6-BE9E-EBFF56CACECF}"/>
                </a:ext>
              </a:extLst>
            </p:cNvPr>
            <p:cNvSpPr/>
            <p:nvPr/>
          </p:nvSpPr>
          <p:spPr>
            <a:xfrm>
              <a:off x="7326729" y="2637070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A97555-1FDE-4AEA-A174-91F9FD1C0058}"/>
                </a:ext>
              </a:extLst>
            </p:cNvPr>
            <p:cNvSpPr/>
            <p:nvPr/>
          </p:nvSpPr>
          <p:spPr>
            <a:xfrm>
              <a:off x="7600021" y="2644379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E583CB0-33A7-DFC6-0BB2-6220BD72390C}"/>
                </a:ext>
              </a:extLst>
            </p:cNvPr>
            <p:cNvSpPr/>
            <p:nvPr/>
          </p:nvSpPr>
          <p:spPr>
            <a:xfrm>
              <a:off x="7955643" y="2645219"/>
              <a:ext cx="194725" cy="18415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947CBB-8EFB-1C95-0CE3-89DDBD51C1C4}"/>
                </a:ext>
              </a:extLst>
            </p:cNvPr>
            <p:cNvCxnSpPr>
              <a:cxnSpLocks/>
              <a:stCxn id="38" idx="5"/>
            </p:cNvCxnSpPr>
            <p:nvPr/>
          </p:nvCxnSpPr>
          <p:spPr>
            <a:xfrm>
              <a:off x="7150527" y="2802401"/>
              <a:ext cx="395275" cy="2559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7A64BE9-F906-EEBC-AA2A-94B804B9B077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7424092" y="2821220"/>
              <a:ext cx="121710" cy="2370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167564-FCA1-A849-8E20-B47B9D118FDA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545802" y="2828529"/>
              <a:ext cx="151582" cy="2297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59CAE0A-B731-2F51-7E17-D45B0692163E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H="1">
              <a:off x="7545802" y="2802401"/>
              <a:ext cx="438358" cy="2559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AD57CCC-2EB2-766F-A1C5-C713E500E416}"/>
                </a:ext>
              </a:extLst>
            </p:cNvPr>
            <p:cNvCxnSpPr>
              <a:cxnSpLocks/>
            </p:cNvCxnSpPr>
            <p:nvPr/>
          </p:nvCxnSpPr>
          <p:spPr>
            <a:xfrm>
              <a:off x="6604687" y="2416270"/>
              <a:ext cx="395275" cy="25591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C3FA84-4A80-75BE-634D-60EF50250325}"/>
                </a:ext>
              </a:extLst>
            </p:cNvPr>
            <p:cNvCxnSpPr>
              <a:cxnSpLocks/>
              <a:endCxn id="41" idx="7"/>
            </p:cNvCxnSpPr>
            <p:nvPr/>
          </p:nvCxnSpPr>
          <p:spPr>
            <a:xfrm flipH="1">
              <a:off x="8121851" y="2434595"/>
              <a:ext cx="317299" cy="23759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90EDE7-89EF-BEC6-5FF2-E43FBDD7C505}"/>
                </a:ext>
              </a:extLst>
            </p:cNvPr>
            <p:cNvSpPr/>
            <p:nvPr/>
          </p:nvSpPr>
          <p:spPr>
            <a:xfrm>
              <a:off x="7118350" y="2514587"/>
              <a:ext cx="596900" cy="127013"/>
            </a:xfrm>
            <a:custGeom>
              <a:avLst/>
              <a:gdLst>
                <a:gd name="connsiteX0" fmla="*/ 0 w 596900"/>
                <a:gd name="connsiteY0" fmla="*/ 127013 h 127013"/>
                <a:gd name="connsiteX1" fmla="*/ 298450 w 596900"/>
                <a:gd name="connsiteY1" fmla="*/ 13 h 127013"/>
                <a:gd name="connsiteX2" fmla="*/ 596900 w 596900"/>
                <a:gd name="connsiteY2" fmla="*/ 120663 h 1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900" h="127013">
                  <a:moveTo>
                    <a:pt x="0" y="127013"/>
                  </a:moveTo>
                  <a:cubicBezTo>
                    <a:pt x="99483" y="64042"/>
                    <a:pt x="198967" y="1071"/>
                    <a:pt x="298450" y="13"/>
                  </a:cubicBezTo>
                  <a:cubicBezTo>
                    <a:pt x="397933" y="-1045"/>
                    <a:pt x="497416" y="59809"/>
                    <a:pt x="596900" y="12066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05FE41F-DA38-3B6A-3EF9-3018E8216607}"/>
              </a:ext>
            </a:extLst>
          </p:cNvPr>
          <p:cNvSpPr/>
          <p:nvPr/>
        </p:nvSpPr>
        <p:spPr>
          <a:xfrm>
            <a:off x="5928610" y="1417638"/>
            <a:ext cx="3166220" cy="4559349"/>
          </a:xfrm>
          <a:custGeom>
            <a:avLst/>
            <a:gdLst>
              <a:gd name="connsiteX0" fmla="*/ 218190 w 3166220"/>
              <a:gd name="connsiteY0" fmla="*/ 671696 h 4559349"/>
              <a:gd name="connsiteX1" fmla="*/ 1685040 w 3166220"/>
              <a:gd name="connsiteY1" fmla="*/ 4946 h 4559349"/>
              <a:gd name="connsiteX2" fmla="*/ 3031240 w 3166220"/>
              <a:gd name="connsiteY2" fmla="*/ 830446 h 4559349"/>
              <a:gd name="connsiteX3" fmla="*/ 2980440 w 3166220"/>
              <a:gd name="connsiteY3" fmla="*/ 3700646 h 4559349"/>
              <a:gd name="connsiteX4" fmla="*/ 1805690 w 3166220"/>
              <a:gd name="connsiteY4" fmla="*/ 4557896 h 4559349"/>
              <a:gd name="connsiteX5" fmla="*/ 173740 w 3166220"/>
              <a:gd name="connsiteY5" fmla="*/ 3802246 h 4559349"/>
              <a:gd name="connsiteX6" fmla="*/ 218190 w 3166220"/>
              <a:gd name="connsiteY6" fmla="*/ 671696 h 45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220" h="4559349">
                <a:moveTo>
                  <a:pt x="218190" y="671696"/>
                </a:moveTo>
                <a:cubicBezTo>
                  <a:pt x="470073" y="38813"/>
                  <a:pt x="1216198" y="-21512"/>
                  <a:pt x="1685040" y="4946"/>
                </a:cubicBezTo>
                <a:cubicBezTo>
                  <a:pt x="2153882" y="31404"/>
                  <a:pt x="2815340" y="214496"/>
                  <a:pt x="3031240" y="830446"/>
                </a:cubicBezTo>
                <a:cubicBezTo>
                  <a:pt x="3247140" y="1446396"/>
                  <a:pt x="3184698" y="3079404"/>
                  <a:pt x="2980440" y="3700646"/>
                </a:cubicBezTo>
                <a:cubicBezTo>
                  <a:pt x="2776182" y="4321888"/>
                  <a:pt x="2273473" y="4540963"/>
                  <a:pt x="1805690" y="4557896"/>
                </a:cubicBezTo>
                <a:cubicBezTo>
                  <a:pt x="1337907" y="4574829"/>
                  <a:pt x="439382" y="4451004"/>
                  <a:pt x="173740" y="3802246"/>
                </a:cubicBezTo>
                <a:cubicBezTo>
                  <a:pt x="-91902" y="3153488"/>
                  <a:pt x="-33693" y="1304579"/>
                  <a:pt x="218190" y="671696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C8A3218-9122-2E9F-A50D-9A574CF21858}"/>
              </a:ext>
            </a:extLst>
          </p:cNvPr>
          <p:cNvCxnSpPr>
            <a:cxnSpLocks/>
          </p:cNvCxnSpPr>
          <p:nvPr/>
        </p:nvCxnSpPr>
        <p:spPr>
          <a:xfrm flipV="1">
            <a:off x="7545800" y="3214685"/>
            <a:ext cx="0" cy="798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6B957B3E-73B6-BAD5-CC7B-F6CADEE80B75}"/>
              </a:ext>
            </a:extLst>
          </p:cNvPr>
          <p:cNvSpPr/>
          <p:nvPr/>
        </p:nvSpPr>
        <p:spPr>
          <a:xfrm>
            <a:off x="7436266" y="3054395"/>
            <a:ext cx="194725" cy="18415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7AE73A-68D7-8443-DE2B-94FCE9BEA7F8}"/>
              </a:ext>
            </a:extLst>
          </p:cNvPr>
          <p:cNvSpPr/>
          <p:nvPr/>
        </p:nvSpPr>
        <p:spPr>
          <a:xfrm>
            <a:off x="7463375" y="4024545"/>
            <a:ext cx="194725" cy="18415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85" grpId="0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AF66D8-683C-01D5-EDD2-1D53E8584563}"/>
              </a:ext>
            </a:extLst>
          </p:cNvPr>
          <p:cNvSpPr/>
          <p:nvPr/>
        </p:nvSpPr>
        <p:spPr>
          <a:xfrm>
            <a:off x="1355641" y="1402923"/>
            <a:ext cx="2445263" cy="711693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77BB-9183-B09E-4C25-06DF3691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 (NEWS)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B9B1D-C0DB-A56C-0B19-49137E4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B9F0E1-2DBC-7B71-B141-32299852A266}"/>
              </a:ext>
            </a:extLst>
          </p:cNvPr>
          <p:cNvGrpSpPr/>
          <p:nvPr/>
        </p:nvGrpSpPr>
        <p:grpSpPr>
          <a:xfrm>
            <a:off x="973579" y="2269896"/>
            <a:ext cx="2257019" cy="2423507"/>
            <a:chOff x="7915725" y="2039496"/>
            <a:chExt cx="1550714" cy="16647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AB85E5-B95E-F373-9363-AA61890FC533}"/>
                </a:ext>
              </a:extLst>
            </p:cNvPr>
            <p:cNvSpPr/>
            <p:nvPr/>
          </p:nvSpPr>
          <p:spPr>
            <a:xfrm>
              <a:off x="8897592" y="21313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C2E938-A71C-75AF-A02D-66C2BE618928}"/>
                </a:ext>
              </a:extLst>
            </p:cNvPr>
            <p:cNvSpPr/>
            <p:nvPr/>
          </p:nvSpPr>
          <p:spPr>
            <a:xfrm>
              <a:off x="9049992" y="228378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FA7ED3-A6CC-2DEF-20BE-A1DBFFBCA320}"/>
                </a:ext>
              </a:extLst>
            </p:cNvPr>
            <p:cNvSpPr/>
            <p:nvPr/>
          </p:nvSpPr>
          <p:spPr>
            <a:xfrm>
              <a:off x="9205848" y="243513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1020A-12E8-7674-B7A2-E849D0405480}"/>
                </a:ext>
              </a:extLst>
            </p:cNvPr>
            <p:cNvSpPr/>
            <p:nvPr/>
          </p:nvSpPr>
          <p:spPr>
            <a:xfrm>
              <a:off x="8810341" y="25606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B7E2B1-3834-5899-E307-479A368E5755}"/>
                </a:ext>
              </a:extLst>
            </p:cNvPr>
            <p:cNvSpPr/>
            <p:nvPr/>
          </p:nvSpPr>
          <p:spPr>
            <a:xfrm>
              <a:off x="8962741" y="27130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32AD97-3ADC-626C-0166-570F3C7FE8F6}"/>
                </a:ext>
              </a:extLst>
            </p:cNvPr>
            <p:cNvSpPr/>
            <p:nvPr/>
          </p:nvSpPr>
          <p:spPr>
            <a:xfrm>
              <a:off x="9038361" y="25304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CDAAED-462A-26C9-F677-3BEBC50087E8}"/>
                </a:ext>
              </a:extLst>
            </p:cNvPr>
            <p:cNvSpPr/>
            <p:nvPr/>
          </p:nvSpPr>
          <p:spPr>
            <a:xfrm>
              <a:off x="9052321" y="286546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7C685F-5153-FFC2-1AC7-64D4B4E23DF9}"/>
                </a:ext>
              </a:extLst>
            </p:cNvPr>
            <p:cNvSpPr/>
            <p:nvPr/>
          </p:nvSpPr>
          <p:spPr>
            <a:xfrm>
              <a:off x="8752174" y="28724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4F22AB-6FAC-6EB4-4891-F7CC2D3E030E}"/>
                </a:ext>
              </a:extLst>
            </p:cNvPr>
            <p:cNvSpPr/>
            <p:nvPr/>
          </p:nvSpPr>
          <p:spPr>
            <a:xfrm>
              <a:off x="8904574" y="302484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CBC948-4ACE-C6D2-38F1-96642F2D08DC}"/>
                </a:ext>
              </a:extLst>
            </p:cNvPr>
            <p:cNvSpPr/>
            <p:nvPr/>
          </p:nvSpPr>
          <p:spPr>
            <a:xfrm>
              <a:off x="8351980" y="30167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2E872D-F437-C75E-98C3-81FD6E2AE157}"/>
                </a:ext>
              </a:extLst>
            </p:cNvPr>
            <p:cNvSpPr/>
            <p:nvPr/>
          </p:nvSpPr>
          <p:spPr>
            <a:xfrm>
              <a:off x="8483440" y="320400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B7CFD1-61A2-9597-5EE1-E0FD84C1DA22}"/>
                </a:ext>
              </a:extLst>
            </p:cNvPr>
            <p:cNvSpPr/>
            <p:nvPr/>
          </p:nvSpPr>
          <p:spPr>
            <a:xfrm>
              <a:off x="8656780" y="326566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50B2D1-50B7-9236-2602-FD5852E85A00}"/>
                </a:ext>
              </a:extLst>
            </p:cNvPr>
            <p:cNvSpPr/>
            <p:nvPr/>
          </p:nvSpPr>
          <p:spPr>
            <a:xfrm>
              <a:off x="8545100" y="33633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472C17-BAC8-D52D-D13B-82542C976AFA}"/>
                </a:ext>
              </a:extLst>
            </p:cNvPr>
            <p:cNvSpPr/>
            <p:nvPr/>
          </p:nvSpPr>
          <p:spPr>
            <a:xfrm>
              <a:off x="8712620" y="350298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DF6CD1-6917-6E3A-13C2-226DED744CFE}"/>
                </a:ext>
              </a:extLst>
            </p:cNvPr>
            <p:cNvSpPr/>
            <p:nvPr/>
          </p:nvSpPr>
          <p:spPr>
            <a:xfrm>
              <a:off x="8468319" y="361467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CA8F1C-1926-E0B9-A639-621A3D618E8F}"/>
                </a:ext>
              </a:extLst>
            </p:cNvPr>
            <p:cNvSpPr/>
            <p:nvPr/>
          </p:nvSpPr>
          <p:spPr>
            <a:xfrm>
              <a:off x="7915725" y="363445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CFE133-0BC6-AAA8-8A76-6D236A3BF60E}"/>
                </a:ext>
              </a:extLst>
            </p:cNvPr>
            <p:cNvSpPr/>
            <p:nvPr/>
          </p:nvSpPr>
          <p:spPr>
            <a:xfrm>
              <a:off x="8068125" y="350764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9D5F24-83B0-BA9F-0015-FA84897FB845}"/>
                </a:ext>
              </a:extLst>
            </p:cNvPr>
            <p:cNvSpPr/>
            <p:nvPr/>
          </p:nvSpPr>
          <p:spPr>
            <a:xfrm>
              <a:off x="8158865" y="311675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0E3335-F168-FDB7-10F1-8CA4E94253A0}"/>
                </a:ext>
              </a:extLst>
            </p:cNvPr>
            <p:cNvSpPr/>
            <p:nvPr/>
          </p:nvSpPr>
          <p:spPr>
            <a:xfrm>
              <a:off x="8290325" y="32900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947EF7-1605-726A-34A4-1069C5E9420B}"/>
                </a:ext>
              </a:extLst>
            </p:cNvPr>
            <p:cNvSpPr/>
            <p:nvPr/>
          </p:nvSpPr>
          <p:spPr>
            <a:xfrm>
              <a:off x="8311265" y="339479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0373C0-B8CC-CE24-AD51-C29D210A8076}"/>
                </a:ext>
              </a:extLst>
            </p:cNvPr>
            <p:cNvSpPr/>
            <p:nvPr/>
          </p:nvSpPr>
          <p:spPr>
            <a:xfrm>
              <a:off x="8311265" y="27735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D83C5A-AB10-2A2E-D591-C84A4AFBEC8D}"/>
                </a:ext>
              </a:extLst>
            </p:cNvPr>
            <p:cNvSpPr/>
            <p:nvPr/>
          </p:nvSpPr>
          <p:spPr>
            <a:xfrm>
              <a:off x="8463665" y="292596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21BF2D-ECAC-07BD-FC2B-4293D0239800}"/>
                </a:ext>
              </a:extLst>
            </p:cNvPr>
            <p:cNvSpPr/>
            <p:nvPr/>
          </p:nvSpPr>
          <p:spPr>
            <a:xfrm>
              <a:off x="8616065" y="30923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D1F9E7-9F27-A504-0379-62E67C2CB4CC}"/>
                </a:ext>
              </a:extLst>
            </p:cNvPr>
            <p:cNvSpPr/>
            <p:nvPr/>
          </p:nvSpPr>
          <p:spPr>
            <a:xfrm>
              <a:off x="8616065" y="299460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0F63B1-CE57-5C4C-8CEC-BCC21AFCE734}"/>
                </a:ext>
              </a:extLst>
            </p:cNvPr>
            <p:cNvSpPr/>
            <p:nvPr/>
          </p:nvSpPr>
          <p:spPr>
            <a:xfrm>
              <a:off x="8748685" y="30853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CF8ED9-B0E8-0C0F-829C-8390EFC07698}"/>
                </a:ext>
              </a:extLst>
            </p:cNvPr>
            <p:cNvSpPr/>
            <p:nvPr/>
          </p:nvSpPr>
          <p:spPr>
            <a:xfrm>
              <a:off x="8901085" y="3244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BCED8B-92C2-1739-A942-AD339792432F}"/>
                </a:ext>
              </a:extLst>
            </p:cNvPr>
            <p:cNvSpPr/>
            <p:nvPr/>
          </p:nvSpPr>
          <p:spPr>
            <a:xfrm>
              <a:off x="8642824" y="2700279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3D4571-49AC-B92C-8085-7942523962F5}"/>
                </a:ext>
              </a:extLst>
            </p:cNvPr>
            <p:cNvSpPr/>
            <p:nvPr/>
          </p:nvSpPr>
          <p:spPr>
            <a:xfrm>
              <a:off x="8285677" y="252461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2493A22-CFA4-4FFC-ED37-988EA4E73131}"/>
                </a:ext>
              </a:extLst>
            </p:cNvPr>
            <p:cNvSpPr/>
            <p:nvPr/>
          </p:nvSpPr>
          <p:spPr>
            <a:xfrm>
              <a:off x="8438077" y="2656074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E9ED362-7F46-A71B-078F-E8E3FB5BCDA9}"/>
                </a:ext>
              </a:extLst>
            </p:cNvPr>
            <p:cNvSpPr/>
            <p:nvPr/>
          </p:nvSpPr>
          <p:spPr>
            <a:xfrm>
              <a:off x="8445057" y="24257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DFBB0D-F35A-66E7-9B1A-12317B8AF542}"/>
                </a:ext>
              </a:extLst>
            </p:cNvPr>
            <p:cNvSpPr/>
            <p:nvPr/>
          </p:nvSpPr>
          <p:spPr>
            <a:xfrm>
              <a:off x="8597457" y="257812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ADCBB9-2317-9683-363F-21E4A32BBDD1}"/>
                </a:ext>
              </a:extLst>
            </p:cNvPr>
            <p:cNvSpPr/>
            <p:nvPr/>
          </p:nvSpPr>
          <p:spPr>
            <a:xfrm>
              <a:off x="8763817" y="2688648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0B732E-E59E-2D5F-26DB-F9EE6F40AEBE}"/>
                </a:ext>
              </a:extLst>
            </p:cNvPr>
            <p:cNvSpPr/>
            <p:nvPr/>
          </p:nvSpPr>
          <p:spPr>
            <a:xfrm>
              <a:off x="8735897" y="233964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EF99E3-B893-2329-8A94-D692975A957E}"/>
                </a:ext>
              </a:extLst>
            </p:cNvPr>
            <p:cNvSpPr/>
            <p:nvPr/>
          </p:nvSpPr>
          <p:spPr>
            <a:xfrm>
              <a:off x="8477634" y="20394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9A3504-BD74-B483-A41B-C4925CEA041B}"/>
                </a:ext>
              </a:extLst>
            </p:cNvPr>
            <p:cNvSpPr/>
            <p:nvPr/>
          </p:nvSpPr>
          <p:spPr>
            <a:xfrm>
              <a:off x="8630034" y="21918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84DBBB5-1515-86A9-EE25-CF0FB9E5A840}"/>
                </a:ext>
              </a:extLst>
            </p:cNvPr>
            <p:cNvSpPr/>
            <p:nvPr/>
          </p:nvSpPr>
          <p:spPr>
            <a:xfrm>
              <a:off x="8831294" y="234429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A8C9B92-4729-1186-4C37-41611CF0A73E}"/>
                </a:ext>
              </a:extLst>
            </p:cNvPr>
            <p:cNvSpPr/>
            <p:nvPr/>
          </p:nvSpPr>
          <p:spPr>
            <a:xfrm>
              <a:off x="8656794" y="236523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92894B-38DB-1EBE-39C9-420AB21CFA88}"/>
                </a:ext>
              </a:extLst>
            </p:cNvPr>
            <p:cNvSpPr/>
            <p:nvPr/>
          </p:nvSpPr>
          <p:spPr>
            <a:xfrm>
              <a:off x="8229842" y="2280315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964427-0BA3-A3A9-05F0-874C9B334C98}"/>
                </a:ext>
              </a:extLst>
            </p:cNvPr>
            <p:cNvSpPr/>
            <p:nvPr/>
          </p:nvSpPr>
          <p:spPr>
            <a:xfrm>
              <a:off x="8020440" y="26851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AD0B6E-C6C1-BBE3-5383-7AB8CC2F1149}"/>
                </a:ext>
              </a:extLst>
            </p:cNvPr>
            <p:cNvSpPr/>
            <p:nvPr/>
          </p:nvSpPr>
          <p:spPr>
            <a:xfrm>
              <a:off x="8172840" y="2837557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92F7C07-F7B4-5BC5-BB6F-FAC6270ADE7B}"/>
                </a:ext>
              </a:extLst>
            </p:cNvPr>
            <p:cNvSpPr/>
            <p:nvPr/>
          </p:nvSpPr>
          <p:spPr>
            <a:xfrm>
              <a:off x="8325240" y="3122576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D064E683-FBAD-6BEB-427A-29E1BAC756E8}"/>
                </a:ext>
              </a:extLst>
            </p:cNvPr>
            <p:cNvSpPr/>
            <p:nvPr/>
          </p:nvSpPr>
          <p:spPr>
            <a:xfrm>
              <a:off x="9008076" y="3482048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us Sign 46">
              <a:extLst>
                <a:ext uri="{FF2B5EF4-FFF2-40B4-BE49-F238E27FC236}">
                  <a16:creationId xmlns:a16="http://schemas.microsoft.com/office/drawing/2014/main" id="{ADA57B09-7AC7-E6BE-C371-8924FF7840C5}"/>
                </a:ext>
              </a:extLst>
            </p:cNvPr>
            <p:cNvSpPr/>
            <p:nvPr/>
          </p:nvSpPr>
          <p:spPr>
            <a:xfrm>
              <a:off x="9118596" y="304113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F1E08E98-7C0F-EFD1-7356-9CDD71AE94E5}"/>
                </a:ext>
              </a:extLst>
            </p:cNvPr>
            <p:cNvSpPr/>
            <p:nvPr/>
          </p:nvSpPr>
          <p:spPr>
            <a:xfrm>
              <a:off x="9340796" y="303997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us Sign 48">
              <a:extLst>
                <a:ext uri="{FF2B5EF4-FFF2-40B4-BE49-F238E27FC236}">
                  <a16:creationId xmlns:a16="http://schemas.microsoft.com/office/drawing/2014/main" id="{69496C96-4819-7ECF-C3BD-A6921660B7F4}"/>
                </a:ext>
              </a:extLst>
            </p:cNvPr>
            <p:cNvSpPr/>
            <p:nvPr/>
          </p:nvSpPr>
          <p:spPr>
            <a:xfrm>
              <a:off x="9333816" y="2732846"/>
              <a:ext cx="125643" cy="132623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6A032E-8E60-22D6-029F-7E972A104A72}"/>
                </a:ext>
              </a:extLst>
            </p:cNvPr>
            <p:cNvSpPr/>
            <p:nvPr/>
          </p:nvSpPr>
          <p:spPr>
            <a:xfrm>
              <a:off x="9190761" y="268282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D61009-3A15-AE13-6A8C-B393FA3DF2B3}"/>
                </a:ext>
              </a:extLst>
            </p:cNvPr>
            <p:cNvSpPr/>
            <p:nvPr/>
          </p:nvSpPr>
          <p:spPr>
            <a:xfrm>
              <a:off x="9343161" y="2891061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0FD5BD-BBFE-54C5-26BB-4EB6936D1EB3}"/>
                </a:ext>
              </a:extLst>
            </p:cNvPr>
            <p:cNvSpPr/>
            <p:nvPr/>
          </p:nvSpPr>
          <p:spPr>
            <a:xfrm>
              <a:off x="9358248" y="2475850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1D6D0C-8E13-37BC-D24F-6C2938743F5D}"/>
                </a:ext>
              </a:extLst>
            </p:cNvPr>
            <p:cNvSpPr/>
            <p:nvPr/>
          </p:nvSpPr>
          <p:spPr>
            <a:xfrm>
              <a:off x="9267507" y="2168722"/>
              <a:ext cx="76782" cy="698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3CCB38-832F-AB8F-8BDD-6390751B94D3}"/>
              </a:ext>
            </a:extLst>
          </p:cNvPr>
          <p:cNvGrpSpPr/>
          <p:nvPr/>
        </p:nvGrpSpPr>
        <p:grpSpPr>
          <a:xfrm>
            <a:off x="2853656" y="2368660"/>
            <a:ext cx="2528643" cy="2579600"/>
            <a:chOff x="9754415" y="1944172"/>
            <a:chExt cx="2528643" cy="25796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AED83D-82CA-F437-CFD0-0F3393258709}"/>
                </a:ext>
              </a:extLst>
            </p:cNvPr>
            <p:cNvSpPr/>
            <p:nvPr/>
          </p:nvSpPr>
          <p:spPr>
            <a:xfrm rot="17873928">
              <a:off x="8761771" y="3290080"/>
              <a:ext cx="2226336" cy="241048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2AB84D-3B67-F202-48D6-4387A52AFE19}"/>
                </a:ext>
              </a:extLst>
            </p:cNvPr>
            <p:cNvSpPr txBox="1"/>
            <p:nvPr/>
          </p:nvSpPr>
          <p:spPr>
            <a:xfrm>
              <a:off x="10324428" y="1944172"/>
              <a:ext cx="1958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Sample covariance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1A391C-ED6A-C80B-0B82-1E0CAF3A7A89}"/>
              </a:ext>
            </a:extLst>
          </p:cNvPr>
          <p:cNvGrpSpPr/>
          <p:nvPr/>
        </p:nvGrpSpPr>
        <p:grpSpPr>
          <a:xfrm>
            <a:off x="2557357" y="3012768"/>
            <a:ext cx="2420396" cy="2157688"/>
            <a:chOff x="9458116" y="2588280"/>
            <a:chExt cx="2420396" cy="215768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8FEE110-628B-1374-9CA3-8B18AD1ACBE6}"/>
                </a:ext>
              </a:extLst>
            </p:cNvPr>
            <p:cNvSpPr/>
            <p:nvPr/>
          </p:nvSpPr>
          <p:spPr>
            <a:xfrm rot="17769384">
              <a:off x="9227829" y="2818567"/>
              <a:ext cx="1437330" cy="97675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2E72B77-0394-740F-67AF-2382E5846337}"/>
                </a:ext>
              </a:extLst>
            </p:cNvPr>
            <p:cNvSpPr txBox="1"/>
            <p:nvPr/>
          </p:nvSpPr>
          <p:spPr>
            <a:xfrm>
              <a:off x="9919882" y="3791861"/>
              <a:ext cx="1958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Robust covariance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5826CB-3F6D-EEC4-5CF3-27A8AB911CE8}"/>
              </a:ext>
            </a:extLst>
          </p:cNvPr>
          <p:cNvSpPr txBox="1"/>
          <p:nvPr/>
        </p:nvSpPr>
        <p:spPr>
          <a:xfrm>
            <a:off x="2346799" y="5089696"/>
            <a:ext cx="311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highlight>
                  <a:srgbClr val="FFFF00"/>
                </a:highlight>
              </a:rPr>
              <a:t>This is a more accurate covariance estimate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2DDFB4AF-F07F-D8FC-D8DF-733CF35CED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32" y="3585796"/>
            <a:ext cx="543086" cy="40228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2347DB0-AA58-C30C-58B7-B652BBCFFC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0" y="3284755"/>
            <a:ext cx="546743" cy="40228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23C810-718B-6A3D-C327-78B747144D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4" y="2340535"/>
            <a:ext cx="256000" cy="228572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B3CBBEF-503A-89C7-E92A-BB9C6FDC2CE8}"/>
              </a:ext>
            </a:extLst>
          </p:cNvPr>
          <p:cNvCxnSpPr>
            <a:stCxn id="68" idx="3"/>
          </p:cNvCxnSpPr>
          <p:nvPr/>
        </p:nvCxnSpPr>
        <p:spPr>
          <a:xfrm>
            <a:off x="1010164" y="2454821"/>
            <a:ext cx="354228" cy="190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05AB3A08-4474-0848-D873-82D6803832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25" y="1440284"/>
            <a:ext cx="2261942" cy="625371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348F5F-6667-A32B-FB07-3A7B68258B58}"/>
              </a:ext>
            </a:extLst>
          </p:cNvPr>
          <p:cNvSpPr/>
          <p:nvPr/>
        </p:nvSpPr>
        <p:spPr>
          <a:xfrm>
            <a:off x="6009652" y="1497761"/>
            <a:ext cx="2582485" cy="7116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Minority class sample statistics are unreliable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0565C17-FA18-20C0-19AE-A66F6747E866}"/>
              </a:ext>
            </a:extLst>
          </p:cNvPr>
          <p:cNvSpPr/>
          <p:nvPr/>
        </p:nvSpPr>
        <p:spPr>
          <a:xfrm>
            <a:off x="6588539" y="2526141"/>
            <a:ext cx="1510338" cy="703505"/>
          </a:xfrm>
          <a:prstGeom prst="round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Sample covariance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77FE937-90D2-86BB-0AC2-FC6746F388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937399" y="2409968"/>
            <a:ext cx="299842" cy="296563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5E1F0176-B651-6A3D-2343-7CEC5BEAE0D1}"/>
              </a:ext>
            </a:extLst>
          </p:cNvPr>
          <p:cNvSpPr/>
          <p:nvPr/>
        </p:nvSpPr>
        <p:spPr>
          <a:xfrm rot="5400000">
            <a:off x="7141630" y="2241732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4C54F2F-EBF2-A061-B678-301B55190B76}"/>
              </a:ext>
            </a:extLst>
          </p:cNvPr>
          <p:cNvSpPr/>
          <p:nvPr/>
        </p:nvSpPr>
        <p:spPr>
          <a:xfrm>
            <a:off x="6591166" y="3589707"/>
            <a:ext cx="1564421" cy="644884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Robust covariance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A56443C0-9A27-6765-1155-9324B7A3040A}"/>
              </a:ext>
            </a:extLst>
          </p:cNvPr>
          <p:cNvSpPr/>
          <p:nvPr/>
        </p:nvSpPr>
        <p:spPr>
          <a:xfrm rot="5400000">
            <a:off x="7143874" y="3262270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6889785-5B5B-1E60-363A-AA325D3E978D}"/>
              </a:ext>
            </a:extLst>
          </p:cNvPr>
          <p:cNvSpPr/>
          <p:nvPr/>
        </p:nvSpPr>
        <p:spPr>
          <a:xfrm>
            <a:off x="6588539" y="4612628"/>
            <a:ext cx="1564421" cy="718859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Smooth distribution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7292E074-436D-E503-9E8D-1E26738419C9}"/>
              </a:ext>
            </a:extLst>
          </p:cNvPr>
          <p:cNvSpPr/>
          <p:nvPr/>
        </p:nvSpPr>
        <p:spPr>
          <a:xfrm rot="5400000">
            <a:off x="7141629" y="4285191"/>
            <a:ext cx="318533" cy="27683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7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50"/>
    </mc:Choice>
    <mc:Fallback xmlns="">
      <p:transition spd="slow" advTm="107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A7C6-B9E6-C246-2792-2B53815F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4C552-4749-7A01-9D63-D4DE3736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94C15CEE-7C36-39E2-2507-B8C3288CC4FB}"/>
              </a:ext>
            </a:extLst>
          </p:cNvPr>
          <p:cNvSpPr/>
          <p:nvPr/>
        </p:nvSpPr>
        <p:spPr>
          <a:xfrm>
            <a:off x="981910" y="1479800"/>
            <a:ext cx="4070350" cy="155852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BE68EF-0308-0168-9B41-9C19598A1C10}"/>
              </a:ext>
            </a:extLst>
          </p:cNvPr>
          <p:cNvGrpSpPr/>
          <p:nvPr/>
        </p:nvGrpSpPr>
        <p:grpSpPr>
          <a:xfrm>
            <a:off x="1855635" y="3330142"/>
            <a:ext cx="2342469" cy="1247438"/>
            <a:chOff x="1855635" y="3330142"/>
            <a:chExt cx="2342469" cy="124743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DB9025-B320-0419-341B-2DFFFAFAAA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5657" y="3883168"/>
              <a:ext cx="906498" cy="694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2A8D8C-F32F-10B5-0794-EDB421C95C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4307" y="3896216"/>
              <a:ext cx="277848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803C84-6D5A-E053-4628-36AECCB42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896216"/>
              <a:ext cx="256616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875FF8-DEBD-5809-E37A-6931E2984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904554"/>
              <a:ext cx="827052" cy="673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6 1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35AAB5F2-9BB8-7650-55AA-4EF5DC753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96" y="3365157"/>
              <a:ext cx="279317" cy="57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386C17D6-6039-1C46-FAC2-0DA46DADF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263" y="3361309"/>
              <a:ext cx="459841" cy="55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07432F4F-8E5B-48FA-5D36-D6F3F7A65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618" y="3330142"/>
              <a:ext cx="353967" cy="60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5026E9-32C8-9067-63FB-D1D5F0FE6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855635" y="3369513"/>
              <a:ext cx="353967" cy="56634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7CDBB2-3206-9ECC-5A79-68214948707A}"/>
              </a:ext>
            </a:extLst>
          </p:cNvPr>
          <p:cNvGrpSpPr/>
          <p:nvPr/>
        </p:nvGrpSpPr>
        <p:grpSpPr>
          <a:xfrm>
            <a:off x="1364316" y="2046888"/>
            <a:ext cx="3486281" cy="2056400"/>
            <a:chOff x="1364316" y="2046888"/>
            <a:chExt cx="3486281" cy="20564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0AE65D-3FF5-8237-97B5-B531E9E76C77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2761602" y="2046888"/>
              <a:ext cx="74665" cy="128325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B14069-2595-9203-C8F4-11CBC95B56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4316" y="2565982"/>
              <a:ext cx="624923" cy="8003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C3D1F4-54FE-E1D7-562D-9F964D4CB5C3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989240" y="2565982"/>
              <a:ext cx="425784" cy="8067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D4BD74-96D4-D7F8-41FE-2125A8831D6E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1733765" y="2491006"/>
              <a:ext cx="984458" cy="8423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D0835-14A0-3952-2B21-1D5FED532068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2568298" y="2696135"/>
              <a:ext cx="149925" cy="63726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1E5508-A48B-56EC-9750-566A3AF49E8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3300076" y="2396257"/>
              <a:ext cx="238532" cy="9721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B2909D2-A261-8506-A48E-9FE920C1EF6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2905838" y="2620134"/>
              <a:ext cx="394238" cy="7482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7A6DCA3-0AC6-169D-5A46-A58F70CF29A1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3924805" y="2462991"/>
              <a:ext cx="925792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000179-C7BF-2D53-C0DA-03D98765662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3537408" y="2462991"/>
              <a:ext cx="387397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DAC6DE-B475-4F38-EA69-230DE8FB8E16}"/>
                </a:ext>
              </a:extLst>
            </p:cNvPr>
            <p:cNvSpPr/>
            <p:nvPr/>
          </p:nvSpPr>
          <p:spPr>
            <a:xfrm>
              <a:off x="2184320" y="3860662"/>
              <a:ext cx="1115756" cy="242626"/>
            </a:xfrm>
            <a:custGeom>
              <a:avLst/>
              <a:gdLst>
                <a:gd name="connsiteX0" fmla="*/ 0 w 1098508"/>
                <a:gd name="connsiteY0" fmla="*/ 0 h 203091"/>
                <a:gd name="connsiteX1" fmla="*/ 527775 w 1098508"/>
                <a:gd name="connsiteY1" fmla="*/ 202518 h 203091"/>
                <a:gd name="connsiteX2" fmla="*/ 1098508 w 1098508"/>
                <a:gd name="connsiteY2" fmla="*/ 49095 h 20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508" h="203091">
                  <a:moveTo>
                    <a:pt x="0" y="0"/>
                  </a:moveTo>
                  <a:cubicBezTo>
                    <a:pt x="172345" y="97168"/>
                    <a:pt x="344690" y="194336"/>
                    <a:pt x="527775" y="202518"/>
                  </a:cubicBezTo>
                  <a:cubicBezTo>
                    <a:pt x="710860" y="210700"/>
                    <a:pt x="904684" y="129897"/>
                    <a:pt x="1098508" y="4909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46F7F49-18E9-F0FB-B024-2DEFF33F03F4}"/>
              </a:ext>
            </a:extLst>
          </p:cNvPr>
          <p:cNvSpPr txBox="1"/>
          <p:nvPr/>
        </p:nvSpPr>
        <p:spPr>
          <a:xfrm>
            <a:off x="4944698" y="3302859"/>
            <a:ext cx="198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People connected to 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6003C-DF3D-F576-1B19-3CBC9DA86439}"/>
              </a:ext>
            </a:extLst>
          </p:cNvPr>
          <p:cNvSpPr txBox="1"/>
          <p:nvPr/>
        </p:nvSpPr>
        <p:spPr>
          <a:xfrm>
            <a:off x="5041440" y="1650557"/>
            <a:ext cx="198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People </a:t>
            </a:r>
            <a:r>
              <a:rPr lang="en-US" b="1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connected to me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FA9DF3F-34F5-5B7F-0EBC-DA43543BC351}"/>
              </a:ext>
            </a:extLst>
          </p:cNvPr>
          <p:cNvSpPr/>
          <p:nvPr/>
        </p:nvSpPr>
        <p:spPr>
          <a:xfrm>
            <a:off x="1646122" y="3363111"/>
            <a:ext cx="2786158" cy="52005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5BA5D-AFAA-1713-2DE1-B4ED9809C4A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1" y="3429000"/>
            <a:ext cx="1442743" cy="305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85331-42EC-9CF7-53A6-402984FDC8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1" y="1820461"/>
            <a:ext cx="1442743" cy="305371"/>
          </a:xfrm>
          <a:prstGeom prst="rect">
            <a:avLst/>
          </a:prstGeom>
        </p:spPr>
      </p:pic>
      <p:pic>
        <p:nvPicPr>
          <p:cNvPr id="14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70F299A3-29B3-3A47-C8CA-7A8AFD39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8" y="4637413"/>
            <a:ext cx="232078" cy="6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E9D4A-CDDB-7300-7519-70B36908B63A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80787" y="4872892"/>
            <a:ext cx="1460653" cy="2283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2FDACC-0434-8E8D-77E8-0024ABC2D975}"/>
              </a:ext>
            </a:extLst>
          </p:cNvPr>
          <p:cNvSpPr txBox="1"/>
          <p:nvPr/>
        </p:nvSpPr>
        <p:spPr>
          <a:xfrm>
            <a:off x="3481239" y="5129516"/>
            <a:ext cx="168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My embedding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D2C4C-7524-FCC3-3D70-240944D1189D}"/>
              </a:ext>
            </a:extLst>
          </p:cNvPr>
          <p:cNvSpPr txBox="1"/>
          <p:nvPr/>
        </p:nvSpPr>
        <p:spPr>
          <a:xfrm>
            <a:off x="2227699" y="4804436"/>
            <a:ext cx="7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</a:t>
            </a: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714D0983-763F-ACD4-954B-E14C5231EAF5}"/>
              </a:ext>
            </a:extLst>
          </p:cNvPr>
          <p:cNvSpPr/>
          <p:nvPr/>
        </p:nvSpPr>
        <p:spPr>
          <a:xfrm rot="16200000" flipV="1">
            <a:off x="5970787" y="3004002"/>
            <a:ext cx="1258253" cy="2842079"/>
          </a:xfrm>
          <a:prstGeom prst="bentArrow">
            <a:avLst>
              <a:gd name="adj1" fmla="val 7342"/>
              <a:gd name="adj2" fmla="val 13897"/>
              <a:gd name="adj3" fmla="val 15916"/>
              <a:gd name="adj4" fmla="val 43750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F41FD-CFC2-F8F2-485F-B8E3BC21927F}"/>
              </a:ext>
            </a:extLst>
          </p:cNvPr>
          <p:cNvSpPr txBox="1"/>
          <p:nvPr/>
        </p:nvSpPr>
        <p:spPr>
          <a:xfrm>
            <a:off x="5094963" y="5134582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… “embeds” these classes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E399636-20A9-EC28-D796-C077C9E76D28}"/>
              </a:ext>
            </a:extLst>
          </p:cNvPr>
          <p:cNvSpPr/>
          <p:nvPr/>
        </p:nvSpPr>
        <p:spPr>
          <a:xfrm>
            <a:off x="577850" y="5626393"/>
            <a:ext cx="7918450" cy="660107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744BDC-B238-7FFF-2632-63883B173325}"/>
              </a:ext>
            </a:extLst>
          </p:cNvPr>
          <p:cNvSpPr txBox="1"/>
          <p:nvPr/>
        </p:nvSpPr>
        <p:spPr>
          <a:xfrm>
            <a:off x="95250" y="5626394"/>
            <a:ext cx="877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</a:rPr>
              <a:t>Goal: build </a:t>
            </a:r>
            <a:r>
              <a:rPr lang="en-US" sz="3200" i="1" dirty="0">
                <a:solidFill>
                  <a:srgbClr val="FF0000"/>
                </a:solidFill>
              </a:rPr>
              <a:t>personalized</a:t>
            </a:r>
            <a:r>
              <a:rPr lang="en-US" sz="3200" i="1" dirty="0">
                <a:solidFill>
                  <a:srgbClr val="002060"/>
                </a:solidFill>
              </a:rPr>
              <a:t> node embeddings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4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8"/>
    </mc:Choice>
    <mc:Fallback xmlns="">
      <p:transition spd="slow" advTm="54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2" grpId="0"/>
      <p:bldP spid="53" grpId="0"/>
      <p:bldP spid="54" grpId="0" animBg="1"/>
      <p:bldP spid="17" grpId="0"/>
      <p:bldP spid="34" grpId="0" animBg="1"/>
      <p:bldP spid="36" grpId="0"/>
      <p:bldP spid="39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F380-45BB-68F2-5F28-876CA70B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9505E-6336-CEEB-B84F-428F242C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547AD99-8127-AFFF-C066-62DE45D4B017}"/>
              </a:ext>
            </a:extLst>
          </p:cNvPr>
          <p:cNvSpPr/>
          <p:nvPr/>
        </p:nvSpPr>
        <p:spPr>
          <a:xfrm>
            <a:off x="918553" y="2151580"/>
            <a:ext cx="617104" cy="2348552"/>
          </a:xfrm>
          <a:custGeom>
            <a:avLst/>
            <a:gdLst>
              <a:gd name="connsiteX0" fmla="*/ 445477 w 445477"/>
              <a:gd name="connsiteY0" fmla="*/ 1699846 h 1711569"/>
              <a:gd name="connsiteX1" fmla="*/ 445477 w 445477"/>
              <a:gd name="connsiteY1" fmla="*/ 1125415 h 1711569"/>
              <a:gd name="connsiteX2" fmla="*/ 316523 w 445477"/>
              <a:gd name="connsiteY2" fmla="*/ 996461 h 1711569"/>
              <a:gd name="connsiteX3" fmla="*/ 222738 w 445477"/>
              <a:gd name="connsiteY3" fmla="*/ 785446 h 1711569"/>
              <a:gd name="connsiteX4" fmla="*/ 152400 w 445477"/>
              <a:gd name="connsiteY4" fmla="*/ 539261 h 1711569"/>
              <a:gd name="connsiteX5" fmla="*/ 140677 w 445477"/>
              <a:gd name="connsiteY5" fmla="*/ 351692 h 1711569"/>
              <a:gd name="connsiteX6" fmla="*/ 128954 w 445477"/>
              <a:gd name="connsiteY6" fmla="*/ 152400 h 1711569"/>
              <a:gd name="connsiteX7" fmla="*/ 128954 w 445477"/>
              <a:gd name="connsiteY7" fmla="*/ 0 h 1711569"/>
              <a:gd name="connsiteX8" fmla="*/ 0 w 445477"/>
              <a:gd name="connsiteY8" fmla="*/ 0 h 1711569"/>
              <a:gd name="connsiteX9" fmla="*/ 11723 w 445477"/>
              <a:gd name="connsiteY9" fmla="*/ 1711569 h 1711569"/>
              <a:gd name="connsiteX10" fmla="*/ 445477 w 445477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430215 h 1711569"/>
              <a:gd name="connsiteX2" fmla="*/ 316523 w 457201"/>
              <a:gd name="connsiteY2" fmla="*/ 996461 h 1711569"/>
              <a:gd name="connsiteX3" fmla="*/ 222738 w 457201"/>
              <a:gd name="connsiteY3" fmla="*/ 785446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430215 h 1711569"/>
              <a:gd name="connsiteX2" fmla="*/ 328246 w 457201"/>
              <a:gd name="connsiteY2" fmla="*/ 1301261 h 1711569"/>
              <a:gd name="connsiteX3" fmla="*/ 222738 w 457201"/>
              <a:gd name="connsiteY3" fmla="*/ 785446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430215 h 1711569"/>
              <a:gd name="connsiteX2" fmla="*/ 328246 w 457201"/>
              <a:gd name="connsiteY2" fmla="*/ 1301261 h 1711569"/>
              <a:gd name="connsiteX3" fmla="*/ 199292 w 457201"/>
              <a:gd name="connsiteY3" fmla="*/ 902677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114105 h 1711569"/>
              <a:gd name="connsiteX2" fmla="*/ 328246 w 457201"/>
              <a:gd name="connsiteY2" fmla="*/ 1301261 h 1711569"/>
              <a:gd name="connsiteX3" fmla="*/ 199292 w 457201"/>
              <a:gd name="connsiteY3" fmla="*/ 902677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114105 h 1711569"/>
              <a:gd name="connsiteX2" fmla="*/ 371674 w 457201"/>
              <a:gd name="connsiteY2" fmla="*/ 1070586 h 1711569"/>
              <a:gd name="connsiteX3" fmla="*/ 199292 w 457201"/>
              <a:gd name="connsiteY3" fmla="*/ 902677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  <a:gd name="connsiteX0" fmla="*/ 445477 w 457201"/>
              <a:gd name="connsiteY0" fmla="*/ 1699846 h 1711569"/>
              <a:gd name="connsiteX1" fmla="*/ 457201 w 457201"/>
              <a:gd name="connsiteY1" fmla="*/ 1114105 h 1711569"/>
              <a:gd name="connsiteX2" fmla="*/ 371674 w 457201"/>
              <a:gd name="connsiteY2" fmla="*/ 1070586 h 1711569"/>
              <a:gd name="connsiteX3" fmla="*/ 234033 w 457201"/>
              <a:gd name="connsiteY3" fmla="*/ 859960 h 1711569"/>
              <a:gd name="connsiteX4" fmla="*/ 152400 w 457201"/>
              <a:gd name="connsiteY4" fmla="*/ 539261 h 1711569"/>
              <a:gd name="connsiteX5" fmla="*/ 140677 w 457201"/>
              <a:gd name="connsiteY5" fmla="*/ 351692 h 1711569"/>
              <a:gd name="connsiteX6" fmla="*/ 128954 w 457201"/>
              <a:gd name="connsiteY6" fmla="*/ 152400 h 1711569"/>
              <a:gd name="connsiteX7" fmla="*/ 128954 w 457201"/>
              <a:gd name="connsiteY7" fmla="*/ 0 h 1711569"/>
              <a:gd name="connsiteX8" fmla="*/ 0 w 457201"/>
              <a:gd name="connsiteY8" fmla="*/ 0 h 1711569"/>
              <a:gd name="connsiteX9" fmla="*/ 11723 w 457201"/>
              <a:gd name="connsiteY9" fmla="*/ 1711569 h 1711569"/>
              <a:gd name="connsiteX10" fmla="*/ 445477 w 457201"/>
              <a:gd name="connsiteY10" fmla="*/ 1699846 h 171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1" h="1711569">
                <a:moveTo>
                  <a:pt x="445477" y="1699846"/>
                </a:moveTo>
                <a:lnTo>
                  <a:pt x="457201" y="1114105"/>
                </a:lnTo>
                <a:lnTo>
                  <a:pt x="371674" y="1070586"/>
                </a:lnTo>
                <a:lnTo>
                  <a:pt x="234033" y="859960"/>
                </a:lnTo>
                <a:lnTo>
                  <a:pt x="152400" y="539261"/>
                </a:lnTo>
                <a:lnTo>
                  <a:pt x="140677" y="351692"/>
                </a:lnTo>
                <a:lnTo>
                  <a:pt x="128954" y="152400"/>
                </a:lnTo>
                <a:lnTo>
                  <a:pt x="128954" y="0"/>
                </a:lnTo>
                <a:lnTo>
                  <a:pt x="0" y="0"/>
                </a:lnTo>
                <a:cubicBezTo>
                  <a:pt x="3908" y="570523"/>
                  <a:pt x="7815" y="1141046"/>
                  <a:pt x="11723" y="1711569"/>
                </a:cubicBezTo>
                <a:lnTo>
                  <a:pt x="445477" y="1699846"/>
                </a:lnTo>
                <a:close/>
              </a:path>
            </a:pathLst>
          </a:custGeom>
          <a:pattFill prst="ltDnDiag">
            <a:fgClr>
              <a:srgbClr val="008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06F4A2-F13C-5B33-3767-4D4AF1277BC5}"/>
              </a:ext>
            </a:extLst>
          </p:cNvPr>
          <p:cNvCxnSpPr/>
          <p:nvPr/>
        </p:nvCxnSpPr>
        <p:spPr>
          <a:xfrm>
            <a:off x="900913" y="4500132"/>
            <a:ext cx="321330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A60DF3-14FE-2090-F16B-9DF1EB00626D}"/>
              </a:ext>
            </a:extLst>
          </p:cNvPr>
          <p:cNvCxnSpPr>
            <a:cxnSpLocks/>
          </p:cNvCxnSpPr>
          <p:nvPr/>
        </p:nvCxnSpPr>
        <p:spPr>
          <a:xfrm flipV="1">
            <a:off x="900913" y="1879600"/>
            <a:ext cx="0" cy="2620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A9129D-8FFD-DF13-4E10-44ED8375086C}"/>
              </a:ext>
            </a:extLst>
          </p:cNvPr>
          <p:cNvSpPr txBox="1"/>
          <p:nvPr/>
        </p:nvSpPr>
        <p:spPr>
          <a:xfrm rot="16200000">
            <a:off x="-1027136" y="2958179"/>
            <a:ext cx="30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Number of nodes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CA2753F-744E-B699-E044-DABB8E485FFA}"/>
              </a:ext>
            </a:extLst>
          </p:cNvPr>
          <p:cNvSpPr/>
          <p:nvPr/>
        </p:nvSpPr>
        <p:spPr>
          <a:xfrm>
            <a:off x="1077547" y="2139356"/>
            <a:ext cx="2561196" cy="2160867"/>
          </a:xfrm>
          <a:custGeom>
            <a:avLst/>
            <a:gdLst>
              <a:gd name="connsiteX0" fmla="*/ 0 w 1841500"/>
              <a:gd name="connsiteY0" fmla="*/ 0 h 1612900"/>
              <a:gd name="connsiteX1" fmla="*/ 317500 w 1841500"/>
              <a:gd name="connsiteY1" fmla="*/ 1168400 h 1612900"/>
              <a:gd name="connsiteX2" fmla="*/ 1841500 w 1841500"/>
              <a:gd name="connsiteY2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0" h="1612900">
                <a:moveTo>
                  <a:pt x="0" y="0"/>
                </a:moveTo>
                <a:cubicBezTo>
                  <a:pt x="5291" y="449791"/>
                  <a:pt x="10583" y="899583"/>
                  <a:pt x="317500" y="1168400"/>
                </a:cubicBezTo>
                <a:cubicBezTo>
                  <a:pt x="624417" y="1437217"/>
                  <a:pt x="1232958" y="1525058"/>
                  <a:pt x="1841500" y="161290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BABC-DF1E-50BA-C7FE-9B4DD6C8136E}"/>
              </a:ext>
            </a:extLst>
          </p:cNvPr>
          <p:cNvCxnSpPr>
            <a:stCxn id="9" idx="1"/>
          </p:cNvCxnSpPr>
          <p:nvPr/>
        </p:nvCxnSpPr>
        <p:spPr>
          <a:xfrm>
            <a:off x="1519133" y="3704709"/>
            <a:ext cx="0" cy="8324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6886BB-FDE1-9A78-0F3B-F8C579E6477B}"/>
              </a:ext>
            </a:extLst>
          </p:cNvPr>
          <p:cNvSpPr txBox="1"/>
          <p:nvPr/>
        </p:nvSpPr>
        <p:spPr>
          <a:xfrm>
            <a:off x="1386656" y="4545083"/>
            <a:ext cx="194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Degree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A3A93-EEB3-9096-2FB5-508B7F5E204E}"/>
              </a:ext>
            </a:extLst>
          </p:cNvPr>
          <p:cNvSpPr txBox="1"/>
          <p:nvPr/>
        </p:nvSpPr>
        <p:spPr>
          <a:xfrm>
            <a:off x="1374257" y="2396101"/>
            <a:ext cx="282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Most nodes have low degrees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D36D55-1380-2DDE-75A7-6AD23E8C9A61}"/>
              </a:ext>
            </a:extLst>
          </p:cNvPr>
          <p:cNvCxnSpPr/>
          <p:nvPr/>
        </p:nvCxnSpPr>
        <p:spPr>
          <a:xfrm flipH="1">
            <a:off x="1180523" y="2880883"/>
            <a:ext cx="514838" cy="31655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DD25FB3-3206-DF04-B362-12EC966A3D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55" y="3094052"/>
            <a:ext cx="976857" cy="2067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5394B31-2B83-8D01-45D5-E36309E677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34" y="2399987"/>
            <a:ext cx="976857" cy="20676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B884268-DFDE-C69B-9D89-C9BFF19B2238}"/>
              </a:ext>
            </a:extLst>
          </p:cNvPr>
          <p:cNvSpPr txBox="1"/>
          <p:nvPr/>
        </p:nvSpPr>
        <p:spPr>
          <a:xfrm>
            <a:off x="4360583" y="4828872"/>
            <a:ext cx="46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Very few positive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Extreme class imbalance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7BAB3CF-2984-3083-6C2C-97C55A03124A}"/>
              </a:ext>
            </a:extLst>
          </p:cNvPr>
          <p:cNvSpPr/>
          <p:nvPr/>
        </p:nvSpPr>
        <p:spPr>
          <a:xfrm>
            <a:off x="4170586" y="2896816"/>
            <a:ext cx="703131" cy="40727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ABED48B-7276-8723-3885-5B211471F63B}"/>
              </a:ext>
            </a:extLst>
          </p:cNvPr>
          <p:cNvSpPr/>
          <p:nvPr/>
        </p:nvSpPr>
        <p:spPr>
          <a:xfrm>
            <a:off x="208966" y="5798127"/>
            <a:ext cx="7673276" cy="660107"/>
          </a:xfrm>
          <a:prstGeom prst="roundRect">
            <a:avLst/>
          </a:prstGeom>
          <a:solidFill>
            <a:srgbClr val="FFC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057E89-5638-BF6A-0309-7CEE95A3460F}"/>
              </a:ext>
            </a:extLst>
          </p:cNvPr>
          <p:cNvSpPr txBox="1"/>
          <p:nvPr/>
        </p:nvSpPr>
        <p:spPr>
          <a:xfrm>
            <a:off x="208965" y="5863397"/>
            <a:ext cx="767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Build </a:t>
            </a:r>
            <a:r>
              <a:rPr lang="en-US" sz="2400" i="1" dirty="0">
                <a:solidFill>
                  <a:srgbClr val="FF0000"/>
                </a:solidFill>
              </a:rPr>
              <a:t>personalized</a:t>
            </a:r>
            <a:r>
              <a:rPr lang="en-US" sz="2400" i="1" dirty="0">
                <a:solidFill>
                  <a:srgbClr val="002060"/>
                </a:solidFill>
              </a:rPr>
              <a:t> node embeddings under </a:t>
            </a:r>
            <a:r>
              <a:rPr lang="en-US" sz="2400" i="1" dirty="0">
                <a:solidFill>
                  <a:srgbClr val="FF0000"/>
                </a:solidFill>
              </a:rPr>
              <a:t>constraints</a:t>
            </a:r>
          </a:p>
        </p:txBody>
      </p:sp>
      <p:sp>
        <p:nvSpPr>
          <p:cNvPr id="56" name="Left Brace 55">
            <a:extLst>
              <a:ext uri="{FF2B5EF4-FFF2-40B4-BE49-F238E27FC236}">
                <a16:creationId xmlns:a16="http://schemas.microsoft.com/office/drawing/2014/main" id="{760AB714-E626-2D3F-5955-F31837F93623}"/>
              </a:ext>
            </a:extLst>
          </p:cNvPr>
          <p:cNvSpPr/>
          <p:nvPr/>
        </p:nvSpPr>
        <p:spPr>
          <a:xfrm rot="16200000">
            <a:off x="6660031" y="3697847"/>
            <a:ext cx="275913" cy="4073653"/>
          </a:xfrm>
          <a:prstGeom prst="leftBrace">
            <a:avLst>
              <a:gd name="adj1" fmla="val 28472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761AA1-9E28-7B6D-29E8-699674C93297}"/>
              </a:ext>
            </a:extLst>
          </p:cNvPr>
          <p:cNvGrpSpPr/>
          <p:nvPr/>
        </p:nvGrpSpPr>
        <p:grpSpPr>
          <a:xfrm>
            <a:off x="4840644" y="1532916"/>
            <a:ext cx="3618301" cy="3082785"/>
            <a:chOff x="4840644" y="1532916"/>
            <a:chExt cx="3618301" cy="30827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80C4825-D19A-141E-9A3E-0BBE1A7AF00F}"/>
                </a:ext>
              </a:extLst>
            </p:cNvPr>
            <p:cNvGrpSpPr/>
            <p:nvPr/>
          </p:nvGrpSpPr>
          <p:grpSpPr>
            <a:xfrm>
              <a:off x="4840644" y="1532916"/>
              <a:ext cx="3618301" cy="3082785"/>
              <a:chOff x="981910" y="1479800"/>
              <a:chExt cx="4634397" cy="3936449"/>
            </a:xfrm>
          </p:grpSpPr>
          <p:sp>
            <p:nvSpPr>
              <p:cNvPr id="22" name="Cloud 21">
                <a:extLst>
                  <a:ext uri="{FF2B5EF4-FFF2-40B4-BE49-F238E27FC236}">
                    <a16:creationId xmlns:a16="http://schemas.microsoft.com/office/drawing/2014/main" id="{91922A17-B30A-46A4-8DA4-43DDCD2217C2}"/>
                  </a:ext>
                </a:extLst>
              </p:cNvPr>
              <p:cNvSpPr/>
              <p:nvPr/>
            </p:nvSpPr>
            <p:spPr>
              <a:xfrm>
                <a:off x="981910" y="1479800"/>
                <a:ext cx="4070350" cy="1558524"/>
              </a:xfrm>
              <a:prstGeom prst="cloud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A013F7-8D03-A3E2-1914-A1052013C661}"/>
                  </a:ext>
                </a:extLst>
              </p:cNvPr>
              <p:cNvGrpSpPr/>
              <p:nvPr/>
            </p:nvGrpSpPr>
            <p:grpSpPr>
              <a:xfrm>
                <a:off x="1855635" y="3330142"/>
                <a:ext cx="2342469" cy="1247438"/>
                <a:chOff x="1855635" y="3330142"/>
                <a:chExt cx="2342469" cy="1247438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FAA3311-B951-7FE5-E794-91906A7A5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55657" y="3883168"/>
                  <a:ext cx="906498" cy="6944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E41F662-1C2D-B50B-EA10-90001C64A1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4307" y="3896216"/>
                  <a:ext cx="277848" cy="68136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D60A044-BF9A-A571-17FD-E179EF718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70427" y="3896216"/>
                  <a:ext cx="256616" cy="68136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8552A9D-08EA-E073-2422-B53A055A6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70427" y="3904554"/>
                  <a:ext cx="827052" cy="67302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Picture 6 1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2F13B2E8-468C-73C8-4074-08501B5B3C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796" y="3365157"/>
                  <a:ext cx="279317" cy="5714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7" descr="C:\Users\deepay\AppData\Local\Microsoft\Windows\Temporary Internet Files\Content.IE5\OODSAYQL\man-black-silhouette-briefcase[1].jpg">
                  <a:extLst>
                    <a:ext uri="{FF2B5EF4-FFF2-40B4-BE49-F238E27FC236}">
                      <a16:creationId xmlns:a16="http://schemas.microsoft.com/office/drawing/2014/main" id="{24174E3A-8340-7036-9E6B-DC16605250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8263" y="3361309"/>
                  <a:ext cx="459841" cy="5501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79130666-5D52-087C-FD5C-802C4E433F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4618" y="3330142"/>
                  <a:ext cx="353967" cy="6057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4C5C033-D648-B7DA-C4E0-89F58554BF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5635" y="3369513"/>
                  <a:ext cx="353967" cy="566347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9C1D77A-5D30-ADD0-DA95-4B04F735DAF5}"/>
                  </a:ext>
                </a:extLst>
              </p:cNvPr>
              <p:cNvGrpSpPr/>
              <p:nvPr/>
            </p:nvGrpSpPr>
            <p:grpSpPr>
              <a:xfrm>
                <a:off x="1364316" y="2046888"/>
                <a:ext cx="3486281" cy="2056400"/>
                <a:chOff x="1364316" y="2046888"/>
                <a:chExt cx="3486281" cy="2056400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177959D-09F4-7362-1A7C-DC92B3FF55B0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V="1">
                  <a:off x="2761602" y="2046888"/>
                  <a:ext cx="74665" cy="128325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AADA7FC-E65B-1832-6A57-446035E0A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64316" y="2565982"/>
                  <a:ext cx="624923" cy="80038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3D11143-BC74-4134-861E-C074A41FCFE1}"/>
                    </a:ext>
                  </a:extLst>
                </p:cNvPr>
                <p:cNvCxnSpPr>
                  <a:cxnSpLocks/>
                  <a:stCxn id="31" idx="0"/>
                </p:cNvCxnSpPr>
                <p:nvPr/>
              </p:nvCxnSpPr>
              <p:spPr>
                <a:xfrm flipV="1">
                  <a:off x="1989240" y="2565982"/>
                  <a:ext cx="425784" cy="8067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E9FB6A6-2D0F-AF62-8BFD-BEFE4F063D09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H="1" flipV="1">
                  <a:off x="1733765" y="2491006"/>
                  <a:ext cx="984458" cy="84239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0B3F71A-B079-4B01-541E-051FAB8B6094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H="1" flipV="1">
                  <a:off x="2568298" y="2696135"/>
                  <a:ext cx="149925" cy="63726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D1FB81C-0979-7327-A265-90278754EFDA}"/>
                    </a:ext>
                  </a:extLst>
                </p:cNvPr>
                <p:cNvCxnSpPr>
                  <a:cxnSpLocks/>
                  <a:stCxn id="28" idx="0"/>
                </p:cNvCxnSpPr>
                <p:nvPr/>
              </p:nvCxnSpPr>
              <p:spPr>
                <a:xfrm flipV="1">
                  <a:off x="3300076" y="2396257"/>
                  <a:ext cx="238532" cy="9721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483AF6F-49F3-F416-114F-EF82E6C2856E}"/>
                    </a:ext>
                  </a:extLst>
                </p:cNvPr>
                <p:cNvCxnSpPr>
                  <a:cxnSpLocks/>
                  <a:stCxn id="28" idx="0"/>
                </p:cNvCxnSpPr>
                <p:nvPr/>
              </p:nvCxnSpPr>
              <p:spPr>
                <a:xfrm flipH="1" flipV="1">
                  <a:off x="2905838" y="2620134"/>
                  <a:ext cx="394238" cy="7482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76C609C-E236-FEFB-FE7C-82D14A4FD409}"/>
                    </a:ext>
                  </a:extLst>
                </p:cNvPr>
                <p:cNvCxnSpPr>
                  <a:cxnSpLocks/>
                  <a:stCxn id="29" idx="0"/>
                </p:cNvCxnSpPr>
                <p:nvPr/>
              </p:nvCxnSpPr>
              <p:spPr>
                <a:xfrm flipV="1">
                  <a:off x="3924805" y="2462991"/>
                  <a:ext cx="925792" cy="9015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D374BA5-8264-938D-A466-A2CF65371CFE}"/>
                    </a:ext>
                  </a:extLst>
                </p:cNvPr>
                <p:cNvCxnSpPr>
                  <a:cxnSpLocks/>
                  <a:stCxn id="29" idx="0"/>
                </p:cNvCxnSpPr>
                <p:nvPr/>
              </p:nvCxnSpPr>
              <p:spPr>
                <a:xfrm flipH="1" flipV="1">
                  <a:off x="3537408" y="2462991"/>
                  <a:ext cx="387397" cy="9015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8C8786F-2399-2C06-5EEC-046BF15F0202}"/>
                    </a:ext>
                  </a:extLst>
                </p:cNvPr>
                <p:cNvSpPr/>
                <p:nvPr/>
              </p:nvSpPr>
              <p:spPr>
                <a:xfrm>
                  <a:off x="2184320" y="3860662"/>
                  <a:ext cx="1115756" cy="242626"/>
                </a:xfrm>
                <a:custGeom>
                  <a:avLst/>
                  <a:gdLst>
                    <a:gd name="connsiteX0" fmla="*/ 0 w 1098508"/>
                    <a:gd name="connsiteY0" fmla="*/ 0 h 203091"/>
                    <a:gd name="connsiteX1" fmla="*/ 527775 w 1098508"/>
                    <a:gd name="connsiteY1" fmla="*/ 202518 h 203091"/>
                    <a:gd name="connsiteX2" fmla="*/ 1098508 w 1098508"/>
                    <a:gd name="connsiteY2" fmla="*/ 49095 h 203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8508" h="203091">
                      <a:moveTo>
                        <a:pt x="0" y="0"/>
                      </a:moveTo>
                      <a:cubicBezTo>
                        <a:pt x="172345" y="97168"/>
                        <a:pt x="344690" y="194336"/>
                        <a:pt x="527775" y="202518"/>
                      </a:cubicBezTo>
                      <a:cubicBezTo>
                        <a:pt x="710860" y="210700"/>
                        <a:pt x="904684" y="129897"/>
                        <a:pt x="1098508" y="49095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F43BE03-700F-848F-5CD2-01C19EB53CCF}"/>
                  </a:ext>
                </a:extLst>
              </p:cNvPr>
              <p:cNvSpPr/>
              <p:nvPr/>
            </p:nvSpPr>
            <p:spPr>
              <a:xfrm>
                <a:off x="1646122" y="3363111"/>
                <a:ext cx="2786158" cy="520057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" descr="C:\Users\deepay\AppData\Local\Microsoft\Windows\Temporary Internet Files\Content.IE5\MKPBVLWP\Silhouette-of-a-man-9419-large[1].png">
                <a:extLst>
                  <a:ext uri="{FF2B5EF4-FFF2-40B4-BE49-F238E27FC236}">
                    <a16:creationId xmlns:a16="http://schemas.microsoft.com/office/drawing/2014/main" id="{994DDE15-D1BB-7102-2AE9-57C731290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1418" y="4637413"/>
                <a:ext cx="232078" cy="673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D79BD9E-13D5-86F1-EDBD-2326F9F543B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701953" y="4688020"/>
                <a:ext cx="1460654" cy="228336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1F99249-58E8-3854-9C0B-611D6E6E24ED}"/>
                  </a:ext>
                </a:extLst>
              </p:cNvPr>
              <p:cNvSpPr txBox="1"/>
              <p:nvPr/>
            </p:nvSpPr>
            <p:spPr>
              <a:xfrm>
                <a:off x="3340394" y="4944644"/>
                <a:ext cx="2275913" cy="471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My embedding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6B659C-77CD-6B8D-9212-EE99B0747968}"/>
                </a:ext>
              </a:extLst>
            </p:cNvPr>
            <p:cNvSpPr txBox="1"/>
            <p:nvPr/>
          </p:nvSpPr>
          <p:spPr>
            <a:xfrm>
              <a:off x="5682157" y="4038467"/>
              <a:ext cx="71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3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46"/>
    </mc:Choice>
    <mc:Fallback xmlns="">
      <p:transition spd="slow" advTm="47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52" grpId="0" animBg="1"/>
      <p:bldP spid="54" grpId="0" animBg="1"/>
      <p:bldP spid="55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F380-45BB-68F2-5F28-876CA70B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F94F7-BEAB-92A1-7588-2CB740EC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19263"/>
            <a:ext cx="5065603" cy="4411662"/>
          </a:xfrm>
        </p:spPr>
        <p:txBody>
          <a:bodyPr/>
          <a:lstStyle/>
          <a:p>
            <a:r>
              <a:rPr lang="en-US" i="1" dirty="0"/>
              <a:t>Grow the (+)</a:t>
            </a:r>
            <a:r>
              <a:rPr lang="en-US" i="1" dirty="0" err="1"/>
              <a:t>ve</a:t>
            </a:r>
            <a:r>
              <a:rPr lang="en-US" i="1" dirty="0"/>
              <a:t> class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r>
              <a:rPr lang="en-US" i="1" dirty="0"/>
              <a:t>We must assume a similarity metric</a:t>
            </a:r>
            <a:endParaRPr lang="en-US" i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9505E-6336-CEEB-B84F-428F242C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D25FB3-3206-DF04-B362-12EC966A3D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55" y="3094052"/>
            <a:ext cx="976857" cy="2067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5394B31-2B83-8D01-45D5-E36309E677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34" y="2399987"/>
            <a:ext cx="976857" cy="20676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B884268-DFDE-C69B-9D89-C9BFF19B2238}"/>
              </a:ext>
            </a:extLst>
          </p:cNvPr>
          <p:cNvSpPr txBox="1"/>
          <p:nvPr/>
        </p:nvSpPr>
        <p:spPr>
          <a:xfrm>
            <a:off x="4360583" y="4829217"/>
            <a:ext cx="46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Very few positive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Extreme class imbalance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1922A17-B30A-46A4-8DA4-43DDCD2217C2}"/>
              </a:ext>
            </a:extLst>
          </p:cNvPr>
          <p:cNvSpPr/>
          <p:nvPr/>
        </p:nvSpPr>
        <p:spPr>
          <a:xfrm>
            <a:off x="4824122" y="1502877"/>
            <a:ext cx="3177922" cy="1220540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A013F7-8D03-A3E2-1914-A1052013C661}"/>
              </a:ext>
            </a:extLst>
          </p:cNvPr>
          <p:cNvGrpSpPr/>
          <p:nvPr/>
        </p:nvGrpSpPr>
        <p:grpSpPr>
          <a:xfrm>
            <a:off x="5522802" y="2977587"/>
            <a:ext cx="1828880" cy="976917"/>
            <a:chOff x="1855635" y="3330142"/>
            <a:chExt cx="2342469" cy="12474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AA3311-B951-7FE5-E794-91906A7A59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55657" y="3883168"/>
              <a:ext cx="906498" cy="6944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41F662-1C2D-B50B-EA10-90001C64A1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4307" y="3896216"/>
              <a:ext cx="277848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60A044-BF9A-A571-17FD-E179EF718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896216"/>
              <a:ext cx="256616" cy="6813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552A9D-08EA-E073-2422-B53A055A6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427" y="3904554"/>
              <a:ext cx="827052" cy="6730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6 1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2F13B2E8-468C-73C8-4074-08501B5B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96" y="3365157"/>
              <a:ext cx="279317" cy="57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24174E3A-8340-7036-9E6B-DC1660525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263" y="3361309"/>
              <a:ext cx="459841" cy="55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79130666-5D52-087C-FD5C-802C4E433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618" y="3330142"/>
              <a:ext cx="353967" cy="60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C5C033-D648-B7DA-C4E0-89F58554B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855635" y="3369513"/>
              <a:ext cx="353967" cy="56634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C1D77A-5D30-ADD0-DA95-4B04F735DAF5}"/>
              </a:ext>
            </a:extLst>
          </p:cNvPr>
          <p:cNvGrpSpPr/>
          <p:nvPr/>
        </p:nvGrpSpPr>
        <p:grpSpPr>
          <a:xfrm>
            <a:off x="5139207" y="1972620"/>
            <a:ext cx="2721908" cy="1614850"/>
            <a:chOff x="1364316" y="2041264"/>
            <a:chExt cx="3486279" cy="206202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77959D-09F4-7362-1A7C-DC92B3FF55B0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V="1">
              <a:off x="2761599" y="2041264"/>
              <a:ext cx="74666" cy="12832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ADA7FC-E65B-1832-6A57-446035E0AC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4316" y="2565982"/>
              <a:ext cx="624923" cy="8003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D11143-BC74-4134-861E-C074A41FCFE1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V="1">
              <a:off x="1989238" y="2560359"/>
              <a:ext cx="425784" cy="80678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9FB6A6-2D0F-AF62-8BFD-BEFE4F063D0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1733763" y="2485382"/>
              <a:ext cx="984458" cy="84239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0B3F71A-B079-4B01-541E-051FAB8B6094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2568295" y="2690512"/>
              <a:ext cx="149925" cy="63726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1FB81C-0979-7327-A265-90278754EFDA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3300073" y="2390633"/>
              <a:ext cx="238533" cy="9721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483AF6F-49F3-F416-114F-EF82E6C2856E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2905836" y="2614510"/>
              <a:ext cx="394238" cy="7482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6C609C-E236-FEFB-FE7C-82D14A4FD409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924803" y="2457367"/>
              <a:ext cx="925792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374BA5-8264-938D-A466-A2CF65371CFE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537405" y="2457367"/>
              <a:ext cx="387397" cy="9015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C8786F-2399-2C06-5EEC-046BF15F0202}"/>
                </a:ext>
              </a:extLst>
            </p:cNvPr>
            <p:cNvSpPr/>
            <p:nvPr/>
          </p:nvSpPr>
          <p:spPr>
            <a:xfrm>
              <a:off x="2184320" y="3860662"/>
              <a:ext cx="1115756" cy="242626"/>
            </a:xfrm>
            <a:custGeom>
              <a:avLst/>
              <a:gdLst>
                <a:gd name="connsiteX0" fmla="*/ 0 w 1098508"/>
                <a:gd name="connsiteY0" fmla="*/ 0 h 203091"/>
                <a:gd name="connsiteX1" fmla="*/ 527775 w 1098508"/>
                <a:gd name="connsiteY1" fmla="*/ 202518 h 203091"/>
                <a:gd name="connsiteX2" fmla="*/ 1098508 w 1098508"/>
                <a:gd name="connsiteY2" fmla="*/ 49095 h 20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508" h="203091">
                  <a:moveTo>
                    <a:pt x="0" y="0"/>
                  </a:moveTo>
                  <a:cubicBezTo>
                    <a:pt x="172345" y="97168"/>
                    <a:pt x="344690" y="194336"/>
                    <a:pt x="527775" y="202518"/>
                  </a:cubicBezTo>
                  <a:cubicBezTo>
                    <a:pt x="710860" y="210700"/>
                    <a:pt x="904684" y="129897"/>
                    <a:pt x="1098508" y="4909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F43BE03-700F-848F-5CD2-01C19EB53CCF}"/>
              </a:ext>
            </a:extLst>
          </p:cNvPr>
          <p:cNvSpPr/>
          <p:nvPr/>
        </p:nvSpPr>
        <p:spPr>
          <a:xfrm>
            <a:off x="5359227" y="3007810"/>
            <a:ext cx="2175290" cy="40727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994DDE15-D1BB-7102-2AE9-57C73129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66" y="4005765"/>
            <a:ext cx="181195" cy="5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79BD9E-13D5-86F1-EDBD-2326F9F543B2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64315" y="4045398"/>
            <a:ext cx="1140404" cy="17881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F99249-58E8-3854-9C0B-611D6E6E24ED}"/>
              </a:ext>
            </a:extLst>
          </p:cNvPr>
          <p:cNvSpPr txBox="1"/>
          <p:nvPr/>
        </p:nvSpPr>
        <p:spPr>
          <a:xfrm>
            <a:off x="6682028" y="4246370"/>
            <a:ext cx="177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My embedding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6B659C-77CD-6B8D-9212-EE99B0747968}"/>
              </a:ext>
            </a:extLst>
          </p:cNvPr>
          <p:cNvSpPr txBox="1"/>
          <p:nvPr/>
        </p:nvSpPr>
        <p:spPr>
          <a:xfrm>
            <a:off x="5682157" y="4038467"/>
            <a:ext cx="7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34C0A-B4B2-CF33-FA6B-8F33CBF8E16B}"/>
              </a:ext>
            </a:extLst>
          </p:cNvPr>
          <p:cNvSpPr/>
          <p:nvPr/>
        </p:nvSpPr>
        <p:spPr>
          <a:xfrm>
            <a:off x="4997505" y="2202525"/>
            <a:ext cx="2704943" cy="1274635"/>
          </a:xfrm>
          <a:custGeom>
            <a:avLst/>
            <a:gdLst>
              <a:gd name="connsiteX0" fmla="*/ 2519924 w 2736133"/>
              <a:gd name="connsiteY0" fmla="*/ 1224831 h 1261200"/>
              <a:gd name="connsiteX1" fmla="*/ 421409 w 2736133"/>
              <a:gd name="connsiteY1" fmla="*/ 1198518 h 1261200"/>
              <a:gd name="connsiteX2" fmla="*/ 13547 w 2736133"/>
              <a:gd name="connsiteY2" fmla="*/ 836705 h 1261200"/>
              <a:gd name="connsiteX3" fmla="*/ 197743 w 2736133"/>
              <a:gd name="connsiteY3" fmla="*/ 139393 h 1261200"/>
              <a:gd name="connsiteX4" fmla="*/ 1145035 w 2736133"/>
              <a:gd name="connsiteY4" fmla="*/ 178863 h 1261200"/>
              <a:gd name="connsiteX5" fmla="*/ 1908131 w 2736133"/>
              <a:gd name="connsiteY5" fmla="*/ 27559 h 1261200"/>
              <a:gd name="connsiteX6" fmla="*/ 2598865 w 2736133"/>
              <a:gd name="connsiteY6" fmla="*/ 823548 h 1261200"/>
              <a:gd name="connsiteX7" fmla="*/ 2519924 w 2736133"/>
              <a:gd name="connsiteY7" fmla="*/ 1224831 h 1261200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262172"/>
              <a:gd name="connsiteX1" fmla="*/ 337622 w 2652346"/>
              <a:gd name="connsiteY1" fmla="*/ 1198518 h 1262172"/>
              <a:gd name="connsiteX2" fmla="*/ 41593 w 2652346"/>
              <a:gd name="connsiteY2" fmla="*/ 580147 h 1262172"/>
              <a:gd name="connsiteX3" fmla="*/ 113956 w 2652346"/>
              <a:gd name="connsiteY3" fmla="*/ 139393 h 1262172"/>
              <a:gd name="connsiteX4" fmla="*/ 1061248 w 2652346"/>
              <a:gd name="connsiteY4" fmla="*/ 178863 h 1262172"/>
              <a:gd name="connsiteX5" fmla="*/ 1824344 w 2652346"/>
              <a:gd name="connsiteY5" fmla="*/ 27559 h 1262172"/>
              <a:gd name="connsiteX6" fmla="*/ 2515078 w 2652346"/>
              <a:gd name="connsiteY6" fmla="*/ 823548 h 1262172"/>
              <a:gd name="connsiteX7" fmla="*/ 2436137 w 2652346"/>
              <a:gd name="connsiteY7" fmla="*/ 1224831 h 1262172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97288 w 2713497"/>
              <a:gd name="connsiteY0" fmla="*/ 1224831 h 1274635"/>
              <a:gd name="connsiteX1" fmla="*/ 398773 w 2713497"/>
              <a:gd name="connsiteY1" fmla="*/ 1198518 h 1274635"/>
              <a:gd name="connsiteX2" fmla="*/ 17225 w 2713497"/>
              <a:gd name="connsiteY2" fmla="*/ 593304 h 1274635"/>
              <a:gd name="connsiteX3" fmla="*/ 175107 w 2713497"/>
              <a:gd name="connsiteY3" fmla="*/ 139393 h 1274635"/>
              <a:gd name="connsiteX4" fmla="*/ 1122399 w 2713497"/>
              <a:gd name="connsiteY4" fmla="*/ 178863 h 1274635"/>
              <a:gd name="connsiteX5" fmla="*/ 1885495 w 2713497"/>
              <a:gd name="connsiteY5" fmla="*/ 27559 h 1274635"/>
              <a:gd name="connsiteX6" fmla="*/ 2576229 w 2713497"/>
              <a:gd name="connsiteY6" fmla="*/ 823548 h 1274635"/>
              <a:gd name="connsiteX7" fmla="*/ 2497288 w 2713497"/>
              <a:gd name="connsiteY7" fmla="*/ 1224831 h 1274635"/>
              <a:gd name="connsiteX0" fmla="*/ 2488734 w 2704943"/>
              <a:gd name="connsiteY0" fmla="*/ 1224831 h 1274635"/>
              <a:gd name="connsiteX1" fmla="*/ 390219 w 2704943"/>
              <a:gd name="connsiteY1" fmla="*/ 1198518 h 1274635"/>
              <a:gd name="connsiteX2" fmla="*/ 8671 w 2704943"/>
              <a:gd name="connsiteY2" fmla="*/ 593304 h 1274635"/>
              <a:gd name="connsiteX3" fmla="*/ 166553 w 2704943"/>
              <a:gd name="connsiteY3" fmla="*/ 139393 h 1274635"/>
              <a:gd name="connsiteX4" fmla="*/ 1113845 w 2704943"/>
              <a:gd name="connsiteY4" fmla="*/ 178863 h 1274635"/>
              <a:gd name="connsiteX5" fmla="*/ 1876941 w 2704943"/>
              <a:gd name="connsiteY5" fmla="*/ 27559 h 1274635"/>
              <a:gd name="connsiteX6" fmla="*/ 2567675 w 2704943"/>
              <a:gd name="connsiteY6" fmla="*/ 823548 h 1274635"/>
              <a:gd name="connsiteX7" fmla="*/ 2488734 w 2704943"/>
              <a:gd name="connsiteY7" fmla="*/ 1224831 h 12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4943" h="1274635">
                <a:moveTo>
                  <a:pt x="2488734" y="1224831"/>
                </a:moveTo>
                <a:cubicBezTo>
                  <a:pt x="2125825" y="1287326"/>
                  <a:pt x="803563" y="1303772"/>
                  <a:pt x="390219" y="1198518"/>
                </a:cubicBezTo>
                <a:cubicBezTo>
                  <a:pt x="-23125" y="1093264"/>
                  <a:pt x="26214" y="776403"/>
                  <a:pt x="8671" y="593304"/>
                </a:cubicBezTo>
                <a:cubicBezTo>
                  <a:pt x="-8872" y="410205"/>
                  <a:pt x="-17643" y="208467"/>
                  <a:pt x="166553" y="139393"/>
                </a:cubicBezTo>
                <a:cubicBezTo>
                  <a:pt x="350749" y="70320"/>
                  <a:pt x="828780" y="197502"/>
                  <a:pt x="1113845" y="178863"/>
                </a:cubicBezTo>
                <a:cubicBezTo>
                  <a:pt x="1398910" y="160224"/>
                  <a:pt x="1634636" y="-79888"/>
                  <a:pt x="1876941" y="27559"/>
                </a:cubicBezTo>
                <a:cubicBezTo>
                  <a:pt x="2119246" y="135006"/>
                  <a:pt x="2464613" y="624003"/>
                  <a:pt x="2567675" y="823548"/>
                </a:cubicBezTo>
                <a:cubicBezTo>
                  <a:pt x="2670737" y="1023093"/>
                  <a:pt x="2851643" y="1162336"/>
                  <a:pt x="2488734" y="1224831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081DA7-BCC9-2910-8DB2-A215E3938E1C}"/>
              </a:ext>
            </a:extLst>
          </p:cNvPr>
          <p:cNvGrpSpPr/>
          <p:nvPr/>
        </p:nvGrpSpPr>
        <p:grpSpPr>
          <a:xfrm>
            <a:off x="5522804" y="2299877"/>
            <a:ext cx="1138306" cy="1705888"/>
            <a:chOff x="5522804" y="2299877"/>
            <a:chExt cx="1138306" cy="17058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F35F7B-7605-913B-C4F9-9B4D50EFFCB8}"/>
                </a:ext>
              </a:extLst>
            </p:cNvPr>
            <p:cNvCxnSpPr>
              <a:stCxn id="44" idx="0"/>
            </p:cNvCxnSpPr>
            <p:nvPr/>
          </p:nvCxnSpPr>
          <p:spPr>
            <a:xfrm flipH="1" flipV="1">
              <a:off x="5522804" y="2399987"/>
              <a:ext cx="977360" cy="160577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8981E2-A8AA-6A14-D218-F6CE4D32C3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0666" y="2425955"/>
              <a:ext cx="117054" cy="146949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11D93D5-AEF7-B548-BB44-2A43C7208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7535" y="2299877"/>
              <a:ext cx="183575" cy="1654627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E0D7CC7-C738-9D9A-FC7B-B11DA66B0E50}"/>
              </a:ext>
            </a:extLst>
          </p:cNvPr>
          <p:cNvGrpSpPr/>
          <p:nvPr/>
        </p:nvGrpSpPr>
        <p:grpSpPr>
          <a:xfrm>
            <a:off x="1928438" y="2366436"/>
            <a:ext cx="4408170" cy="830997"/>
            <a:chOff x="1928438" y="2366436"/>
            <a:chExt cx="4408170" cy="83099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326501-9EE2-6F48-3196-6BEE847B652C}"/>
                </a:ext>
              </a:extLst>
            </p:cNvPr>
            <p:cNvSpPr txBox="1"/>
            <p:nvPr/>
          </p:nvSpPr>
          <p:spPr>
            <a:xfrm>
              <a:off x="1928438" y="2366436"/>
              <a:ext cx="31476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00"/>
                  </a:solidFill>
                </a:rPr>
                <a:t>Assumed links to “similar” nodes</a:t>
              </a:r>
              <a:endParaRPr lang="en-US" sz="2400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BC45AFD-4981-1AE1-CA64-3E50417B7255}"/>
                </a:ext>
              </a:extLst>
            </p:cNvPr>
            <p:cNvCxnSpPr/>
            <p:nvPr/>
          </p:nvCxnSpPr>
          <p:spPr>
            <a:xfrm flipV="1">
              <a:off x="4756196" y="2503368"/>
              <a:ext cx="766608" cy="336474"/>
            </a:xfrm>
            <a:prstGeom prst="straightConnector1">
              <a:avLst/>
            </a:prstGeom>
            <a:ln w="19050">
              <a:solidFill>
                <a:srgbClr val="357B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48E3A4C-5ACE-2955-2F9A-CFA1D0E21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6195" y="2823096"/>
              <a:ext cx="1580413" cy="29149"/>
            </a:xfrm>
            <a:prstGeom prst="straightConnector1">
              <a:avLst/>
            </a:prstGeom>
            <a:ln w="19050">
              <a:solidFill>
                <a:srgbClr val="357B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00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3"/>
    </mc:Choice>
    <mc:Fallback xmlns="">
      <p:transition spd="slow" advTm="5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biases</a:t>
            </a:r>
          </a:p>
          <a:p>
            <a:pPr lvl="1"/>
            <a:r>
              <a:rPr lang="en-US" dirty="0"/>
              <a:t>The embedding reflects these biases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possibly poor-quality/unfair for some groups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9330BBD-C603-CDD6-5A2A-FECDF6080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1937" y="3889640"/>
            <a:ext cx="1077786" cy="1724457"/>
          </a:xfrm>
          <a:prstGeom prst="rect">
            <a:avLst/>
          </a:prstGeom>
        </p:spPr>
      </p:pic>
      <p:pic>
        <p:nvPicPr>
          <p:cNvPr id="37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9860C47C-6814-02BD-606D-378B8FF4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60" y="3913375"/>
            <a:ext cx="584667" cy="17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7B171C-C49F-9853-E640-8412B5116DC6}"/>
              </a:ext>
            </a:extLst>
          </p:cNvPr>
          <p:cNvCxnSpPr>
            <a:cxnSpLocks/>
            <a:stCxn id="36" idx="1"/>
            <a:endCxn id="37" idx="3"/>
          </p:cNvCxnSpPr>
          <p:nvPr/>
        </p:nvCxnSpPr>
        <p:spPr>
          <a:xfrm flipH="1">
            <a:off x="1939827" y="4751869"/>
            <a:ext cx="4582110" cy="1186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31A1858-01DA-5F2B-F384-24BAB2E99FBF}"/>
              </a:ext>
            </a:extLst>
          </p:cNvPr>
          <p:cNvSpPr txBox="1"/>
          <p:nvPr/>
        </p:nvSpPr>
        <p:spPr>
          <a:xfrm>
            <a:off x="2226629" y="3948726"/>
            <a:ext cx="385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Similarity from commute-time or</a:t>
            </a:r>
            <a:br>
              <a:rPr lang="en-US" dirty="0"/>
            </a:br>
            <a:r>
              <a:rPr lang="en-US" dirty="0"/>
              <a:t>                  hitting-time…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D57629-1E06-2C28-DCB9-1ADEC7DF7CE7}"/>
              </a:ext>
            </a:extLst>
          </p:cNvPr>
          <p:cNvSpPr txBox="1"/>
          <p:nvPr/>
        </p:nvSpPr>
        <p:spPr>
          <a:xfrm>
            <a:off x="1937993" y="4904508"/>
            <a:ext cx="455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just creates links to high-degree nodes</a:t>
            </a:r>
            <a:br>
              <a:rPr lang="en-US" dirty="0"/>
            </a:br>
            <a:r>
              <a:rPr lang="en-US" dirty="0"/>
              <a:t>[von </a:t>
            </a:r>
            <a:r>
              <a:rPr lang="en-US" dirty="0" err="1"/>
              <a:t>Luxburg</a:t>
            </a:r>
            <a:r>
              <a:rPr lang="en-US" dirty="0"/>
              <a:t>+/2014]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7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48"/>
    </mc:Choice>
    <mc:Fallback xmlns="">
      <p:transition spd="slow" advTm="83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19263"/>
            <a:ext cx="4740962" cy="4411662"/>
          </a:xfrm>
        </p:spPr>
        <p:txBody>
          <a:bodyPr/>
          <a:lstStyle/>
          <a:p>
            <a:r>
              <a:rPr lang="en-US" dirty="0"/>
              <a:t>Hidden biases</a:t>
            </a:r>
          </a:p>
          <a:p>
            <a:r>
              <a:rPr lang="en-US" dirty="0"/>
              <a:t>May not match intuition</a:t>
            </a:r>
          </a:p>
          <a:p>
            <a:pPr lvl="1"/>
            <a:r>
              <a:rPr lang="en-US" dirty="0"/>
              <a:t>Similarity via shared friends</a:t>
            </a: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Intuitive for social networks</a:t>
            </a: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Peer-to-peer lending networks?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9330BBD-C603-CDD6-5A2A-FECDF6080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92900" y="5256212"/>
            <a:ext cx="659913" cy="1055860"/>
          </a:xfrm>
          <a:prstGeom prst="rect">
            <a:avLst/>
          </a:prstGeom>
        </p:spPr>
      </p:pic>
      <p:pic>
        <p:nvPicPr>
          <p:cNvPr id="37" name="Picture 4" descr="C:\Users\deepay\AppData\Local\Microsoft\Windows\Temporary Internet Files\Content.IE5\MKPBVLWP\Silhouette-of-a-man-9419-large[1].png">
            <a:extLst>
              <a:ext uri="{FF2B5EF4-FFF2-40B4-BE49-F238E27FC236}">
                <a16:creationId xmlns:a16="http://schemas.microsoft.com/office/drawing/2014/main" id="{9860C47C-6814-02BD-606D-378B8FF4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13" y="1601788"/>
            <a:ext cx="327686" cy="9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 1" descr="C:\Users\deepay\AppData\Local\Microsoft\Windows\Temporary Internet Files\Content.IE5\86A64UXF\bagman6[1].jpg">
            <a:extLst>
              <a:ext uri="{FF2B5EF4-FFF2-40B4-BE49-F238E27FC236}">
                <a16:creationId xmlns:a16="http://schemas.microsoft.com/office/drawing/2014/main" id="{4A1F5FBD-775F-2BF7-61E2-FA9D5080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61" y="3547148"/>
            <a:ext cx="279308" cy="5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epay\AppData\Local\Microsoft\Windows\Temporary Internet Files\Content.IE5\OODSAYQL\man-black-silhouette-briefcase[1].jpg">
            <a:extLst>
              <a:ext uri="{FF2B5EF4-FFF2-40B4-BE49-F238E27FC236}">
                <a16:creationId xmlns:a16="http://schemas.microsoft.com/office/drawing/2014/main" id="{49156109-21D5-D44A-2E27-C5CD1F12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21" y="3537172"/>
            <a:ext cx="486295" cy="5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deepay\AppData\Local\Microsoft\Windows\Temporary Internet Files\Content.IE5\KEYQXS0U\manbagsil[1].jpg">
            <a:extLst>
              <a:ext uri="{FF2B5EF4-FFF2-40B4-BE49-F238E27FC236}">
                <a16:creationId xmlns:a16="http://schemas.microsoft.com/office/drawing/2014/main" id="{FD499791-CFDE-5E2D-CB6A-B7F1AC18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33" y="3524703"/>
            <a:ext cx="346641" cy="5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deepay\AppData\Local\Microsoft\Windows\Temporary Internet Files\Content.IE5\OODSAYQL\man-in-suit-silhouette[1].jpg">
            <a:extLst>
              <a:ext uri="{FF2B5EF4-FFF2-40B4-BE49-F238E27FC236}">
                <a16:creationId xmlns:a16="http://schemas.microsoft.com/office/drawing/2014/main" id="{4C4A8110-DD57-AB31-AB26-327A95DE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37" y="3572086"/>
            <a:ext cx="445543" cy="5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269A59-F69E-E989-9385-F4BD003A00B9}"/>
              </a:ext>
            </a:extLst>
          </p:cNvPr>
          <p:cNvCxnSpPr>
            <a:cxnSpLocks/>
            <a:stCxn id="7" idx="3"/>
            <a:endCxn id="37" idx="2"/>
          </p:cNvCxnSpPr>
          <p:nvPr/>
        </p:nvCxnSpPr>
        <p:spPr>
          <a:xfrm flipV="1">
            <a:off x="5552774" y="2554985"/>
            <a:ext cx="1470082" cy="12664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B290C-FD75-5795-1B62-91CE0195D901}"/>
              </a:ext>
            </a:extLst>
          </p:cNvPr>
          <p:cNvCxnSpPr>
            <a:cxnSpLocks/>
            <a:stCxn id="5" idx="3"/>
            <a:endCxn id="37" idx="2"/>
          </p:cNvCxnSpPr>
          <p:nvPr/>
        </p:nvCxnSpPr>
        <p:spPr>
          <a:xfrm flipV="1">
            <a:off x="6427469" y="2554985"/>
            <a:ext cx="595387" cy="1277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8A9EF-738D-0A50-EC9B-C0EF5BE96727}"/>
              </a:ext>
            </a:extLst>
          </p:cNvPr>
          <p:cNvCxnSpPr>
            <a:cxnSpLocks/>
            <a:stCxn id="6" idx="1"/>
            <a:endCxn id="37" idx="2"/>
          </p:cNvCxnSpPr>
          <p:nvPr/>
        </p:nvCxnSpPr>
        <p:spPr>
          <a:xfrm flipH="1" flipV="1">
            <a:off x="7022856" y="2554985"/>
            <a:ext cx="579165" cy="1272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379981-C24E-8A9F-D4A0-0105E15FD60A}"/>
              </a:ext>
            </a:extLst>
          </p:cNvPr>
          <p:cNvCxnSpPr>
            <a:cxnSpLocks/>
            <a:stCxn id="8" idx="1"/>
            <a:endCxn id="37" idx="2"/>
          </p:cNvCxnSpPr>
          <p:nvPr/>
        </p:nvCxnSpPr>
        <p:spPr>
          <a:xfrm flipH="1" flipV="1">
            <a:off x="7022856" y="2554985"/>
            <a:ext cx="1518881" cy="12901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50012E-040B-0379-0899-1B55D2E1117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552774" y="3821468"/>
            <a:ext cx="1470083" cy="14786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54AC6B-5C10-647A-1D63-1B6D0ACD61C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427469" y="3832690"/>
            <a:ext cx="595388" cy="14674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759A5-7130-3968-0914-80A72688974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22857" y="3827702"/>
            <a:ext cx="579164" cy="1472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4BEA66-CFE1-A6E4-E10F-447E1ED15C7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022857" y="3845159"/>
            <a:ext cx="1518880" cy="1454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7771FE-3720-41CC-F2CF-0EE29E8C7C50}"/>
              </a:ext>
            </a:extLst>
          </p:cNvPr>
          <p:cNvCxnSpPr>
            <a:cxnSpLocks/>
            <a:endCxn id="37" idx="2"/>
          </p:cNvCxnSpPr>
          <p:nvPr/>
        </p:nvCxnSpPr>
        <p:spPr>
          <a:xfrm flipH="1" flipV="1">
            <a:off x="7022856" y="2554985"/>
            <a:ext cx="1" cy="27451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E806061-E9BE-7A44-0F37-DA2E4D53B3F5}"/>
              </a:ext>
            </a:extLst>
          </p:cNvPr>
          <p:cNvSpPr txBox="1"/>
          <p:nvPr/>
        </p:nvSpPr>
        <p:spPr>
          <a:xfrm>
            <a:off x="6803228" y="3308658"/>
            <a:ext cx="5390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15"/>
    </mc:Choice>
    <mc:Fallback xmlns="">
      <p:transition spd="slow" advTm="39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7771FE-3720-41CC-F2CF-0EE29E8C7C50}"/>
              </a:ext>
            </a:extLst>
          </p:cNvPr>
          <p:cNvCxnSpPr>
            <a:cxnSpLocks/>
          </p:cNvCxnSpPr>
          <p:nvPr/>
        </p:nvCxnSpPr>
        <p:spPr>
          <a:xfrm flipH="1" flipV="1">
            <a:off x="7022856" y="2554985"/>
            <a:ext cx="1" cy="27451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498489-B0B7-02B7-C8F7-C796FC991E77}"/>
              </a:ext>
            </a:extLst>
          </p:cNvPr>
          <p:cNvSpPr txBox="1"/>
          <p:nvPr/>
        </p:nvSpPr>
        <p:spPr>
          <a:xfrm>
            <a:off x="6803228" y="3308658"/>
            <a:ext cx="5390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5644"/>
            <a:ext cx="4740962" cy="4411662"/>
          </a:xfrm>
        </p:spPr>
        <p:txBody>
          <a:bodyPr/>
          <a:lstStyle/>
          <a:p>
            <a:r>
              <a:rPr lang="en-US" dirty="0"/>
              <a:t>Hidden biases</a:t>
            </a:r>
          </a:p>
          <a:p>
            <a:r>
              <a:rPr lang="en-US" dirty="0"/>
              <a:t>May not match intuition</a:t>
            </a:r>
          </a:p>
          <a:p>
            <a:pPr lvl="1"/>
            <a:r>
              <a:rPr lang="en-US" dirty="0"/>
              <a:t>Similarity via shared friends</a:t>
            </a: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Intuitive for social networks</a:t>
            </a: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Peer-to-peer lending networks?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Airport networks?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269A59-F69E-E989-9385-F4BD003A00B9}"/>
              </a:ext>
            </a:extLst>
          </p:cNvPr>
          <p:cNvCxnSpPr>
            <a:cxnSpLocks/>
          </p:cNvCxnSpPr>
          <p:nvPr/>
        </p:nvCxnSpPr>
        <p:spPr>
          <a:xfrm flipV="1">
            <a:off x="5552774" y="2554985"/>
            <a:ext cx="1470082" cy="12664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B290C-FD75-5795-1B62-91CE0195D901}"/>
              </a:ext>
            </a:extLst>
          </p:cNvPr>
          <p:cNvCxnSpPr>
            <a:cxnSpLocks/>
          </p:cNvCxnSpPr>
          <p:nvPr/>
        </p:nvCxnSpPr>
        <p:spPr>
          <a:xfrm flipV="1">
            <a:off x="6427469" y="2554985"/>
            <a:ext cx="595387" cy="1277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8A9EF-738D-0A50-EC9B-C0EF5BE96727}"/>
              </a:ext>
            </a:extLst>
          </p:cNvPr>
          <p:cNvCxnSpPr>
            <a:cxnSpLocks/>
          </p:cNvCxnSpPr>
          <p:nvPr/>
        </p:nvCxnSpPr>
        <p:spPr>
          <a:xfrm flipH="1" flipV="1">
            <a:off x="7022856" y="2554985"/>
            <a:ext cx="579165" cy="1272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379981-C24E-8A9F-D4A0-0105E15FD60A}"/>
              </a:ext>
            </a:extLst>
          </p:cNvPr>
          <p:cNvCxnSpPr>
            <a:cxnSpLocks/>
          </p:cNvCxnSpPr>
          <p:nvPr/>
        </p:nvCxnSpPr>
        <p:spPr>
          <a:xfrm flipH="1" flipV="1">
            <a:off x="7022856" y="2554985"/>
            <a:ext cx="1518881" cy="12901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50012E-040B-0379-0899-1B55D2E11175}"/>
              </a:ext>
            </a:extLst>
          </p:cNvPr>
          <p:cNvCxnSpPr>
            <a:cxnSpLocks/>
          </p:cNvCxnSpPr>
          <p:nvPr/>
        </p:nvCxnSpPr>
        <p:spPr>
          <a:xfrm>
            <a:off x="5552774" y="3821468"/>
            <a:ext cx="1470083" cy="14786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54AC6B-5C10-647A-1D63-1B6D0ACD61CA}"/>
              </a:ext>
            </a:extLst>
          </p:cNvPr>
          <p:cNvCxnSpPr>
            <a:cxnSpLocks/>
          </p:cNvCxnSpPr>
          <p:nvPr/>
        </p:nvCxnSpPr>
        <p:spPr>
          <a:xfrm>
            <a:off x="6427469" y="3832690"/>
            <a:ext cx="595388" cy="14674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759A5-7130-3968-0914-80A726889747}"/>
              </a:ext>
            </a:extLst>
          </p:cNvPr>
          <p:cNvCxnSpPr>
            <a:cxnSpLocks/>
          </p:cNvCxnSpPr>
          <p:nvPr/>
        </p:nvCxnSpPr>
        <p:spPr>
          <a:xfrm flipH="1">
            <a:off x="7022857" y="3827702"/>
            <a:ext cx="579164" cy="1472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4BEA66-CFE1-A6E4-E10F-447E1ED15C77}"/>
              </a:ext>
            </a:extLst>
          </p:cNvPr>
          <p:cNvCxnSpPr>
            <a:cxnSpLocks/>
          </p:cNvCxnSpPr>
          <p:nvPr/>
        </p:nvCxnSpPr>
        <p:spPr>
          <a:xfrm flipH="1">
            <a:off x="7022857" y="3845159"/>
            <a:ext cx="1518880" cy="1454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F12814B-27E7-158D-58EE-F0AE03CA5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22" y="2571543"/>
            <a:ext cx="613942" cy="616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BC5F5-E0E2-96F5-E052-AF7CAF6F9ECA}"/>
              </a:ext>
            </a:extLst>
          </p:cNvPr>
          <p:cNvSpPr txBox="1"/>
          <p:nvPr/>
        </p:nvSpPr>
        <p:spPr>
          <a:xfrm>
            <a:off x="6363168" y="5300113"/>
            <a:ext cx="141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Amsterdam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66AE1-EDEA-DF10-4868-7422AC06C174}"/>
              </a:ext>
            </a:extLst>
          </p:cNvPr>
          <p:cNvSpPr txBox="1"/>
          <p:nvPr/>
        </p:nvSpPr>
        <p:spPr>
          <a:xfrm>
            <a:off x="6602874" y="2168196"/>
            <a:ext cx="141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3F938-4069-0A12-251D-C2BD2D0F3D9F}"/>
              </a:ext>
            </a:extLst>
          </p:cNvPr>
          <p:cNvSpPr txBox="1"/>
          <p:nvPr/>
        </p:nvSpPr>
        <p:spPr>
          <a:xfrm>
            <a:off x="4890162" y="3521993"/>
            <a:ext cx="662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York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92062-5F06-6355-9499-D6C9BE166393}"/>
              </a:ext>
            </a:extLst>
          </p:cNvPr>
          <p:cNvSpPr txBox="1"/>
          <p:nvPr/>
        </p:nvSpPr>
        <p:spPr>
          <a:xfrm>
            <a:off x="5985796" y="3619345"/>
            <a:ext cx="819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Dallas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72909-858A-FF76-4926-AC8D32977936}"/>
              </a:ext>
            </a:extLst>
          </p:cNvPr>
          <p:cNvSpPr txBox="1"/>
          <p:nvPr/>
        </p:nvSpPr>
        <p:spPr>
          <a:xfrm>
            <a:off x="7092610" y="3619345"/>
            <a:ext cx="1051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Houston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6D652-920B-4F3A-E469-DE73B8F07EF8}"/>
              </a:ext>
            </a:extLst>
          </p:cNvPr>
          <p:cNvSpPr txBox="1"/>
          <p:nvPr/>
        </p:nvSpPr>
        <p:spPr>
          <a:xfrm>
            <a:off x="8106242" y="3619345"/>
            <a:ext cx="1051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Chicago</a:t>
            </a:r>
          </a:p>
        </p:txBody>
      </p:sp>
    </p:spTree>
    <p:extLst>
      <p:ext uri="{BB962C8B-B14F-4D97-AF65-F5344CB8AC3E}">
        <p14:creationId xmlns:p14="http://schemas.microsoft.com/office/powerpoint/2010/main" val="14634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8"/>
    </mc:Choice>
    <mc:Fallback xmlns="">
      <p:transition spd="slow" advTm="303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D863-4660-B131-A55E-2457A1B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Assumptions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A75FB35-7BBA-00C9-EC96-2701D2EB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5644"/>
            <a:ext cx="4812820" cy="4411662"/>
          </a:xfrm>
        </p:spPr>
        <p:txBody>
          <a:bodyPr/>
          <a:lstStyle/>
          <a:p>
            <a:r>
              <a:rPr lang="en-US" dirty="0"/>
              <a:t>Hidden biases</a:t>
            </a:r>
          </a:p>
          <a:p>
            <a:r>
              <a:rPr lang="en-US" dirty="0"/>
              <a:t>May not match intuition</a:t>
            </a:r>
          </a:p>
          <a:p>
            <a:r>
              <a:rPr lang="en-US" dirty="0"/>
              <a:t>Costly updates</a:t>
            </a:r>
          </a:p>
          <a:p>
            <a:pPr lvl="1"/>
            <a:endParaRPr lang="en-US" dirty="0"/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837E7-3E78-D9C5-9176-D18C0D7C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B70862-40D0-F7B0-285B-A62946B15F71}"/>
              </a:ext>
            </a:extLst>
          </p:cNvPr>
          <p:cNvGrpSpPr/>
          <p:nvPr/>
        </p:nvGrpSpPr>
        <p:grpSpPr>
          <a:xfrm>
            <a:off x="5000001" y="1789306"/>
            <a:ext cx="3895513" cy="3038149"/>
            <a:chOff x="5000001" y="1789306"/>
            <a:chExt cx="3895513" cy="30381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B73D45-CCE5-E0C9-4886-26CA9350408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57" y="3388669"/>
              <a:ext cx="976857" cy="2067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4C7807-1A97-6F86-E861-2F76FC9F6ED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57" y="2694604"/>
              <a:ext cx="976857" cy="206762"/>
            </a:xfrm>
            <a:prstGeom prst="rect">
              <a:avLst/>
            </a:prstGeom>
          </p:spPr>
        </p:pic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A7AD1306-D4A3-F36E-BCE0-E89BC8B2D391}"/>
                </a:ext>
              </a:extLst>
            </p:cNvPr>
            <p:cNvSpPr/>
            <p:nvPr/>
          </p:nvSpPr>
          <p:spPr>
            <a:xfrm>
              <a:off x="5000001" y="1789306"/>
              <a:ext cx="3177922" cy="1220540"/>
            </a:xfrm>
            <a:prstGeom prst="cloud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489845-7DF9-DBBE-406C-C127FDE8E4B8}"/>
                </a:ext>
              </a:extLst>
            </p:cNvPr>
            <p:cNvGrpSpPr/>
            <p:nvPr/>
          </p:nvGrpSpPr>
          <p:grpSpPr>
            <a:xfrm>
              <a:off x="5698681" y="3266267"/>
              <a:ext cx="1828880" cy="976917"/>
              <a:chOff x="1855635" y="3330142"/>
              <a:chExt cx="2342469" cy="124743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3578505-9EB0-E754-54B1-3AEF3E7D8E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55657" y="3883168"/>
                <a:ext cx="906498" cy="6944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D0445B7-44BE-0615-4911-B56EF720D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84307" y="3896216"/>
                <a:ext cx="277848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40FFF43-F019-4C59-B5F8-FA3E14779F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896216"/>
                <a:ext cx="256616" cy="6813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59BC3E6-3CFE-9994-314D-ADDFC43640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0427" y="3904554"/>
                <a:ext cx="827052" cy="6730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6 1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9E2A9C52-E68C-2E49-083B-49E5FAAA5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796" y="3365157"/>
                <a:ext cx="279317" cy="571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CE367EB2-A325-5AAE-EB91-3B2BBA5C5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263" y="3361309"/>
                <a:ext cx="459841" cy="550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5FAA38B2-9258-4C59-14BE-4908CFA53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618" y="3330142"/>
                <a:ext cx="353967" cy="605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348BC34-46A7-6442-2E67-60FC6BD8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1855635" y="3369513"/>
                <a:ext cx="353967" cy="566347"/>
              </a:xfrm>
              <a:prstGeom prst="rect">
                <a:avLst/>
              </a:prstGeom>
            </p:spPr>
          </p:pic>
        </p:grpSp>
        <p:pic>
          <p:nvPicPr>
            <p:cNvPr id="17" name="Picture 4" descr="C:\Users\deepay\AppData\Local\Microsoft\Windows\Temporary Internet Files\Content.IE5\MKPBVLWP\Silhouette-of-a-man-9419-large[1].png">
              <a:extLst>
                <a:ext uri="{FF2B5EF4-FFF2-40B4-BE49-F238E27FC236}">
                  <a16:creationId xmlns:a16="http://schemas.microsoft.com/office/drawing/2014/main" id="{4F18A784-E788-3A88-D37A-9221CCB54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445" y="4300382"/>
              <a:ext cx="181195" cy="52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5DD724-44F3-A523-3A82-1B93F9D26EF5}"/>
                </a:ext>
              </a:extLst>
            </p:cNvPr>
            <p:cNvSpPr txBox="1"/>
            <p:nvPr/>
          </p:nvSpPr>
          <p:spPr>
            <a:xfrm>
              <a:off x="5874559" y="4333084"/>
              <a:ext cx="710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DA4157-FBF0-350C-8494-9D58D951D7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4732" y="2623788"/>
              <a:ext cx="977360" cy="160577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EBCF83-C7CE-08D0-754A-784B1C5EE5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545" y="2714635"/>
              <a:ext cx="117054" cy="146949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947ABF-073B-8E88-233C-12DBDE846B3E}"/>
              </a:ext>
            </a:extLst>
          </p:cNvPr>
          <p:cNvCxnSpPr>
            <a:cxnSpLocks/>
          </p:cNvCxnSpPr>
          <p:nvPr/>
        </p:nvCxnSpPr>
        <p:spPr>
          <a:xfrm flipV="1">
            <a:off x="6674472" y="2594494"/>
            <a:ext cx="183575" cy="165462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9241EC8-9B81-D935-C2A4-1D858E63A7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150437" y="3347362"/>
            <a:ext cx="399203" cy="39920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586A97-F448-1F12-4485-10B4F3C79591}"/>
              </a:ext>
            </a:extLst>
          </p:cNvPr>
          <p:cNvCxnSpPr>
            <a:cxnSpLocks/>
          </p:cNvCxnSpPr>
          <p:nvPr/>
        </p:nvCxnSpPr>
        <p:spPr>
          <a:xfrm flipH="1" flipV="1">
            <a:off x="5349394" y="3746565"/>
            <a:ext cx="1292132" cy="48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F0B83A-6F42-0020-F24B-3311D3B0BE1A}"/>
              </a:ext>
            </a:extLst>
          </p:cNvPr>
          <p:cNvSpPr/>
          <p:nvPr/>
        </p:nvSpPr>
        <p:spPr>
          <a:xfrm>
            <a:off x="5459391" y="2483726"/>
            <a:ext cx="2349082" cy="1299950"/>
          </a:xfrm>
          <a:custGeom>
            <a:avLst/>
            <a:gdLst>
              <a:gd name="connsiteX0" fmla="*/ 2519924 w 2736133"/>
              <a:gd name="connsiteY0" fmla="*/ 1224831 h 1261200"/>
              <a:gd name="connsiteX1" fmla="*/ 421409 w 2736133"/>
              <a:gd name="connsiteY1" fmla="*/ 1198518 h 1261200"/>
              <a:gd name="connsiteX2" fmla="*/ 13547 w 2736133"/>
              <a:gd name="connsiteY2" fmla="*/ 836705 h 1261200"/>
              <a:gd name="connsiteX3" fmla="*/ 197743 w 2736133"/>
              <a:gd name="connsiteY3" fmla="*/ 139393 h 1261200"/>
              <a:gd name="connsiteX4" fmla="*/ 1145035 w 2736133"/>
              <a:gd name="connsiteY4" fmla="*/ 178863 h 1261200"/>
              <a:gd name="connsiteX5" fmla="*/ 1908131 w 2736133"/>
              <a:gd name="connsiteY5" fmla="*/ 27559 h 1261200"/>
              <a:gd name="connsiteX6" fmla="*/ 2598865 w 2736133"/>
              <a:gd name="connsiteY6" fmla="*/ 823548 h 1261200"/>
              <a:gd name="connsiteX7" fmla="*/ 2519924 w 2736133"/>
              <a:gd name="connsiteY7" fmla="*/ 1224831 h 1261200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262172"/>
              <a:gd name="connsiteX1" fmla="*/ 337622 w 2652346"/>
              <a:gd name="connsiteY1" fmla="*/ 1198518 h 1262172"/>
              <a:gd name="connsiteX2" fmla="*/ 41593 w 2652346"/>
              <a:gd name="connsiteY2" fmla="*/ 580147 h 1262172"/>
              <a:gd name="connsiteX3" fmla="*/ 113956 w 2652346"/>
              <a:gd name="connsiteY3" fmla="*/ 139393 h 1262172"/>
              <a:gd name="connsiteX4" fmla="*/ 1061248 w 2652346"/>
              <a:gd name="connsiteY4" fmla="*/ 178863 h 1262172"/>
              <a:gd name="connsiteX5" fmla="*/ 1824344 w 2652346"/>
              <a:gd name="connsiteY5" fmla="*/ 27559 h 1262172"/>
              <a:gd name="connsiteX6" fmla="*/ 2515078 w 2652346"/>
              <a:gd name="connsiteY6" fmla="*/ 823548 h 1262172"/>
              <a:gd name="connsiteX7" fmla="*/ 2436137 w 2652346"/>
              <a:gd name="connsiteY7" fmla="*/ 1224831 h 1262172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97288 w 2713497"/>
              <a:gd name="connsiteY0" fmla="*/ 1224831 h 1274635"/>
              <a:gd name="connsiteX1" fmla="*/ 398773 w 2713497"/>
              <a:gd name="connsiteY1" fmla="*/ 1198518 h 1274635"/>
              <a:gd name="connsiteX2" fmla="*/ 17225 w 2713497"/>
              <a:gd name="connsiteY2" fmla="*/ 593304 h 1274635"/>
              <a:gd name="connsiteX3" fmla="*/ 175107 w 2713497"/>
              <a:gd name="connsiteY3" fmla="*/ 139393 h 1274635"/>
              <a:gd name="connsiteX4" fmla="*/ 1122399 w 2713497"/>
              <a:gd name="connsiteY4" fmla="*/ 178863 h 1274635"/>
              <a:gd name="connsiteX5" fmla="*/ 1885495 w 2713497"/>
              <a:gd name="connsiteY5" fmla="*/ 27559 h 1274635"/>
              <a:gd name="connsiteX6" fmla="*/ 2576229 w 2713497"/>
              <a:gd name="connsiteY6" fmla="*/ 823548 h 1274635"/>
              <a:gd name="connsiteX7" fmla="*/ 2497288 w 2713497"/>
              <a:gd name="connsiteY7" fmla="*/ 1224831 h 1274635"/>
              <a:gd name="connsiteX0" fmla="*/ 2488734 w 2704943"/>
              <a:gd name="connsiteY0" fmla="*/ 1224831 h 1274635"/>
              <a:gd name="connsiteX1" fmla="*/ 390219 w 2704943"/>
              <a:gd name="connsiteY1" fmla="*/ 1198518 h 1274635"/>
              <a:gd name="connsiteX2" fmla="*/ 8671 w 2704943"/>
              <a:gd name="connsiteY2" fmla="*/ 593304 h 1274635"/>
              <a:gd name="connsiteX3" fmla="*/ 166553 w 2704943"/>
              <a:gd name="connsiteY3" fmla="*/ 139393 h 1274635"/>
              <a:gd name="connsiteX4" fmla="*/ 1113845 w 2704943"/>
              <a:gd name="connsiteY4" fmla="*/ 178863 h 1274635"/>
              <a:gd name="connsiteX5" fmla="*/ 1876941 w 2704943"/>
              <a:gd name="connsiteY5" fmla="*/ 27559 h 1274635"/>
              <a:gd name="connsiteX6" fmla="*/ 2567675 w 2704943"/>
              <a:gd name="connsiteY6" fmla="*/ 823548 h 1274635"/>
              <a:gd name="connsiteX7" fmla="*/ 2488734 w 2704943"/>
              <a:gd name="connsiteY7" fmla="*/ 1224831 h 1274635"/>
              <a:gd name="connsiteX0" fmla="*/ 2502380 w 2713841"/>
              <a:gd name="connsiteY0" fmla="*/ 1224831 h 1256875"/>
              <a:gd name="connsiteX1" fmla="*/ 473715 w 2713841"/>
              <a:gd name="connsiteY1" fmla="*/ 1160418 h 1256875"/>
              <a:gd name="connsiteX2" fmla="*/ 22317 w 2713841"/>
              <a:gd name="connsiteY2" fmla="*/ 593304 h 1256875"/>
              <a:gd name="connsiteX3" fmla="*/ 180199 w 2713841"/>
              <a:gd name="connsiteY3" fmla="*/ 139393 h 1256875"/>
              <a:gd name="connsiteX4" fmla="*/ 1127491 w 2713841"/>
              <a:gd name="connsiteY4" fmla="*/ 178863 h 1256875"/>
              <a:gd name="connsiteX5" fmla="*/ 1890587 w 2713841"/>
              <a:gd name="connsiteY5" fmla="*/ 27559 h 1256875"/>
              <a:gd name="connsiteX6" fmla="*/ 2581321 w 2713841"/>
              <a:gd name="connsiteY6" fmla="*/ 823548 h 1256875"/>
              <a:gd name="connsiteX7" fmla="*/ 2502380 w 2713841"/>
              <a:gd name="connsiteY7" fmla="*/ 1224831 h 1256875"/>
              <a:gd name="connsiteX0" fmla="*/ 2365564 w 2577025"/>
              <a:gd name="connsiteY0" fmla="*/ 1224831 h 1259178"/>
              <a:gd name="connsiteX1" fmla="*/ 336899 w 2577025"/>
              <a:gd name="connsiteY1" fmla="*/ 1160418 h 1259178"/>
              <a:gd name="connsiteX2" fmla="*/ 177601 w 2577025"/>
              <a:gd name="connsiteY2" fmla="*/ 542504 h 1259178"/>
              <a:gd name="connsiteX3" fmla="*/ 43383 w 2577025"/>
              <a:gd name="connsiteY3" fmla="*/ 139393 h 1259178"/>
              <a:gd name="connsiteX4" fmla="*/ 990675 w 2577025"/>
              <a:gd name="connsiteY4" fmla="*/ 178863 h 1259178"/>
              <a:gd name="connsiteX5" fmla="*/ 1753771 w 2577025"/>
              <a:gd name="connsiteY5" fmla="*/ 27559 h 1259178"/>
              <a:gd name="connsiteX6" fmla="*/ 2444505 w 2577025"/>
              <a:gd name="connsiteY6" fmla="*/ 823548 h 1259178"/>
              <a:gd name="connsiteX7" fmla="*/ 2365564 w 2577025"/>
              <a:gd name="connsiteY7" fmla="*/ 1224831 h 1259178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168" h="1299950">
                <a:moveTo>
                  <a:pt x="2201707" y="1225003"/>
                </a:moveTo>
                <a:cubicBezTo>
                  <a:pt x="1850439" y="1281148"/>
                  <a:pt x="404352" y="1388611"/>
                  <a:pt x="173042" y="1160590"/>
                </a:cubicBezTo>
                <a:cubicBezTo>
                  <a:pt x="-58268" y="932569"/>
                  <a:pt x="6572" y="710730"/>
                  <a:pt x="13744" y="542676"/>
                </a:cubicBezTo>
                <a:cubicBezTo>
                  <a:pt x="20916" y="374622"/>
                  <a:pt x="80564" y="212872"/>
                  <a:pt x="216076" y="152265"/>
                </a:cubicBezTo>
                <a:cubicBezTo>
                  <a:pt x="351588" y="91658"/>
                  <a:pt x="597845" y="199791"/>
                  <a:pt x="826818" y="179035"/>
                </a:cubicBezTo>
                <a:cubicBezTo>
                  <a:pt x="1055791" y="158279"/>
                  <a:pt x="1347609" y="-79716"/>
                  <a:pt x="1589914" y="27731"/>
                </a:cubicBezTo>
                <a:cubicBezTo>
                  <a:pt x="1832219" y="135178"/>
                  <a:pt x="2177586" y="624175"/>
                  <a:pt x="2280648" y="823720"/>
                </a:cubicBezTo>
                <a:cubicBezTo>
                  <a:pt x="2383710" y="1023265"/>
                  <a:pt x="2552975" y="1168858"/>
                  <a:pt x="2201707" y="1225003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BC0EDAD-0F20-1E11-DAF0-8B902B125035}"/>
              </a:ext>
            </a:extLst>
          </p:cNvPr>
          <p:cNvSpPr/>
          <p:nvPr/>
        </p:nvSpPr>
        <p:spPr>
          <a:xfrm>
            <a:off x="4861752" y="2112775"/>
            <a:ext cx="2947274" cy="1684934"/>
          </a:xfrm>
          <a:custGeom>
            <a:avLst/>
            <a:gdLst>
              <a:gd name="connsiteX0" fmla="*/ 2519924 w 2736133"/>
              <a:gd name="connsiteY0" fmla="*/ 1224831 h 1261200"/>
              <a:gd name="connsiteX1" fmla="*/ 421409 w 2736133"/>
              <a:gd name="connsiteY1" fmla="*/ 1198518 h 1261200"/>
              <a:gd name="connsiteX2" fmla="*/ 13547 w 2736133"/>
              <a:gd name="connsiteY2" fmla="*/ 836705 h 1261200"/>
              <a:gd name="connsiteX3" fmla="*/ 197743 w 2736133"/>
              <a:gd name="connsiteY3" fmla="*/ 139393 h 1261200"/>
              <a:gd name="connsiteX4" fmla="*/ 1145035 w 2736133"/>
              <a:gd name="connsiteY4" fmla="*/ 178863 h 1261200"/>
              <a:gd name="connsiteX5" fmla="*/ 1908131 w 2736133"/>
              <a:gd name="connsiteY5" fmla="*/ 27559 h 1261200"/>
              <a:gd name="connsiteX6" fmla="*/ 2598865 w 2736133"/>
              <a:gd name="connsiteY6" fmla="*/ 823548 h 1261200"/>
              <a:gd name="connsiteX7" fmla="*/ 2519924 w 2736133"/>
              <a:gd name="connsiteY7" fmla="*/ 1224831 h 1261200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354640"/>
              <a:gd name="connsiteX1" fmla="*/ 337622 w 2652346"/>
              <a:gd name="connsiteY1" fmla="*/ 1198518 h 1354640"/>
              <a:gd name="connsiteX2" fmla="*/ 41593 w 2652346"/>
              <a:gd name="connsiteY2" fmla="*/ 580147 h 1354640"/>
              <a:gd name="connsiteX3" fmla="*/ 113956 w 2652346"/>
              <a:gd name="connsiteY3" fmla="*/ 139393 h 1354640"/>
              <a:gd name="connsiteX4" fmla="*/ 1061248 w 2652346"/>
              <a:gd name="connsiteY4" fmla="*/ 178863 h 1354640"/>
              <a:gd name="connsiteX5" fmla="*/ 1824344 w 2652346"/>
              <a:gd name="connsiteY5" fmla="*/ 27559 h 1354640"/>
              <a:gd name="connsiteX6" fmla="*/ 2515078 w 2652346"/>
              <a:gd name="connsiteY6" fmla="*/ 823548 h 1354640"/>
              <a:gd name="connsiteX7" fmla="*/ 2436137 w 2652346"/>
              <a:gd name="connsiteY7" fmla="*/ 1224831 h 1354640"/>
              <a:gd name="connsiteX0" fmla="*/ 2436137 w 2652346"/>
              <a:gd name="connsiteY0" fmla="*/ 1224831 h 1262172"/>
              <a:gd name="connsiteX1" fmla="*/ 337622 w 2652346"/>
              <a:gd name="connsiteY1" fmla="*/ 1198518 h 1262172"/>
              <a:gd name="connsiteX2" fmla="*/ 41593 w 2652346"/>
              <a:gd name="connsiteY2" fmla="*/ 580147 h 1262172"/>
              <a:gd name="connsiteX3" fmla="*/ 113956 w 2652346"/>
              <a:gd name="connsiteY3" fmla="*/ 139393 h 1262172"/>
              <a:gd name="connsiteX4" fmla="*/ 1061248 w 2652346"/>
              <a:gd name="connsiteY4" fmla="*/ 178863 h 1262172"/>
              <a:gd name="connsiteX5" fmla="*/ 1824344 w 2652346"/>
              <a:gd name="connsiteY5" fmla="*/ 27559 h 1262172"/>
              <a:gd name="connsiteX6" fmla="*/ 2515078 w 2652346"/>
              <a:gd name="connsiteY6" fmla="*/ 823548 h 1262172"/>
              <a:gd name="connsiteX7" fmla="*/ 2436137 w 2652346"/>
              <a:gd name="connsiteY7" fmla="*/ 1224831 h 1262172"/>
              <a:gd name="connsiteX0" fmla="*/ 2436137 w 2652346"/>
              <a:gd name="connsiteY0" fmla="*/ 1224831 h 1275435"/>
              <a:gd name="connsiteX1" fmla="*/ 337622 w 2652346"/>
              <a:gd name="connsiteY1" fmla="*/ 1198518 h 1275435"/>
              <a:gd name="connsiteX2" fmla="*/ 41593 w 2652346"/>
              <a:gd name="connsiteY2" fmla="*/ 580147 h 1275435"/>
              <a:gd name="connsiteX3" fmla="*/ 113956 w 2652346"/>
              <a:gd name="connsiteY3" fmla="*/ 139393 h 1275435"/>
              <a:gd name="connsiteX4" fmla="*/ 1061248 w 2652346"/>
              <a:gd name="connsiteY4" fmla="*/ 178863 h 1275435"/>
              <a:gd name="connsiteX5" fmla="*/ 1824344 w 2652346"/>
              <a:gd name="connsiteY5" fmla="*/ 27559 h 1275435"/>
              <a:gd name="connsiteX6" fmla="*/ 2515078 w 2652346"/>
              <a:gd name="connsiteY6" fmla="*/ 823548 h 1275435"/>
              <a:gd name="connsiteX7" fmla="*/ 2436137 w 2652346"/>
              <a:gd name="connsiteY7" fmla="*/ 1224831 h 1275435"/>
              <a:gd name="connsiteX0" fmla="*/ 2497288 w 2713497"/>
              <a:gd name="connsiteY0" fmla="*/ 1224831 h 1274635"/>
              <a:gd name="connsiteX1" fmla="*/ 398773 w 2713497"/>
              <a:gd name="connsiteY1" fmla="*/ 1198518 h 1274635"/>
              <a:gd name="connsiteX2" fmla="*/ 17225 w 2713497"/>
              <a:gd name="connsiteY2" fmla="*/ 593304 h 1274635"/>
              <a:gd name="connsiteX3" fmla="*/ 175107 w 2713497"/>
              <a:gd name="connsiteY3" fmla="*/ 139393 h 1274635"/>
              <a:gd name="connsiteX4" fmla="*/ 1122399 w 2713497"/>
              <a:gd name="connsiteY4" fmla="*/ 178863 h 1274635"/>
              <a:gd name="connsiteX5" fmla="*/ 1885495 w 2713497"/>
              <a:gd name="connsiteY5" fmla="*/ 27559 h 1274635"/>
              <a:gd name="connsiteX6" fmla="*/ 2576229 w 2713497"/>
              <a:gd name="connsiteY6" fmla="*/ 823548 h 1274635"/>
              <a:gd name="connsiteX7" fmla="*/ 2497288 w 2713497"/>
              <a:gd name="connsiteY7" fmla="*/ 1224831 h 1274635"/>
              <a:gd name="connsiteX0" fmla="*/ 2488734 w 2704943"/>
              <a:gd name="connsiteY0" fmla="*/ 1224831 h 1274635"/>
              <a:gd name="connsiteX1" fmla="*/ 390219 w 2704943"/>
              <a:gd name="connsiteY1" fmla="*/ 1198518 h 1274635"/>
              <a:gd name="connsiteX2" fmla="*/ 8671 w 2704943"/>
              <a:gd name="connsiteY2" fmla="*/ 593304 h 1274635"/>
              <a:gd name="connsiteX3" fmla="*/ 166553 w 2704943"/>
              <a:gd name="connsiteY3" fmla="*/ 139393 h 1274635"/>
              <a:gd name="connsiteX4" fmla="*/ 1113845 w 2704943"/>
              <a:gd name="connsiteY4" fmla="*/ 178863 h 1274635"/>
              <a:gd name="connsiteX5" fmla="*/ 1876941 w 2704943"/>
              <a:gd name="connsiteY5" fmla="*/ 27559 h 1274635"/>
              <a:gd name="connsiteX6" fmla="*/ 2567675 w 2704943"/>
              <a:gd name="connsiteY6" fmla="*/ 823548 h 1274635"/>
              <a:gd name="connsiteX7" fmla="*/ 2488734 w 2704943"/>
              <a:gd name="connsiteY7" fmla="*/ 1224831 h 1274635"/>
              <a:gd name="connsiteX0" fmla="*/ 2502380 w 2713841"/>
              <a:gd name="connsiteY0" fmla="*/ 1224831 h 1256875"/>
              <a:gd name="connsiteX1" fmla="*/ 473715 w 2713841"/>
              <a:gd name="connsiteY1" fmla="*/ 1160418 h 1256875"/>
              <a:gd name="connsiteX2" fmla="*/ 22317 w 2713841"/>
              <a:gd name="connsiteY2" fmla="*/ 593304 h 1256875"/>
              <a:gd name="connsiteX3" fmla="*/ 180199 w 2713841"/>
              <a:gd name="connsiteY3" fmla="*/ 139393 h 1256875"/>
              <a:gd name="connsiteX4" fmla="*/ 1127491 w 2713841"/>
              <a:gd name="connsiteY4" fmla="*/ 178863 h 1256875"/>
              <a:gd name="connsiteX5" fmla="*/ 1890587 w 2713841"/>
              <a:gd name="connsiteY5" fmla="*/ 27559 h 1256875"/>
              <a:gd name="connsiteX6" fmla="*/ 2581321 w 2713841"/>
              <a:gd name="connsiteY6" fmla="*/ 823548 h 1256875"/>
              <a:gd name="connsiteX7" fmla="*/ 2502380 w 2713841"/>
              <a:gd name="connsiteY7" fmla="*/ 1224831 h 1256875"/>
              <a:gd name="connsiteX0" fmla="*/ 2365564 w 2577025"/>
              <a:gd name="connsiteY0" fmla="*/ 1224831 h 1259178"/>
              <a:gd name="connsiteX1" fmla="*/ 336899 w 2577025"/>
              <a:gd name="connsiteY1" fmla="*/ 1160418 h 1259178"/>
              <a:gd name="connsiteX2" fmla="*/ 177601 w 2577025"/>
              <a:gd name="connsiteY2" fmla="*/ 542504 h 1259178"/>
              <a:gd name="connsiteX3" fmla="*/ 43383 w 2577025"/>
              <a:gd name="connsiteY3" fmla="*/ 139393 h 1259178"/>
              <a:gd name="connsiteX4" fmla="*/ 990675 w 2577025"/>
              <a:gd name="connsiteY4" fmla="*/ 178863 h 1259178"/>
              <a:gd name="connsiteX5" fmla="*/ 1753771 w 2577025"/>
              <a:gd name="connsiteY5" fmla="*/ 27559 h 1259178"/>
              <a:gd name="connsiteX6" fmla="*/ 2444505 w 2577025"/>
              <a:gd name="connsiteY6" fmla="*/ 823548 h 1259178"/>
              <a:gd name="connsiteX7" fmla="*/ 2365564 w 2577025"/>
              <a:gd name="connsiteY7" fmla="*/ 1224831 h 1259178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48120 w 2459581"/>
              <a:gd name="connsiteY0" fmla="*/ 1225003 h 1259350"/>
              <a:gd name="connsiteX1" fmla="*/ 219455 w 2459581"/>
              <a:gd name="connsiteY1" fmla="*/ 1160590 h 1259350"/>
              <a:gd name="connsiteX2" fmla="*/ 60157 w 2459581"/>
              <a:gd name="connsiteY2" fmla="*/ 542676 h 1259350"/>
              <a:gd name="connsiteX3" fmla="*/ 262489 w 2459581"/>
              <a:gd name="connsiteY3" fmla="*/ 152265 h 1259350"/>
              <a:gd name="connsiteX4" fmla="*/ 873231 w 2459581"/>
              <a:gd name="connsiteY4" fmla="*/ 179035 h 1259350"/>
              <a:gd name="connsiteX5" fmla="*/ 1636327 w 2459581"/>
              <a:gd name="connsiteY5" fmla="*/ 27731 h 1259350"/>
              <a:gd name="connsiteX6" fmla="*/ 2327061 w 2459581"/>
              <a:gd name="connsiteY6" fmla="*/ 823720 h 1259350"/>
              <a:gd name="connsiteX7" fmla="*/ 2248120 w 2459581"/>
              <a:gd name="connsiteY7" fmla="*/ 1225003 h 12593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01707 w 2413168"/>
              <a:gd name="connsiteY0" fmla="*/ 1225003 h 1299950"/>
              <a:gd name="connsiteX1" fmla="*/ 173042 w 2413168"/>
              <a:gd name="connsiteY1" fmla="*/ 1160590 h 1299950"/>
              <a:gd name="connsiteX2" fmla="*/ 13744 w 2413168"/>
              <a:gd name="connsiteY2" fmla="*/ 542676 h 1299950"/>
              <a:gd name="connsiteX3" fmla="*/ 216076 w 2413168"/>
              <a:gd name="connsiteY3" fmla="*/ 152265 h 1299950"/>
              <a:gd name="connsiteX4" fmla="*/ 826818 w 2413168"/>
              <a:gd name="connsiteY4" fmla="*/ 179035 h 1299950"/>
              <a:gd name="connsiteX5" fmla="*/ 1589914 w 2413168"/>
              <a:gd name="connsiteY5" fmla="*/ 27731 h 1299950"/>
              <a:gd name="connsiteX6" fmla="*/ 2280648 w 2413168"/>
              <a:gd name="connsiteY6" fmla="*/ 823720 h 1299950"/>
              <a:gd name="connsiteX7" fmla="*/ 2201707 w 2413168"/>
              <a:gd name="connsiteY7" fmla="*/ 1225003 h 1299950"/>
              <a:gd name="connsiteX0" fmla="*/ 2241924 w 2458632"/>
              <a:gd name="connsiteY0" fmla="*/ 1225003 h 1356077"/>
              <a:gd name="connsiteX1" fmla="*/ 136106 w 2458632"/>
              <a:gd name="connsiteY1" fmla="*/ 1243140 h 1356077"/>
              <a:gd name="connsiteX2" fmla="*/ 53961 w 2458632"/>
              <a:gd name="connsiteY2" fmla="*/ 542676 h 1356077"/>
              <a:gd name="connsiteX3" fmla="*/ 256293 w 2458632"/>
              <a:gd name="connsiteY3" fmla="*/ 152265 h 1356077"/>
              <a:gd name="connsiteX4" fmla="*/ 867035 w 2458632"/>
              <a:gd name="connsiteY4" fmla="*/ 179035 h 1356077"/>
              <a:gd name="connsiteX5" fmla="*/ 1630131 w 2458632"/>
              <a:gd name="connsiteY5" fmla="*/ 27731 h 1356077"/>
              <a:gd name="connsiteX6" fmla="*/ 2320865 w 2458632"/>
              <a:gd name="connsiteY6" fmla="*/ 823720 h 1356077"/>
              <a:gd name="connsiteX7" fmla="*/ 2241924 w 2458632"/>
              <a:gd name="connsiteY7" fmla="*/ 1225003 h 1356077"/>
              <a:gd name="connsiteX0" fmla="*/ 2254279 w 2470986"/>
              <a:gd name="connsiteY0" fmla="*/ 1585543 h 1716617"/>
              <a:gd name="connsiteX1" fmla="*/ 148461 w 2470986"/>
              <a:gd name="connsiteY1" fmla="*/ 1603680 h 1716617"/>
              <a:gd name="connsiteX2" fmla="*/ 66316 w 2470986"/>
              <a:gd name="connsiteY2" fmla="*/ 903216 h 1716617"/>
              <a:gd name="connsiteX3" fmla="*/ 478061 w 2470986"/>
              <a:gd name="connsiteY3" fmla="*/ 4805 h 1716617"/>
              <a:gd name="connsiteX4" fmla="*/ 879390 w 2470986"/>
              <a:gd name="connsiteY4" fmla="*/ 539575 h 1716617"/>
              <a:gd name="connsiteX5" fmla="*/ 1642486 w 2470986"/>
              <a:gd name="connsiteY5" fmla="*/ 388271 h 1716617"/>
              <a:gd name="connsiteX6" fmla="*/ 2333220 w 2470986"/>
              <a:gd name="connsiteY6" fmla="*/ 1184260 h 1716617"/>
              <a:gd name="connsiteX7" fmla="*/ 2254279 w 2470986"/>
              <a:gd name="connsiteY7" fmla="*/ 1585543 h 1716617"/>
              <a:gd name="connsiteX0" fmla="*/ 2332767 w 2549474"/>
              <a:gd name="connsiteY0" fmla="*/ 1581419 h 1679464"/>
              <a:gd name="connsiteX1" fmla="*/ 226949 w 2549474"/>
              <a:gd name="connsiteY1" fmla="*/ 1599556 h 1679464"/>
              <a:gd name="connsiteX2" fmla="*/ 95206 w 2549474"/>
              <a:gd name="connsiteY2" fmla="*/ 664142 h 1679464"/>
              <a:gd name="connsiteX3" fmla="*/ 556549 w 2549474"/>
              <a:gd name="connsiteY3" fmla="*/ 681 h 1679464"/>
              <a:gd name="connsiteX4" fmla="*/ 957878 w 2549474"/>
              <a:gd name="connsiteY4" fmla="*/ 535451 h 1679464"/>
              <a:gd name="connsiteX5" fmla="*/ 1720974 w 2549474"/>
              <a:gd name="connsiteY5" fmla="*/ 384147 h 1679464"/>
              <a:gd name="connsiteX6" fmla="*/ 2411708 w 2549474"/>
              <a:gd name="connsiteY6" fmla="*/ 1180136 h 1679464"/>
              <a:gd name="connsiteX7" fmla="*/ 2332767 w 2549474"/>
              <a:gd name="connsiteY7" fmla="*/ 1581419 h 1679464"/>
              <a:gd name="connsiteX0" fmla="*/ 2332767 w 2549474"/>
              <a:gd name="connsiteY0" fmla="*/ 1586169 h 1684214"/>
              <a:gd name="connsiteX1" fmla="*/ 226949 w 2549474"/>
              <a:gd name="connsiteY1" fmla="*/ 1604306 h 1684214"/>
              <a:gd name="connsiteX2" fmla="*/ 95206 w 2549474"/>
              <a:gd name="connsiteY2" fmla="*/ 668892 h 1684214"/>
              <a:gd name="connsiteX3" fmla="*/ 556549 w 2549474"/>
              <a:gd name="connsiteY3" fmla="*/ 5431 h 1684214"/>
              <a:gd name="connsiteX4" fmla="*/ 1068096 w 2549474"/>
              <a:gd name="connsiteY4" fmla="*/ 356051 h 1684214"/>
              <a:gd name="connsiteX5" fmla="*/ 1720974 w 2549474"/>
              <a:gd name="connsiteY5" fmla="*/ 388897 h 1684214"/>
              <a:gd name="connsiteX6" fmla="*/ 2411708 w 2549474"/>
              <a:gd name="connsiteY6" fmla="*/ 1184886 h 1684214"/>
              <a:gd name="connsiteX7" fmla="*/ 2332767 w 2549474"/>
              <a:gd name="connsiteY7" fmla="*/ 1586169 h 1684214"/>
              <a:gd name="connsiteX0" fmla="*/ 2332767 w 2550640"/>
              <a:gd name="connsiteY0" fmla="*/ 1586353 h 1684398"/>
              <a:gd name="connsiteX1" fmla="*/ 226949 w 2550640"/>
              <a:gd name="connsiteY1" fmla="*/ 1604490 h 1684398"/>
              <a:gd name="connsiteX2" fmla="*/ 95206 w 2550640"/>
              <a:gd name="connsiteY2" fmla="*/ 669076 h 1684398"/>
              <a:gd name="connsiteX3" fmla="*/ 556549 w 2550640"/>
              <a:gd name="connsiteY3" fmla="*/ 5615 h 1684398"/>
              <a:gd name="connsiteX4" fmla="*/ 1068096 w 2550640"/>
              <a:gd name="connsiteY4" fmla="*/ 356235 h 1684398"/>
              <a:gd name="connsiteX5" fmla="*/ 1693420 w 2550640"/>
              <a:gd name="connsiteY5" fmla="*/ 465281 h 1684398"/>
              <a:gd name="connsiteX6" fmla="*/ 2411708 w 2550640"/>
              <a:gd name="connsiteY6" fmla="*/ 1185070 h 1684398"/>
              <a:gd name="connsiteX7" fmla="*/ 2332767 w 2550640"/>
              <a:gd name="connsiteY7" fmla="*/ 1586353 h 1684398"/>
              <a:gd name="connsiteX0" fmla="*/ 2332767 w 2557809"/>
              <a:gd name="connsiteY0" fmla="*/ 1586889 h 1684934"/>
              <a:gd name="connsiteX1" fmla="*/ 226949 w 2557809"/>
              <a:gd name="connsiteY1" fmla="*/ 1605026 h 1684934"/>
              <a:gd name="connsiteX2" fmla="*/ 95206 w 2557809"/>
              <a:gd name="connsiteY2" fmla="*/ 669612 h 1684934"/>
              <a:gd name="connsiteX3" fmla="*/ 556549 w 2557809"/>
              <a:gd name="connsiteY3" fmla="*/ 6151 h 1684934"/>
              <a:gd name="connsiteX4" fmla="*/ 1068096 w 2557809"/>
              <a:gd name="connsiteY4" fmla="*/ 356771 h 1684934"/>
              <a:gd name="connsiteX5" fmla="*/ 1566670 w 2557809"/>
              <a:gd name="connsiteY5" fmla="*/ 662667 h 1684934"/>
              <a:gd name="connsiteX6" fmla="*/ 2411708 w 2557809"/>
              <a:gd name="connsiteY6" fmla="*/ 1185606 h 1684934"/>
              <a:gd name="connsiteX7" fmla="*/ 2332767 w 2557809"/>
              <a:gd name="connsiteY7" fmla="*/ 1586889 h 16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7809" h="1684934">
                <a:moveTo>
                  <a:pt x="2332767" y="1586889"/>
                </a:moveTo>
                <a:cubicBezTo>
                  <a:pt x="1968641" y="1656792"/>
                  <a:pt x="599876" y="1757906"/>
                  <a:pt x="226949" y="1605026"/>
                </a:cubicBezTo>
                <a:cubicBezTo>
                  <a:pt x="-145978" y="1452147"/>
                  <a:pt x="40273" y="936091"/>
                  <a:pt x="95206" y="669612"/>
                </a:cubicBezTo>
                <a:cubicBezTo>
                  <a:pt x="150139" y="403133"/>
                  <a:pt x="394401" y="58291"/>
                  <a:pt x="556549" y="6151"/>
                </a:cubicBezTo>
                <a:cubicBezTo>
                  <a:pt x="718697" y="-45989"/>
                  <a:pt x="899743" y="247352"/>
                  <a:pt x="1068096" y="356771"/>
                </a:cubicBezTo>
                <a:cubicBezTo>
                  <a:pt x="1236449" y="466190"/>
                  <a:pt x="1324365" y="555220"/>
                  <a:pt x="1566670" y="662667"/>
                </a:cubicBezTo>
                <a:cubicBezTo>
                  <a:pt x="1808975" y="770114"/>
                  <a:pt x="2284025" y="1031569"/>
                  <a:pt x="2411708" y="1185606"/>
                </a:cubicBezTo>
                <a:cubicBezTo>
                  <a:pt x="2539391" y="1339643"/>
                  <a:pt x="2696893" y="1516986"/>
                  <a:pt x="2332767" y="1586889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2B277F-1388-6F75-5453-A5B5BD833EC3}"/>
              </a:ext>
            </a:extLst>
          </p:cNvPr>
          <p:cNvCxnSpPr>
            <a:cxnSpLocks/>
          </p:cNvCxnSpPr>
          <p:nvPr/>
        </p:nvCxnSpPr>
        <p:spPr>
          <a:xfrm flipH="1" flipV="1">
            <a:off x="5349394" y="2381250"/>
            <a:ext cx="1290042" cy="185425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45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8"/>
    </mc:Choice>
    <mc:Fallback xmlns="">
      <p:transition spd="slow" advTm="22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7.3|24.7|3.2|13.5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8.4|1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.5|4.8|6.7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4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|2.4|9.5|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364.4544"/>
  <p:tag name="LATEXADDIN" val="\documentclass{article}&#10;\usepackage{amsmath,amssymb}&#10;\usepackage{bm}&#10;\usepackage{color}&#10;\pagestyle{empty}&#10;\begin{document}&#10;&#10;\color{red}$d\ll N$&#10;&#10;\end{document}"/>
  <p:tag name="IGUANATEXSIZE" val="24"/>
  <p:tag name="IGUANATEXCURSOR" val="13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9|1.4|28.9|24.9|6|13.8|28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58.4552"/>
  <p:tag name="LATEXADDIN" val="\documentclass{article}&#10;\usepackage{amsmath,amssymb}&#10;\usepackage{bm}&#10;\usepackage{color}&#10;\pagestyle{empty}&#10;\begin{document}&#10;&#10;Node $i$&#10;&#10;\end{document}"/>
  <p:tag name="IGUANATEXSIZE" val="24"/>
  <p:tag name="IGUANATEXCURSOR" val="13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56.6555"/>
  <p:tag name="LATEXADDIN" val="\documentclass{article}&#10;\usepackage{amsmath,amssymb}&#10;\usepackage{bm}&#10;\usepackage{color}&#10;\pagestyle{empty}&#10;\begin{document}&#10;&#10;Embedding ${\bm v}_i$&#10;&#10;\end{document}"/>
  <p:tag name="IGUANATEXSIZE" val="18"/>
  <p:tag name="IGUANATEXCURSOR" val="14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7.694"/>
  <p:tag name="ORIGINALWIDTH" val="1031.121"/>
  <p:tag name="LATEXADDIN" val="\documentclass{article}&#10;\usepackage{amsmath,amssymb}&#10;\usepackage{bm}&#10;\usepackage{color}&#10;\pagestyle{empty}&#10;\begin{document}&#10;&#10;\begin{tabular}{c}&#10;Train a classifier $\mathcal{C}_i$\\&#10;to separate\\&#10;$S_i^{(-)}$ from $S_i^{(+)}$&#10;\end{tabular}&#10;&#10;\end{document}"/>
  <p:tag name="IGUANATEXSIZE" val="20"/>
  <p:tag name="IGUANATEXCURSOR" val="180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.1972"/>
  <p:tag name="ORIGINALWIDTH" val="1465.317"/>
  <p:tag name="LATEXADDIN" val="\documentclass{article}&#10;\usepackage{amsmath,amssymb}&#10;\usepackage{bm}&#10;\usepackage{color}&#10;\pagestyle{empty}&#10;\begin{document}&#10;&#10;\color{blue}{\bf Sub-problem}:\\&#10;Learn ${\bm v}_i$ given &#10;\begin{tabular}[t]{l}&#10;$\mathcal{N}_i$ and\\&#10;$\{{\bm v}_j; j\neq i\}$&#10;\end{tabular}&#10;&#10;\end{document}"/>
  <p:tag name="IGUANATEXSIZE" val="20"/>
  <p:tag name="IGUANATEXCURSOR" val="200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2|5.3|10|5.6|2.2|7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1251.594"/>
  <p:tag name="LATEXADDIN" val="\documentclass{article}&#10;\usepackage{amsmath,amssymb}&#10;\usepackage{bm}&#10;\usepackage{color}&#10;\pagestyle{empty}&#10;\begin{document}&#10;&#10;${\bm v}_i = $\begin{tabular}{l}&#10;Parameter vector\\&#10;of $\mathcal{C}_i$&#10;\end{tabular}&#10;&#10;\end{document}"/>
  <p:tag name="IGUANATEXSIZE" val="20"/>
  <p:tag name="IGUANATEXCURSOR" val="208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5.4706"/>
  <p:tag name="ORIGINALWIDTH" val="793.4008"/>
  <p:tag name="LATEXADDIN" val="\documentclass{article}&#10;\usepackage{amsmath,amssymb}&#10;\usepackage{bm}&#10;\usepackage{color}&#10;\pagestyle{empty}&#10;\begin{document}&#10;&#10;Use ${\bm v}_j$ as\\&#10;feature vectors&#10;&#10;\end{document}"/>
  <p:tag name="IGUANATEXSIZE" val="20"/>
  <p:tag name="IGUANATEXCURSOR" val="14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53.618"/>
  <p:tag name="LATEXADDIN" val="\documentclass{article}&#10;\usepackage{amsmath,amssymb}&#10;\usepackage{bm}&#10;\usepackage{color}&#10;\pagestyle{empty}&#10;\begin{document}&#10;&#10;$S_i^{(-)} = \{{\bm v}_j; j\notin\mathcal{N}_i\}$&#10;&#10;\end{document}"/>
  <p:tag name="IGUANATEXSIZE" val="18"/>
  <p:tag name="IGUANATEXCURSOR" val="15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52.119"/>
  <p:tag name="LATEXADDIN" val="\documentclass{article}&#10;\usepackage{amsmath,amssymb}&#10;\usepackage{bm}&#10;\usepackage{color}&#10;\pagestyle{empty}&#10;\begin{document}&#10;&#10;$S_i^{(+)} = \{{\bm v}_j; j\in\mathcal{N}_i\}$&#10;&#10;\end{document}"/>
  <p:tag name="IGUANATEXSIZE" val="18"/>
  <p:tag name="IGUANATEXCURSOR" val="14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14.6606"/>
  <p:tag name="LATEXADDIN" val="\documentclass{article}&#10;\usepackage{amsmath,amssymb}&#10;\usepackage{bm}&#10;\usepackage{color}&#10;\pagestyle{empty}&#10;\begin{document}&#10;&#10;Neighbors $\mathcal{N}_i$&#10;&#10;\end{document}"/>
  <p:tag name="IGUANATEXSIZE" val="18"/>
  <p:tag name="IGUANATEXCURSOR" val="14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22.7221"/>
  <p:tag name="LATEXADDIN" val="\documentclass{article}&#10;\usepackage{amsmath,amssymb}&#10;\usepackage{bm}&#10;\usepackage{xcolor}&#10;\pagestyle{empty}&#10;\begin{document}&#10;&#10;\color[HTML]{006400}$S_i^{(+)}$&#10;&#10;\end{document}"/>
  <p:tag name="IGUANATEXSIZE" val="24"/>
  <p:tag name="IGUANATEXCURSOR" val="8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24.222"/>
  <p:tag name="LATEXADDIN" val="\documentclass{article}&#10;\usepackage{amsmath,amssymb}&#10;\usepackage{bm}&#10;\usepackage{color}&#10;\pagestyle{empty}&#10;\begin{document}&#10;&#10;\color{red}$S_i^{(-)}$&#10;&#10;\end{document}"/>
  <p:tag name="IGUANATEXSIZE" val="24"/>
  <p:tag name="IGUANATEXCURSOR" val="136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104.9868"/>
  <p:tag name="LATEXADDIN" val="\documentclass{article}&#10;\usepackage{amsmath,amssymb}&#10;\usepackage{bm}&#10;\usepackage{color}&#10;\pagestyle{empty}&#10;\begin{document}&#10;&#10;${\bm v}_j$&#10;&#10;\end{document}"/>
  <p:tag name="IGUANATEXSIZE" val="24"/>
  <p:tag name="IGUANATEXCURSOR" val="134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927.634"/>
  <p:tag name="LATEXADDIN" val="\documentclass{article}&#10;\usepackage{amsmath,amssymb}&#10;\usepackage{bm}&#10;\usepackage{color}&#10;\pagestyle{empty}&#10;\begin{document}&#10;&#10;\begin{tabular}{c}&#10;Training data for\\&#10;classifier $\mathcal{C}_i$&#10;\end{tabular}&#10;&#10;\end{document}"/>
  <p:tag name="IGUANATEXSIZE" val="24"/>
  <p:tag name="IGUANATEXCURSOR" val="203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7.2|13.6|3.9|17|17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927.634"/>
  <p:tag name="LATEXADDIN" val="\documentclass{article}&#10;\usepackage{amsmath,amssymb}&#10;\usepackage{bm}&#10;\usepackage{color}&#10;\pagestyle{empty}&#10;\begin{document}&#10;&#10;\begin{tabular}{c}&#10;Training data for\\&#10;classifier $\mathcal{C}_i$&#10;\end{tabular}&#10;&#10;\end{document}"/>
  <p:tag name="IGUANATEXSIZE" val="24"/>
  <p:tag name="IGUANATEXCURSOR" val="203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|7.2|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927.634"/>
  <p:tag name="LATEXADDIN" val="\documentclass{article}&#10;\usepackage{amsmath,amssymb}&#10;\usepackage{bm}&#10;\usepackage{color}&#10;\pagestyle{empty}&#10;\begin{document}&#10;&#10;\begin{tabular}{c}&#10;Training data for\\&#10;classifier $\mathcal{C}_i$&#10;\end{tabular}&#10;&#10;\end{document}"/>
  <p:tag name="IGUANATEXSIZE" val="24"/>
  <p:tag name="IGUANATEXCURSOR" val="203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743.1571"/>
  <p:tag name="LATEXADDIN" val="\documentclass{article}&#10;\usepackage{amsmath,amssymb}&#10;\usepackage{bm}&#10;\usepackage{color}&#10;\pagestyle{empty}&#10;\begin{document}&#10;&#10;\begin{tabular}{c}&#10;${\bm v}_i$ encodes\\&#10;this separator&#10;\end{tabular}&#10;&#10;\end{document}"/>
  <p:tag name="IGUANATEXSIZE" val="24"/>
  <p:tag name="IGUANATEXCURSOR" val="193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6|10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58.4552"/>
  <p:tag name="LATEXADDIN" val="\documentclass{article}&#10;\usepackage{amsmath,amssymb}&#10;\usepackage{bm}&#10;\usepackage{color}&#10;\pagestyle{empty}&#10;\begin{document}&#10;&#10;Node $i$&#10;&#10;\end{document}"/>
  <p:tag name="IGUANATEXSIZE" val="24"/>
  <p:tag name="IGUANATEXCURSOR" val="13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56.6555"/>
  <p:tag name="LATEXADDIN" val="\documentclass{article}&#10;\usepackage{amsmath,amssymb}&#10;\usepackage{bm}&#10;\usepackage{color}&#10;\pagestyle{empty}&#10;\begin{document}&#10;&#10;Embedding ${\bm v}_i$&#10;&#10;\end{document}"/>
  <p:tag name="IGUANATEXSIZE" val="18"/>
  <p:tag name="IGUANATEXCURSOR" val="14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2.1972"/>
  <p:tag name="ORIGINALWIDTH" val="1465.317"/>
  <p:tag name="LATEXADDIN" val="\documentclass{article}&#10;\usepackage{amsmath,amssymb}&#10;\usepackage{bm}&#10;\usepackage{color}&#10;\pagestyle{empty}&#10;\begin{document}&#10;&#10;\color{blue}{\bf Sub-problem}:\\&#10;Learn ${\bm v}_i$ given &#10;\begin{tabular}[t]{l}&#10;$\mathcal{N}_i$ and\\&#10;$\{{\bm v}_j; j\neq i\}$&#10;\end{tabular}&#10;&#10;\end{document}"/>
  <p:tag name="IGUANATEXSIZE" val="20"/>
  <p:tag name="IGUANATEXCURSOR" val="200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1251.594"/>
  <p:tag name="LATEXADDIN" val="\documentclass{article}&#10;\usepackage{amsmath,amssymb}&#10;\usepackage{bm}&#10;\usepackage{color}&#10;\pagestyle{empty}&#10;\begin{document}&#10;&#10;${\bm v}_i = $\begin{tabular}{l}&#10;Parameter vector\\&#10;of $\mathcal{C}_i$&#10;\end{tabular}&#10;&#10;\end{document}"/>
  <p:tag name="IGUANATEXSIZE" val="20"/>
  <p:tag name="IGUANATEXCURSOR" val="208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9517"/>
  <p:tag name="ORIGINALWIDTH" val="1388.826"/>
  <p:tag name="LATEXADDIN" val="\documentclass{article}&#10;\usepackage{amsmath,amssymb}&#10;\usepackage{bm}&#10;\usepackage{color}&#10;\pagestyle{empty}&#10;\begin{document}&#10;&#10;\begin{tabular}{c}&#10;Expected loss over\\&#10;smooth distribution\\&#10;is \color{red}convex and closed-form&#10;\end{tabular}&#10;&#10;\end{document}"/>
  <p:tag name="IGUANATEXSIZE" val="20"/>
  <p:tag name="IGUANATEXCURSOR" val="15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.4477"/>
  <p:tag name="ORIGINALWIDTH" val="1207.349"/>
  <p:tag name="LATEXADDIN" val="\documentclass{article}&#10;\usepackage{amsmath,amssymb}&#10;\usepackage{bm}&#10;\usepackage{color}&#10;\pagestyle{empty}&#10;\begin{document}&#10;&#10;\begin{tabular}{c}&#10;Solve all sub-problems\\&#10;\color{red}jointly\color{black}\\&#10;to learn all $\{{\bm v}_i\}$&#10;\end{tabular}&#10;&#10;\end{document}"/>
  <p:tag name="IGUANATEXSIZE" val="20"/>
  <p:tag name="IGUANATEXCURSOR" val="224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53.618"/>
  <p:tag name="LATEXADDIN" val="\documentclass{article}&#10;\usepackage{amsmath,amssymb}&#10;\usepackage{bm}&#10;\usepackage{color}&#10;\pagestyle{empty}&#10;\begin{document}&#10;&#10;$S_i^{(-)} = \{{\bm v}_j; j\notin\mathcal{N}_i\}$&#10;&#10;\end{document}"/>
  <p:tag name="IGUANATEXSIZE" val="18"/>
  <p:tag name="IGUANATEXCURSOR" val="15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52.119"/>
  <p:tag name="LATEXADDIN" val="\documentclass{article}&#10;\usepackage{amsmath,amssymb}&#10;\usepackage{bm}&#10;\usepackage{color}&#10;\pagestyle{empty}&#10;\begin{document}&#10;&#10;$S_i^{(+)} = \{{\bm v}_j; j\in\mathcal{N}_i\}$&#10;&#10;\end{document}"/>
  <p:tag name="IGUANATEXSIZE" val="18"/>
  <p:tag name="IGUANATEXCURSOR" val="145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14.6606"/>
  <p:tag name="LATEXADDIN" val="\documentclass{article}&#10;\usepackage{amsmath,amssymb}&#10;\usepackage{bm}&#10;\usepackage{color}&#10;\pagestyle{empty}&#10;\begin{document}&#10;&#10;Neighbors $\mathcal{N}_i$&#10;&#10;\end{document}"/>
  <p:tag name="IGUANATEXSIZE" val="18"/>
  <p:tag name="IGUANATEXCURSOR" val="14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1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9|6.6|17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326.584"/>
  <p:tag name="LATEXADDIN" val="\documentclass{article}&#10;\usepackage{amsmath,amssymb}&#10;\usepackage{bm}&#10;\usepackage{color}&#10;\pagestyle{empty}&#10;\begin{document}&#10;&#10;${\bm v}_i = (\alpha_i, {\bm \beta}_i)\in\mathbb{R}\times\mathbb{R}^{d-1}$&#10;&#10;\end{document}"/>
  <p:tag name="IGUANATEXSIZE" val="39"/>
  <p:tag name="IGUANATEXCURSOR" val="19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509.186"/>
  <p:tag name="LATEXADDIN" val="\documentclass{article}&#10;\usepackage{amsmath,amssymb}&#10;\usepackage{bm}&#10;\usepackage{color}&#10;\pagestyle{empty}&#10;\begin{document}&#10;&#10;A link $i\sim j$ is likely if $\alpha_i + \alpha_j + {\bm\beta}_i^T{\bm\beta}_j$ is high&#10;&#10;\end{document}"/>
  <p:tag name="IGUANATEXSIZE" val="30"/>
  <p:tag name="IGUANATEXCURSOR" val="154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6|5.4|6.6|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3.828"/>
  <p:tag name="LATEXADDIN" val="\documentclass{article}&#10;\usepackage{amsmath,amssymb}&#10;\usepackage{bm}&#10;\usepackage{color}&#10;\pagestyle{empty}&#10;\begin{document}&#10;&#10;Loss function depends on &#10;&#10;\end{document}"/>
  <p:tag name="IGUANATEXSIZE" val="30"/>
  <p:tag name="IGUANATEXCURSOR" val="14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2335.958"/>
  <p:tag name="LATEXADDIN" val="\documentclass{article}&#10;\usepackage{amsmath,amssymb}&#10;\usepackage{bm}&#10;\usepackage{color}&#10;\pagestyle{empty}&#10;\begin{document}&#10;&#10;\begin{tabular}{l}&#10;The objective over the smooth distribution\\&#10;is convex and closed-form&#10;\end{tabular}&#10;&#10;\end{document}"/>
  <p:tag name="IGUANATEXSIZE" val="30"/>
  <p:tag name="IGUANATEXCURSOR" val="22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,amssymb}&#10;\usepackage{bm}&#10;\usepackage{color}&#10;\pagestyle{empty}&#10;\begin{document}&#10;&#10;We learn all embeddings $\{{\bm v}_i\}$ jointly&#10;&#10;\end{document}"/>
  <p:tag name="IGUANATEXSIZE" val="30"/>
  <p:tag name="IGUANATEXCURSOR" val="14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7.5|32|3.1|8.7|11.9|15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22.7221"/>
  <p:tag name="LATEXADDIN" val="\documentclass{article}&#10;\usepackage{amsmath,amssymb}&#10;\usepackage{bm}&#10;\usepackage{xcolor}&#10;\pagestyle{empty}&#10;\begin{document}&#10;&#10;\color[HTML]{006400}$S_i^{(+)}$&#10;&#10;\end{document}"/>
  <p:tag name="IGUANATEXSIZE" val="24"/>
  <p:tag name="IGUANATEXCURSOR" val="82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24.222"/>
  <p:tag name="LATEXADDIN" val="\documentclass{article}&#10;\usepackage{amsmath,amssymb}&#10;\usepackage{bm}&#10;\usepackage{color}&#10;\pagestyle{empty}&#10;\begin{document}&#10;&#10;\color{red}$S_i^{(-)}$&#10;&#10;\end{document}"/>
  <p:tag name="IGUANATEXSIZE" val="24"/>
  <p:tag name="IGUANATEXCURSOR" val="136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104.9868"/>
  <p:tag name="LATEXADDIN" val="\documentclass{article}&#10;\usepackage{amsmath,amssymb}&#10;\usepackage{bm}&#10;\usepackage{color}&#10;\pagestyle{empty}&#10;\begin{document}&#10;&#10;${\bm v}_j$&#10;&#10;\end{document}"/>
  <p:tag name="IGUANATEXSIZE" val="24"/>
  <p:tag name="IGUANATEXCURSOR" val="134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927.634"/>
  <p:tag name="LATEXADDIN" val="\documentclass{article}&#10;\usepackage{amsmath,amssymb}&#10;\usepackage{bm}&#10;\usepackage{color}&#10;\pagestyle{empty}&#10;\begin{document}&#10;&#10;\begin{tabular}{c}&#10;Training data for\\&#10;classifier $\mathcal{C}_i$&#10;\end{tabular}&#10;&#10;\end{document}"/>
  <p:tag name="IGUANATEXSIZE" val="24"/>
  <p:tag name="IGUANATEXCURSOR" val="203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blue}$(+)ve$ class&#10;\end{document}"/>
  <p:tag name="IGUANATEXSIZE" val="24"/>
  <p:tag name="IGUANATEXCURSOR" val="137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91.6761"/>
  <p:tag name="LATEXADDIN" val="\documentclass{article}&#10;\usepackage{amsmath,amssymb}&#10;\usepackage{bm}&#10;\usepackage{color}&#10;\pagestyle{empty}&#10;\begin{document}&#10;&#10;&#10;\color{red}$(-)ve$ class&#10;\end{document}"/>
  <p:tag name="IGUANATEXSIZE" val="24"/>
  <p:tag name="IGUANATEXCURSOR" val="139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1|3.2|13.3"/>
</p:tagLst>
</file>

<file path=ppt/theme/theme1.xml><?xml version="1.0" encoding="utf-8"?>
<a:theme xmlns:a="http://schemas.openxmlformats.org/drawingml/2006/main" name="Theme1">
  <a:themeElements>
    <a:clrScheme name="Office Them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Them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22EA99-116C-417D-A14D-DB2BB27DEA09}" vid="{7BA10073-A92F-43D0-B6FB-ABDA7402C7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3984</TotalTime>
  <Words>564</Words>
  <Application>Microsoft Office PowerPoint</Application>
  <PresentationFormat>On-screen Show (4:3)</PresentationFormat>
  <Paragraphs>187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Wingdings</vt:lpstr>
      <vt:lpstr>Theme1</vt:lpstr>
      <vt:lpstr>Avoiding Biases due to Similarity Assumptions in Node Embeddings</vt:lpstr>
      <vt:lpstr>The Problem</vt:lpstr>
      <vt:lpstr>The Problem</vt:lpstr>
      <vt:lpstr>The Problem</vt:lpstr>
      <vt:lpstr>Existing methods</vt:lpstr>
      <vt:lpstr>Weaknesses of Assumptions</vt:lpstr>
      <vt:lpstr>Weaknesses of Assumptions</vt:lpstr>
      <vt:lpstr>Weaknesses of Assumptions</vt:lpstr>
      <vt:lpstr>Weaknesses of Assumptions</vt:lpstr>
      <vt:lpstr>Weaknesses of Assumptions</vt:lpstr>
      <vt:lpstr>Our Specific Problem</vt:lpstr>
      <vt:lpstr>Our Method (NEWS)</vt:lpstr>
      <vt:lpstr>Our Method (NEWS)</vt:lpstr>
      <vt:lpstr>Our Method (NEWS)</vt:lpstr>
      <vt:lpstr>Our Method (NEWS)</vt:lpstr>
      <vt:lpstr>Our Method (NEWS)</vt:lpstr>
      <vt:lpstr>Experiments</vt:lpstr>
      <vt:lpstr>Accuracy vs. degree</vt:lpstr>
      <vt:lpstr>Robustness of NEWS</vt:lpstr>
      <vt:lpstr>Conclusions</vt:lpstr>
      <vt:lpstr>Our Method (NEWS)</vt:lpstr>
      <vt:lpstr>Troubling Assumptions</vt:lpstr>
      <vt:lpstr>Our Method (NEWS)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Biases due to Similarity Assumptions in Node Embeddings</dc:title>
  <dc:creator>deepay</dc:creator>
  <cp:lastModifiedBy>deepay</cp:lastModifiedBy>
  <cp:revision>48</cp:revision>
  <dcterms:created xsi:type="dcterms:W3CDTF">2022-08-10T18:12:40Z</dcterms:created>
  <dcterms:modified xsi:type="dcterms:W3CDTF">2022-08-17T01:08:42Z</dcterms:modified>
</cp:coreProperties>
</file>