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00"/>
    <a:srgbClr val="FF0000"/>
    <a:srgbClr val="959500"/>
    <a:srgbClr val="333399"/>
    <a:srgbClr val="4A2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0" autoAdjust="0"/>
    <p:restoredTop sz="94660" autoAdjust="0"/>
  </p:normalViewPr>
  <p:slideViewPr>
    <p:cSldViewPr>
      <p:cViewPr varScale="1">
        <p:scale>
          <a:sx n="94" d="100"/>
          <a:sy n="94" d="100"/>
        </p:scale>
        <p:origin x="1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F74B308C-A6CF-44BA-BE44-257EA9E81C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38B32D69-5FCB-462B-9AFE-B0B58FECC9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6109F6C7-F027-41AD-BF54-68E5C364E4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D4DE98F0-5DBF-4872-94EA-5E394B91C71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1D500D-85CD-4010-8679-1AB1843841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AE579959-CED5-4249-AD09-92B8BD53291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F5B9579A-546E-4DC8-8511-42FCD04D32A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D322A5F4-43EE-4CF4-9F47-C930478567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02035F7D-F506-4479-B618-42E28E0BA5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44070" name="Rectangle 6">
            <a:extLst>
              <a:ext uri="{FF2B5EF4-FFF2-40B4-BE49-F238E27FC236}">
                <a16:creationId xmlns:a16="http://schemas.microsoft.com/office/drawing/2014/main" id="{C076CE4E-F073-4108-8037-A3378933B6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44071" name="Rectangle 7">
            <a:extLst>
              <a:ext uri="{FF2B5EF4-FFF2-40B4-BE49-F238E27FC236}">
                <a16:creationId xmlns:a16="http://schemas.microsoft.com/office/drawing/2014/main" id="{C94F6812-BA06-40D2-B148-A6565481BA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2281EE-D41E-437E-BA68-648A249D4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>
            <a:extLst>
              <a:ext uri="{FF2B5EF4-FFF2-40B4-BE49-F238E27FC236}">
                <a16:creationId xmlns:a16="http://schemas.microsoft.com/office/drawing/2014/main" id="{2B30F847-1A92-4B18-A420-8FC7D7E2DE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F7BCD55A-2449-4FFC-8A5A-EBD631AB51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21540" name="Rectangle 4">
            <a:extLst>
              <a:ext uri="{FF2B5EF4-FFF2-40B4-BE49-F238E27FC236}">
                <a16:creationId xmlns:a16="http://schemas.microsoft.com/office/drawing/2014/main" id="{AC483F41-1B03-4FD5-A4D6-C328A1C857F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21541" name="Rectangle 5">
            <a:extLst>
              <a:ext uri="{FF2B5EF4-FFF2-40B4-BE49-F238E27FC236}">
                <a16:creationId xmlns:a16="http://schemas.microsoft.com/office/drawing/2014/main" id="{3595891A-647D-4651-8D4C-BFA27ADCCD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2" name="Rectangle 6">
            <a:extLst>
              <a:ext uri="{FF2B5EF4-FFF2-40B4-BE49-F238E27FC236}">
                <a16:creationId xmlns:a16="http://schemas.microsoft.com/office/drawing/2014/main" id="{FBEACBDA-FD79-4F0E-9757-54DF640C71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21543" name="Rectangle 7">
            <a:extLst>
              <a:ext uri="{FF2B5EF4-FFF2-40B4-BE49-F238E27FC236}">
                <a16:creationId xmlns:a16="http://schemas.microsoft.com/office/drawing/2014/main" id="{E4712151-30D1-42BC-9524-E1DDAF01AF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598B2E-331F-44C3-B59A-6346C7C5718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21544" name="Group 8">
            <a:extLst>
              <a:ext uri="{FF2B5EF4-FFF2-40B4-BE49-F238E27FC236}">
                <a16:creationId xmlns:a16="http://schemas.microsoft.com/office/drawing/2014/main" id="{A6EBAB48-CA62-4D7A-9898-B16CB5CD829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21545" name="Oval 9">
              <a:extLst>
                <a:ext uri="{FF2B5EF4-FFF2-40B4-BE49-F238E27FC236}">
                  <a16:creationId xmlns:a16="http://schemas.microsoft.com/office/drawing/2014/main" id="{1CF53E01-E137-43F7-916A-2D5795312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6" name="Oval 10">
              <a:extLst>
                <a:ext uri="{FF2B5EF4-FFF2-40B4-BE49-F238E27FC236}">
                  <a16:creationId xmlns:a16="http://schemas.microsoft.com/office/drawing/2014/main" id="{9B436613-5FB2-4765-A542-AB985316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7" name="Oval 11">
              <a:extLst>
                <a:ext uri="{FF2B5EF4-FFF2-40B4-BE49-F238E27FC236}">
                  <a16:creationId xmlns:a16="http://schemas.microsoft.com/office/drawing/2014/main" id="{DB287368-9923-47D0-8998-DD7F2511A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8" name="Oval 12">
              <a:extLst>
                <a:ext uri="{FF2B5EF4-FFF2-40B4-BE49-F238E27FC236}">
                  <a16:creationId xmlns:a16="http://schemas.microsoft.com/office/drawing/2014/main" id="{7D391BE7-91C3-4887-95E3-2EA96000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49" name="Oval 13">
              <a:extLst>
                <a:ext uri="{FF2B5EF4-FFF2-40B4-BE49-F238E27FC236}">
                  <a16:creationId xmlns:a16="http://schemas.microsoft.com/office/drawing/2014/main" id="{B81BA19F-3611-42A1-B4A0-02544532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0" name="Oval 14">
              <a:extLst>
                <a:ext uri="{FF2B5EF4-FFF2-40B4-BE49-F238E27FC236}">
                  <a16:creationId xmlns:a16="http://schemas.microsoft.com/office/drawing/2014/main" id="{D0AB4396-44E8-4430-B568-EE7C5B1F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1" name="Oval 15">
              <a:extLst>
                <a:ext uri="{FF2B5EF4-FFF2-40B4-BE49-F238E27FC236}">
                  <a16:creationId xmlns:a16="http://schemas.microsoft.com/office/drawing/2014/main" id="{3FD767D9-0D3E-4F7B-960C-4E0B6C037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2" name="Oval 16">
              <a:extLst>
                <a:ext uri="{FF2B5EF4-FFF2-40B4-BE49-F238E27FC236}">
                  <a16:creationId xmlns:a16="http://schemas.microsoft.com/office/drawing/2014/main" id="{44D5CCDD-F65D-4821-9490-67ED31505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3" name="Oval 17">
              <a:extLst>
                <a:ext uri="{FF2B5EF4-FFF2-40B4-BE49-F238E27FC236}">
                  <a16:creationId xmlns:a16="http://schemas.microsoft.com/office/drawing/2014/main" id="{35AE5792-C3DF-4872-AA63-CC4552208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4" name="Oval 18">
              <a:extLst>
                <a:ext uri="{FF2B5EF4-FFF2-40B4-BE49-F238E27FC236}">
                  <a16:creationId xmlns:a16="http://schemas.microsoft.com/office/drawing/2014/main" id="{5C8A2CDF-80CD-4A0A-89B5-B4A82A7BC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5" name="Oval 19">
              <a:extLst>
                <a:ext uri="{FF2B5EF4-FFF2-40B4-BE49-F238E27FC236}">
                  <a16:creationId xmlns:a16="http://schemas.microsoft.com/office/drawing/2014/main" id="{052DDCA7-BA47-40B4-A73D-2B914C033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6" name="Oval 20">
              <a:extLst>
                <a:ext uri="{FF2B5EF4-FFF2-40B4-BE49-F238E27FC236}">
                  <a16:creationId xmlns:a16="http://schemas.microsoft.com/office/drawing/2014/main" id="{A750B140-5EC7-499E-BB74-C55D7B1B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7" name="Oval 21">
              <a:extLst>
                <a:ext uri="{FF2B5EF4-FFF2-40B4-BE49-F238E27FC236}">
                  <a16:creationId xmlns:a16="http://schemas.microsoft.com/office/drawing/2014/main" id="{170D0C28-6AB5-4807-AC54-B36AB6CAC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8" name="Oval 22">
              <a:extLst>
                <a:ext uri="{FF2B5EF4-FFF2-40B4-BE49-F238E27FC236}">
                  <a16:creationId xmlns:a16="http://schemas.microsoft.com/office/drawing/2014/main" id="{74AEC732-7E67-4F49-A6C2-B8AF1CCFB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59" name="Oval 23">
              <a:extLst>
                <a:ext uri="{FF2B5EF4-FFF2-40B4-BE49-F238E27FC236}">
                  <a16:creationId xmlns:a16="http://schemas.microsoft.com/office/drawing/2014/main" id="{8420F22C-FFD5-4A93-B63D-5BAA78A0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0" name="Oval 24">
              <a:extLst>
                <a:ext uri="{FF2B5EF4-FFF2-40B4-BE49-F238E27FC236}">
                  <a16:creationId xmlns:a16="http://schemas.microsoft.com/office/drawing/2014/main" id="{37A9B69F-BCA2-4CC7-945F-960B77C88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1" name="Oval 25">
              <a:extLst>
                <a:ext uri="{FF2B5EF4-FFF2-40B4-BE49-F238E27FC236}">
                  <a16:creationId xmlns:a16="http://schemas.microsoft.com/office/drawing/2014/main" id="{61A2F30A-DC4F-48DC-8A08-14C462228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2" name="Oval 26">
              <a:extLst>
                <a:ext uri="{FF2B5EF4-FFF2-40B4-BE49-F238E27FC236}">
                  <a16:creationId xmlns:a16="http://schemas.microsoft.com/office/drawing/2014/main" id="{7EE068AA-93EE-46F4-8B8D-048797D2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3" name="Oval 27">
              <a:extLst>
                <a:ext uri="{FF2B5EF4-FFF2-40B4-BE49-F238E27FC236}">
                  <a16:creationId xmlns:a16="http://schemas.microsoft.com/office/drawing/2014/main" id="{DB390990-179D-440E-BDEF-DC3FD1A8A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4" name="Oval 28">
              <a:extLst>
                <a:ext uri="{FF2B5EF4-FFF2-40B4-BE49-F238E27FC236}">
                  <a16:creationId xmlns:a16="http://schemas.microsoft.com/office/drawing/2014/main" id="{73EE1CAA-1246-476E-9FBD-2E1A2D404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5" name="Oval 29">
              <a:extLst>
                <a:ext uri="{FF2B5EF4-FFF2-40B4-BE49-F238E27FC236}">
                  <a16:creationId xmlns:a16="http://schemas.microsoft.com/office/drawing/2014/main" id="{3A4DDC26-7F00-4683-9DF3-D324EC558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6" name="Oval 30">
              <a:extLst>
                <a:ext uri="{FF2B5EF4-FFF2-40B4-BE49-F238E27FC236}">
                  <a16:creationId xmlns:a16="http://schemas.microsoft.com/office/drawing/2014/main" id="{E5B1652F-5FF2-414E-9C94-0DAA55A75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7" name="Oval 31">
              <a:extLst>
                <a:ext uri="{FF2B5EF4-FFF2-40B4-BE49-F238E27FC236}">
                  <a16:creationId xmlns:a16="http://schemas.microsoft.com/office/drawing/2014/main" id="{AE15446A-DBD9-448C-8465-077B719E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8" name="Oval 32">
              <a:extLst>
                <a:ext uri="{FF2B5EF4-FFF2-40B4-BE49-F238E27FC236}">
                  <a16:creationId xmlns:a16="http://schemas.microsoft.com/office/drawing/2014/main" id="{D3E2CB96-0C67-400F-88EC-58A809D0B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69" name="Oval 33">
              <a:extLst>
                <a:ext uri="{FF2B5EF4-FFF2-40B4-BE49-F238E27FC236}">
                  <a16:creationId xmlns:a16="http://schemas.microsoft.com/office/drawing/2014/main" id="{5B9B10FC-D305-4DE5-AD82-F9BDB0C4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0" name="Oval 34">
              <a:extLst>
                <a:ext uri="{FF2B5EF4-FFF2-40B4-BE49-F238E27FC236}">
                  <a16:creationId xmlns:a16="http://schemas.microsoft.com/office/drawing/2014/main" id="{A9CF8213-AEC5-47DB-B659-F4742C3A7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1" name="Oval 35">
              <a:extLst>
                <a:ext uri="{FF2B5EF4-FFF2-40B4-BE49-F238E27FC236}">
                  <a16:creationId xmlns:a16="http://schemas.microsoft.com/office/drawing/2014/main" id="{787923D3-9367-40E1-87F2-3F4030A2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2" name="Oval 36">
              <a:extLst>
                <a:ext uri="{FF2B5EF4-FFF2-40B4-BE49-F238E27FC236}">
                  <a16:creationId xmlns:a16="http://schemas.microsoft.com/office/drawing/2014/main" id="{40605577-BA7C-45A6-9A85-3E7ACBD3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3" name="Oval 37">
              <a:extLst>
                <a:ext uri="{FF2B5EF4-FFF2-40B4-BE49-F238E27FC236}">
                  <a16:creationId xmlns:a16="http://schemas.microsoft.com/office/drawing/2014/main" id="{74C3CD80-E51A-4103-9427-F9983B3A1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4" name="Oval 38">
              <a:extLst>
                <a:ext uri="{FF2B5EF4-FFF2-40B4-BE49-F238E27FC236}">
                  <a16:creationId xmlns:a16="http://schemas.microsoft.com/office/drawing/2014/main" id="{C9BE96B9-115F-49C2-894A-FB2F96D99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575" name="Oval 39">
              <a:extLst>
                <a:ext uri="{FF2B5EF4-FFF2-40B4-BE49-F238E27FC236}">
                  <a16:creationId xmlns:a16="http://schemas.microsoft.com/office/drawing/2014/main" id="{ED5B581C-7575-4D70-BF15-49C5D76D3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1576" name="Line 40">
            <a:extLst>
              <a:ext uri="{FF2B5EF4-FFF2-40B4-BE49-F238E27FC236}">
                <a16:creationId xmlns:a16="http://schemas.microsoft.com/office/drawing/2014/main" id="{CDD4E546-F592-4027-816F-6CD512B6D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637B4-0B0B-491A-9073-B249810D6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63DA2-85AE-4E81-BC2E-FE1D2CFAD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91E8-0556-4212-A25E-C2C89FC98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5EDAA-AD74-4E8B-AA33-E4357439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7CE13-93B5-43DB-9FCB-A28EAD6F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B4004-D0C8-48B8-A211-4ABAB73061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1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61C83-D52F-41E4-BCC8-84038E202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C6D9B-F65E-40FC-B830-DC1B27BDB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A8A09-7EFA-414B-90DD-2F404BA0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138A1-D410-4688-B4BA-F627D918E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C660B-07AD-40BE-A542-80D0DD5C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071F3-D17F-4EC7-B21F-C2B33E87B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72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15ED7-A30D-442C-B9E0-C345A94E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8ED5-0F96-4ED0-BE93-ADD936ED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312DB-53D7-4C34-8043-631293FD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2B314-FF84-4241-91FA-0396C2B2D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49939-4DFF-408C-AEDB-DECCA8A2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352C-4F5A-41B6-A3DB-568F03CCE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D79C-773B-4172-87B4-70430894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5F4C1-466F-43D2-8542-9D29A9751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97932-6E8D-4458-9AA8-A3127757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EAC0-3860-4285-BA1F-0A5F301D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3A495-1E6D-45C5-A777-52920EA4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D83C3-9B33-4F13-AE19-45BF94111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79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1B93-4FBC-4F2D-814B-A83E5D5B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C094C-A881-4D45-AC31-47CA44090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0FB1-0B9C-4B05-99BE-73D1EF9EE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62C792-2996-44F5-A2EE-95B51EEB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C20D9-CCF3-4C66-8C17-24042F5E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5D5BC-FCBC-4101-9999-7223B916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57784-BF7C-4755-82EB-62B309EF2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2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5AEB-C351-4733-B488-C8FCC7AA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A4B9F-10EC-4D4F-AC6A-83DF770C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5C95A-B1C7-4E91-B271-C5F6B548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82DA0-32AC-4BB7-8A68-F20B8A82D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8381E6-6828-47B9-AEAB-B8291F15B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114ADD-9186-430F-B1F5-2361F987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AB5D4-FEB1-494F-A777-C1AF3534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AC3B2F-0A4D-481B-A783-B946BC5E8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4577-2273-4A3C-BD41-F8DFEAC73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6BFAF-7AB0-40E5-A9A5-8AF1F8C5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F76CF5-F279-4AB7-BAF2-5044C32B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EAD91-ACF9-4559-B1C8-AABD6EED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484D3-BA10-4ABE-B667-4B7DDD4D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3CF71-6195-4E63-9FAD-D9D809417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53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34B75-ECD4-4A86-AAB4-0A00A9164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52BA8-B11B-4D3D-910B-C923C886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115C7-608F-42A0-974F-173606A0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BF6B9-0E5B-4422-B7C2-E5580585A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1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6BBF-EEFB-4358-9929-78BF8CF9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925-3FD8-4A37-9398-3DA62941C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4AF06-56A5-4B2D-B5CD-94F0F4E99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94602-0D22-4229-94BD-CC5AA8801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62E6B-EC22-493D-B66F-70B72692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EB50C-7859-47FD-BC4A-B77CCFD2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AF46-6A82-4726-B35D-019FB32E8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82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F568-8CD6-4CF5-B5A6-8DF09EB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4FB4C-4F20-4DEC-AAE6-A398D4F18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797A8-75A2-4A79-8663-D1CCEFE66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DB285-747B-48EC-AA03-BDAF40A8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F8F18-AB25-4175-A216-8452E310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39004-F933-4B78-94A9-E99E9F90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718FB-A62C-4477-899F-A2214E9809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5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>
            <a:extLst>
              <a:ext uri="{FF2B5EF4-FFF2-40B4-BE49-F238E27FC236}">
                <a16:creationId xmlns:a16="http://schemas.microsoft.com/office/drawing/2014/main" id="{6A01500A-2F2F-455A-ADFB-9FC9A9222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21A00A99-3B70-4E5E-8E48-DFFC289CD8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20CE9423-F169-4D78-82EC-08F3D3794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20517" name="Rectangle 5">
            <a:extLst>
              <a:ext uri="{FF2B5EF4-FFF2-40B4-BE49-F238E27FC236}">
                <a16:creationId xmlns:a16="http://schemas.microsoft.com/office/drawing/2014/main" id="{81FFA7E5-A0FA-4E32-8FB4-A622F0774A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320518" name="Rectangle 6">
            <a:extLst>
              <a:ext uri="{FF2B5EF4-FFF2-40B4-BE49-F238E27FC236}">
                <a16:creationId xmlns:a16="http://schemas.microsoft.com/office/drawing/2014/main" id="{B62426B2-8023-48F1-9BCB-7FE0CB7722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320519" name="Rectangle 7">
            <a:extLst>
              <a:ext uri="{FF2B5EF4-FFF2-40B4-BE49-F238E27FC236}">
                <a16:creationId xmlns:a16="http://schemas.microsoft.com/office/drawing/2014/main" id="{1154A2AB-7DA3-4CFA-8D13-1473CE3F8A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51A81A3-EF2D-4A17-AD6C-195B94EE338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20520" name="Group 8">
            <a:extLst>
              <a:ext uri="{FF2B5EF4-FFF2-40B4-BE49-F238E27FC236}">
                <a16:creationId xmlns:a16="http://schemas.microsoft.com/office/drawing/2014/main" id="{FCFA8AC9-A61B-4A8C-94CB-36B1751F880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20521" name="Oval 9">
              <a:extLst>
                <a:ext uri="{FF2B5EF4-FFF2-40B4-BE49-F238E27FC236}">
                  <a16:creationId xmlns:a16="http://schemas.microsoft.com/office/drawing/2014/main" id="{6A1F0F54-9D3D-4690-AC1D-BE990560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2" name="Oval 10">
              <a:extLst>
                <a:ext uri="{FF2B5EF4-FFF2-40B4-BE49-F238E27FC236}">
                  <a16:creationId xmlns:a16="http://schemas.microsoft.com/office/drawing/2014/main" id="{9DDCB0F1-A4A7-46ED-A8FC-83C3CEE94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3" name="Oval 11">
              <a:extLst>
                <a:ext uri="{FF2B5EF4-FFF2-40B4-BE49-F238E27FC236}">
                  <a16:creationId xmlns:a16="http://schemas.microsoft.com/office/drawing/2014/main" id="{DAD4AC1A-61EF-42AA-8634-C52D467D8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4" name="Oval 12">
              <a:extLst>
                <a:ext uri="{FF2B5EF4-FFF2-40B4-BE49-F238E27FC236}">
                  <a16:creationId xmlns:a16="http://schemas.microsoft.com/office/drawing/2014/main" id="{CAAFCB12-F2FD-4D44-8CA7-7EFB0EAA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5" name="Oval 13">
              <a:extLst>
                <a:ext uri="{FF2B5EF4-FFF2-40B4-BE49-F238E27FC236}">
                  <a16:creationId xmlns:a16="http://schemas.microsoft.com/office/drawing/2014/main" id="{B8B42255-E091-4189-959B-0FA38524F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6" name="Oval 14">
              <a:extLst>
                <a:ext uri="{FF2B5EF4-FFF2-40B4-BE49-F238E27FC236}">
                  <a16:creationId xmlns:a16="http://schemas.microsoft.com/office/drawing/2014/main" id="{AB4A8945-5FDF-47CA-AFEF-2FACBB749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7" name="Oval 15">
              <a:extLst>
                <a:ext uri="{FF2B5EF4-FFF2-40B4-BE49-F238E27FC236}">
                  <a16:creationId xmlns:a16="http://schemas.microsoft.com/office/drawing/2014/main" id="{9D3843BE-970C-4365-B7AA-1E089998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8" name="Oval 16">
              <a:extLst>
                <a:ext uri="{FF2B5EF4-FFF2-40B4-BE49-F238E27FC236}">
                  <a16:creationId xmlns:a16="http://schemas.microsoft.com/office/drawing/2014/main" id="{FADC632B-33A5-4176-B98F-69C162106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29" name="Oval 17">
              <a:extLst>
                <a:ext uri="{FF2B5EF4-FFF2-40B4-BE49-F238E27FC236}">
                  <a16:creationId xmlns:a16="http://schemas.microsoft.com/office/drawing/2014/main" id="{F58B7841-1C98-4E60-AA4E-1481AD827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0" name="Oval 18">
              <a:extLst>
                <a:ext uri="{FF2B5EF4-FFF2-40B4-BE49-F238E27FC236}">
                  <a16:creationId xmlns:a16="http://schemas.microsoft.com/office/drawing/2014/main" id="{5E6D8F11-EDC2-4EF7-95B6-9ED12F25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1" name="Oval 19">
              <a:extLst>
                <a:ext uri="{FF2B5EF4-FFF2-40B4-BE49-F238E27FC236}">
                  <a16:creationId xmlns:a16="http://schemas.microsoft.com/office/drawing/2014/main" id="{962435F6-69F2-40D8-B300-444EC6DDE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2" name="Oval 20">
              <a:extLst>
                <a:ext uri="{FF2B5EF4-FFF2-40B4-BE49-F238E27FC236}">
                  <a16:creationId xmlns:a16="http://schemas.microsoft.com/office/drawing/2014/main" id="{8DE1EB3C-4704-4954-A6D5-25412C856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3" name="Oval 21">
              <a:extLst>
                <a:ext uri="{FF2B5EF4-FFF2-40B4-BE49-F238E27FC236}">
                  <a16:creationId xmlns:a16="http://schemas.microsoft.com/office/drawing/2014/main" id="{A3E2F3BC-A153-4CC2-9ACA-04E1D7EDA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4" name="Oval 22">
              <a:extLst>
                <a:ext uri="{FF2B5EF4-FFF2-40B4-BE49-F238E27FC236}">
                  <a16:creationId xmlns:a16="http://schemas.microsoft.com/office/drawing/2014/main" id="{CD2225D8-D408-41E8-B1E7-0478123B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5" name="Oval 23">
              <a:extLst>
                <a:ext uri="{FF2B5EF4-FFF2-40B4-BE49-F238E27FC236}">
                  <a16:creationId xmlns:a16="http://schemas.microsoft.com/office/drawing/2014/main" id="{F59A4DBD-7305-4636-8AAD-6EF6F0D7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6" name="Oval 24">
              <a:extLst>
                <a:ext uri="{FF2B5EF4-FFF2-40B4-BE49-F238E27FC236}">
                  <a16:creationId xmlns:a16="http://schemas.microsoft.com/office/drawing/2014/main" id="{A2FE46BF-A3F5-4ABD-A7EE-77CB90037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7" name="Oval 25">
              <a:extLst>
                <a:ext uri="{FF2B5EF4-FFF2-40B4-BE49-F238E27FC236}">
                  <a16:creationId xmlns:a16="http://schemas.microsoft.com/office/drawing/2014/main" id="{3B890823-A9BC-41C0-8787-DC1008B3F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8" name="Oval 26">
              <a:extLst>
                <a:ext uri="{FF2B5EF4-FFF2-40B4-BE49-F238E27FC236}">
                  <a16:creationId xmlns:a16="http://schemas.microsoft.com/office/drawing/2014/main" id="{980BD51E-CB4A-44AB-B4F1-F1AB249C3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39" name="Oval 27">
              <a:extLst>
                <a:ext uri="{FF2B5EF4-FFF2-40B4-BE49-F238E27FC236}">
                  <a16:creationId xmlns:a16="http://schemas.microsoft.com/office/drawing/2014/main" id="{7A4174F2-4C2F-454F-954A-64F42D8FE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0" name="Oval 28">
              <a:extLst>
                <a:ext uri="{FF2B5EF4-FFF2-40B4-BE49-F238E27FC236}">
                  <a16:creationId xmlns:a16="http://schemas.microsoft.com/office/drawing/2014/main" id="{9B73EAB4-8AB6-45AA-8B8D-D741ADE8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1" name="Oval 29">
              <a:extLst>
                <a:ext uri="{FF2B5EF4-FFF2-40B4-BE49-F238E27FC236}">
                  <a16:creationId xmlns:a16="http://schemas.microsoft.com/office/drawing/2014/main" id="{CEFE7943-BAAC-4D4E-9CB0-7D5D50ABD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2" name="Oval 30">
              <a:extLst>
                <a:ext uri="{FF2B5EF4-FFF2-40B4-BE49-F238E27FC236}">
                  <a16:creationId xmlns:a16="http://schemas.microsoft.com/office/drawing/2014/main" id="{BF93707B-1C0F-4B9F-B9A6-63491207A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3" name="Oval 31">
              <a:extLst>
                <a:ext uri="{FF2B5EF4-FFF2-40B4-BE49-F238E27FC236}">
                  <a16:creationId xmlns:a16="http://schemas.microsoft.com/office/drawing/2014/main" id="{348185A8-3475-4DD1-8A2A-690AB4AC8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4" name="Oval 32">
              <a:extLst>
                <a:ext uri="{FF2B5EF4-FFF2-40B4-BE49-F238E27FC236}">
                  <a16:creationId xmlns:a16="http://schemas.microsoft.com/office/drawing/2014/main" id="{9A8A9DA3-D4B2-494C-B52D-272998B45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5" name="Oval 33">
              <a:extLst>
                <a:ext uri="{FF2B5EF4-FFF2-40B4-BE49-F238E27FC236}">
                  <a16:creationId xmlns:a16="http://schemas.microsoft.com/office/drawing/2014/main" id="{197E3551-AD1A-420E-B145-6829808B7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6" name="Oval 34">
              <a:extLst>
                <a:ext uri="{FF2B5EF4-FFF2-40B4-BE49-F238E27FC236}">
                  <a16:creationId xmlns:a16="http://schemas.microsoft.com/office/drawing/2014/main" id="{E70DED9B-946F-4005-BD31-5512F6BB5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7" name="Oval 35">
              <a:extLst>
                <a:ext uri="{FF2B5EF4-FFF2-40B4-BE49-F238E27FC236}">
                  <a16:creationId xmlns:a16="http://schemas.microsoft.com/office/drawing/2014/main" id="{55FF058D-E25E-40A5-B790-BDDCC67E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8" name="Oval 36">
              <a:extLst>
                <a:ext uri="{FF2B5EF4-FFF2-40B4-BE49-F238E27FC236}">
                  <a16:creationId xmlns:a16="http://schemas.microsoft.com/office/drawing/2014/main" id="{7DA43E87-220F-4FEF-ABBD-C1D09A995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49" name="Oval 37">
              <a:extLst>
                <a:ext uri="{FF2B5EF4-FFF2-40B4-BE49-F238E27FC236}">
                  <a16:creationId xmlns:a16="http://schemas.microsoft.com/office/drawing/2014/main" id="{F5C97778-CE95-4F80-A027-A6EDDE59E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0" name="Oval 38">
              <a:extLst>
                <a:ext uri="{FF2B5EF4-FFF2-40B4-BE49-F238E27FC236}">
                  <a16:creationId xmlns:a16="http://schemas.microsoft.com/office/drawing/2014/main" id="{5EE36208-6B1E-4EC0-AD21-5A96C6FD8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551" name="Oval 39">
              <a:extLst>
                <a:ext uri="{FF2B5EF4-FFF2-40B4-BE49-F238E27FC236}">
                  <a16:creationId xmlns:a16="http://schemas.microsoft.com/office/drawing/2014/main" id="{88F17CA8-AE0E-4FB3-A8B2-E43E4C0B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png"/><Relationship Id="rId3" Type="http://schemas.openxmlformats.org/officeDocument/2006/relationships/tags" Target="../tags/tag28.xml"/><Relationship Id="rId7" Type="http://schemas.openxmlformats.org/officeDocument/2006/relationships/image" Target="../media/image42.png"/><Relationship Id="rId12" Type="http://schemas.openxmlformats.org/officeDocument/2006/relationships/image" Target="../media/image3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5" Type="http://schemas.openxmlformats.org/officeDocument/2006/relationships/tags" Target="../tags/tag30.xml"/><Relationship Id="rId10" Type="http://schemas.openxmlformats.org/officeDocument/2006/relationships/image" Target="../media/image45.png"/><Relationship Id="rId4" Type="http://schemas.openxmlformats.org/officeDocument/2006/relationships/tags" Target="../tags/tag29.xml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1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5.png"/><Relationship Id="rId3" Type="http://schemas.openxmlformats.org/officeDocument/2006/relationships/tags" Target="../tags/tag36.xml"/><Relationship Id="rId7" Type="http://schemas.openxmlformats.org/officeDocument/2006/relationships/image" Target="../media/image47.png"/><Relationship Id="rId12" Type="http://schemas.openxmlformats.org/officeDocument/2006/relationships/image" Target="../media/image3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2.png"/><Relationship Id="rId5" Type="http://schemas.openxmlformats.org/officeDocument/2006/relationships/tags" Target="../tags/tag38.xml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tags" Target="../tags/tag37.xml"/><Relationship Id="rId9" Type="http://schemas.openxmlformats.org/officeDocument/2006/relationships/image" Target="../media/image44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6.png"/><Relationship Id="rId3" Type="http://schemas.openxmlformats.org/officeDocument/2006/relationships/tags" Target="../tags/tag41.xml"/><Relationship Id="rId7" Type="http://schemas.openxmlformats.org/officeDocument/2006/relationships/image" Target="../media/image50.png"/><Relationship Id="rId12" Type="http://schemas.openxmlformats.org/officeDocument/2006/relationships/image" Target="../media/image3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5" Type="http://schemas.openxmlformats.org/officeDocument/2006/relationships/tags" Target="../tags/tag43.xml"/><Relationship Id="rId15" Type="http://schemas.openxmlformats.org/officeDocument/2006/relationships/image" Target="../media/image23.png"/><Relationship Id="rId10" Type="http://schemas.openxmlformats.org/officeDocument/2006/relationships/image" Target="../media/image51.png"/><Relationship Id="rId4" Type="http://schemas.openxmlformats.org/officeDocument/2006/relationships/tags" Target="../tags/tag42.xml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://www.liturgytools.net/2016/01/pictures-3rd-sunday-ordinary-time-year-c.html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6.xml"/><Relationship Id="rId6" Type="http://schemas.openxmlformats.org/officeDocument/2006/relationships/image" Target="../media/image7.jpeg"/><Relationship Id="rId11" Type="http://schemas.openxmlformats.org/officeDocument/2006/relationships/hyperlink" Target="https://pixabay.com/en/scroll-feather-quill-paper-ink-33862/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darksouls3.wikidot.com/sorceries" TargetMode="External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hyperlink" Target="http://www.stockpicturesforeveryone.com/2013/01/silhouettes-of-women-in-uniform.html" TargetMode="External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ckpicturesforeveryone.com/2013/01/silhouettes-of-women-in-uniform.html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hyperlink" Target="http://www.stockpicturesforeveryone.com/2013/01/silhouettes-of-women-in-uniform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://www.stockpicturesforeveryone.com/2013/01/silhouettes-of-women-in-uniform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png"/><Relationship Id="rId3" Type="http://schemas.openxmlformats.org/officeDocument/2006/relationships/tags" Target="../tags/tag14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7.png"/><Relationship Id="rId4" Type="http://schemas.openxmlformats.org/officeDocument/2006/relationships/tags" Target="../tags/tag15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tags" Target="../tags/tag18.xml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5" Type="http://schemas.openxmlformats.org/officeDocument/2006/relationships/tags" Target="../tags/tag20.xml"/><Relationship Id="rId10" Type="http://schemas.openxmlformats.org/officeDocument/2006/relationships/image" Target="../media/image33.png"/><Relationship Id="rId4" Type="http://schemas.openxmlformats.org/officeDocument/2006/relationships/tags" Target="../tags/tag19.xml"/><Relationship Id="rId9" Type="http://schemas.openxmlformats.org/officeDocument/2006/relationships/image" Target="../media/image16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.png"/><Relationship Id="rId3" Type="http://schemas.openxmlformats.org/officeDocument/2006/relationships/tags" Target="../tags/tag23.xml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4.png"/><Relationship Id="rId5" Type="http://schemas.openxmlformats.org/officeDocument/2006/relationships/tags" Target="../tags/tag25.xml"/><Relationship Id="rId10" Type="http://schemas.openxmlformats.org/officeDocument/2006/relationships/image" Target="../media/image40.png"/><Relationship Id="rId4" Type="http://schemas.openxmlformats.org/officeDocument/2006/relationships/tags" Target="../tags/tag24.xml"/><Relationship Id="rId9" Type="http://schemas.openxmlformats.org/officeDocument/2006/relationships/image" Target="../media/image21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41689-2930-40E8-B1B6-D3C4E7E449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On Scalable Estimation for Overlapping Clustering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3CA68-984F-44F8-877A-9D5939319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313" y="2909993"/>
            <a:ext cx="6248400" cy="2362200"/>
          </a:xfrm>
        </p:spPr>
        <p:txBody>
          <a:bodyPr/>
          <a:lstStyle/>
          <a:p>
            <a:r>
              <a:rPr lang="en-US" dirty="0" err="1"/>
              <a:t>Deepayan</a:t>
            </a:r>
            <a:r>
              <a:rPr lang="en-US" dirty="0"/>
              <a:t> Chakrabarti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37FAF-CEF7-4892-9464-9E632B8A0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948007"/>
            <a:ext cx="2362200" cy="236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794A47-9B8D-42B5-A6E7-12F0F6BE9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09" y="3886220"/>
            <a:ext cx="1582793" cy="24002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CCEA3E-891C-4393-B426-00A5B12CED5B}"/>
              </a:ext>
            </a:extLst>
          </p:cNvPr>
          <p:cNvSpPr txBox="1"/>
          <p:nvPr/>
        </p:nvSpPr>
        <p:spPr>
          <a:xfrm>
            <a:off x="990601" y="637899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Xueyu</a:t>
            </a:r>
            <a:r>
              <a:rPr lang="en-US" i="1" dirty="0"/>
              <a:t> Mao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67E27-5E2C-4BAF-BB6E-0AA90FD4EFFC}"/>
              </a:ext>
            </a:extLst>
          </p:cNvPr>
          <p:cNvSpPr txBox="1"/>
          <p:nvPr/>
        </p:nvSpPr>
        <p:spPr>
          <a:xfrm>
            <a:off x="4009205" y="6310207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/>
              <a:t>Purnamrita</a:t>
            </a:r>
            <a:r>
              <a:rPr lang="en-US" i="1" dirty="0"/>
              <a:t> Sarkar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A37D28-EA68-4CD5-BBB9-FBAE49680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143000"/>
            <a:ext cx="1208087" cy="120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9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45"/>
    </mc:Choice>
    <mc:Fallback>
      <p:transition spd="slow" advTm="2584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3671" y="2951079"/>
            <a:ext cx="3139405" cy="3139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574" y="2283387"/>
            <a:ext cx="690921" cy="198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general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6" cy="19811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798" y="2357416"/>
            <a:ext cx="588880" cy="59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611285" y="1640117"/>
            <a:ext cx="718668" cy="20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5872714" y="5532459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770A98-D2EA-4DB2-A637-33A5BAF204CA}"/>
              </a:ext>
            </a:extLst>
          </p:cNvPr>
          <p:cNvSpPr/>
          <p:nvPr/>
        </p:nvSpPr>
        <p:spPr>
          <a:xfrm>
            <a:off x="56708" y="5105400"/>
            <a:ext cx="5429692" cy="98928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418B6D-91BB-4434-AA5B-5796723C83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7" y="5181421"/>
            <a:ext cx="5196343" cy="884572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152400" y="1591613"/>
            <a:ext cx="861059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Degree-Corrected 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EB235-7DB2-4C46-997D-DEF2450862F7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8C67AD-7B6C-486C-9F04-3490017EC14D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236464" y="3980557"/>
            <a:ext cx="1469136" cy="2613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4860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54"/>
    </mc:Choice>
    <mc:Fallback>
      <p:transition spd="slow" advTm="25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2A09379-AFD4-48CA-B894-C6E73E2C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981" y="3858430"/>
            <a:ext cx="2696120" cy="26961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825D7-1174-4F9A-B31B-856AE6C8AB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6228" y="3858429"/>
            <a:ext cx="2696120" cy="2696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F2054-D678-4AE6-857D-1E70C8B4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Inferring community memberships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B0610-22E3-4CDC-9BDC-502817FEA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010400" cy="26241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How do we find the corner rays?</a:t>
            </a:r>
          </a:p>
          <a:p>
            <a:r>
              <a:rPr lang="en-US" sz="2400" dirty="0"/>
              <a:t>Project points to unit sphere</a:t>
            </a:r>
          </a:p>
          <a:p>
            <a:r>
              <a:rPr lang="en-US" sz="2400" dirty="0"/>
              <a:t>Solve a one-class SVM</a:t>
            </a:r>
          </a:p>
          <a:p>
            <a:pPr lvl="1"/>
            <a:r>
              <a:rPr lang="en-US" sz="2000" dirty="0"/>
              <a:t>All points are “positive”</a:t>
            </a:r>
          </a:p>
          <a:p>
            <a:pPr lvl="1"/>
            <a:r>
              <a:rPr lang="en-US" sz="2000" dirty="0"/>
              <a:t>Origin is “negative”</a:t>
            </a:r>
          </a:p>
          <a:p>
            <a:pPr lvl="1"/>
            <a:r>
              <a:rPr lang="en-US" sz="2000" dirty="0"/>
              <a:t>Find separating hyperplane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C400A-86A2-435D-8F91-B6D13F8FA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67A62D-DF69-407B-931E-411F10D3EB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9799" y="3823656"/>
            <a:ext cx="2653346" cy="2653346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E84EBB3-4BEE-448C-83B2-2231F48A92BA}"/>
              </a:ext>
            </a:extLst>
          </p:cNvPr>
          <p:cNvSpPr/>
          <p:nvPr/>
        </p:nvSpPr>
        <p:spPr>
          <a:xfrm rot="6809341">
            <a:off x="6435039" y="4207743"/>
            <a:ext cx="1754183" cy="1637925"/>
          </a:xfrm>
          <a:prstGeom prst="parallelogram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FB375BA-7E52-454C-9BCB-49A8A76CB183}"/>
              </a:ext>
            </a:extLst>
          </p:cNvPr>
          <p:cNvSpPr/>
          <p:nvPr/>
        </p:nvSpPr>
        <p:spPr>
          <a:xfrm>
            <a:off x="3912781" y="3281916"/>
            <a:ext cx="1243265" cy="1467294"/>
          </a:xfrm>
          <a:custGeom>
            <a:avLst/>
            <a:gdLst>
              <a:gd name="connsiteX0" fmla="*/ 0 w 1310163"/>
              <a:gd name="connsiteY0" fmla="*/ 0 h 1438940"/>
              <a:gd name="connsiteX1" fmla="*/ 1190847 w 1310163"/>
              <a:gd name="connsiteY1" fmla="*/ 482010 h 1438940"/>
              <a:gd name="connsiteX2" fmla="*/ 1205024 w 1310163"/>
              <a:gd name="connsiteY2" fmla="*/ 1438940 h 1438940"/>
              <a:gd name="connsiteX0" fmla="*/ 0 w 1243265"/>
              <a:gd name="connsiteY0" fmla="*/ 0 h 1467294"/>
              <a:gd name="connsiteX1" fmla="*/ 1190847 w 1243265"/>
              <a:gd name="connsiteY1" fmla="*/ 482010 h 1467294"/>
              <a:gd name="connsiteX2" fmla="*/ 992373 w 1243265"/>
              <a:gd name="connsiteY2" fmla="*/ 1467294 h 146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3265" h="1467294">
                <a:moveTo>
                  <a:pt x="0" y="0"/>
                </a:moveTo>
                <a:cubicBezTo>
                  <a:pt x="495005" y="121093"/>
                  <a:pt x="1025452" y="237461"/>
                  <a:pt x="1190847" y="482010"/>
                </a:cubicBezTo>
                <a:cubicBezTo>
                  <a:pt x="1356243" y="726559"/>
                  <a:pt x="1085703" y="1108740"/>
                  <a:pt x="992373" y="146729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86F5A05-0271-4EBC-990E-525CFCC5CF2D}"/>
              </a:ext>
            </a:extLst>
          </p:cNvPr>
          <p:cNvSpPr/>
          <p:nvPr/>
        </p:nvSpPr>
        <p:spPr>
          <a:xfrm>
            <a:off x="3423684" y="3644718"/>
            <a:ext cx="1182088" cy="1508527"/>
          </a:xfrm>
          <a:custGeom>
            <a:avLst/>
            <a:gdLst>
              <a:gd name="connsiteX0" fmla="*/ 0 w 1204184"/>
              <a:gd name="connsiteY0" fmla="*/ 15545 h 1603340"/>
              <a:gd name="connsiteX1" fmla="*/ 1176669 w 1204184"/>
              <a:gd name="connsiteY1" fmla="*/ 228196 h 1603340"/>
              <a:gd name="connsiteX2" fmla="*/ 715925 w 1204184"/>
              <a:gd name="connsiteY2" fmla="*/ 1603340 h 1603340"/>
              <a:gd name="connsiteX0" fmla="*/ 0 w 1182088"/>
              <a:gd name="connsiteY0" fmla="*/ 12881 h 1508527"/>
              <a:gd name="connsiteX1" fmla="*/ 1176669 w 1182088"/>
              <a:gd name="connsiteY1" fmla="*/ 225532 h 1508527"/>
              <a:gd name="connsiteX2" fmla="*/ 396948 w 1182088"/>
              <a:gd name="connsiteY2" fmla="*/ 1508527 h 150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2088" h="1508527">
                <a:moveTo>
                  <a:pt x="0" y="12881"/>
                </a:moveTo>
                <a:cubicBezTo>
                  <a:pt x="528674" y="-13110"/>
                  <a:pt x="1110511" y="-23742"/>
                  <a:pt x="1176669" y="225532"/>
                </a:cubicBezTo>
                <a:cubicBezTo>
                  <a:pt x="1242827" y="474806"/>
                  <a:pt x="686980" y="953271"/>
                  <a:pt x="396948" y="150852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23BD2A-551E-411B-B6B2-B698FD2F6484}"/>
              </a:ext>
            </a:extLst>
          </p:cNvPr>
          <p:cNvSpPr/>
          <p:nvPr/>
        </p:nvSpPr>
        <p:spPr>
          <a:xfrm>
            <a:off x="4380614" y="3956059"/>
            <a:ext cx="3168502" cy="424555"/>
          </a:xfrm>
          <a:custGeom>
            <a:avLst/>
            <a:gdLst>
              <a:gd name="connsiteX0" fmla="*/ 0 w 3168502"/>
              <a:gd name="connsiteY0" fmla="*/ 27606 h 424555"/>
              <a:gd name="connsiteX1" fmla="*/ 1573619 w 3168502"/>
              <a:gd name="connsiteY1" fmla="*/ 41783 h 424555"/>
              <a:gd name="connsiteX2" fmla="*/ 3168502 w 3168502"/>
              <a:gd name="connsiteY2" fmla="*/ 424555 h 42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8502" h="424555">
                <a:moveTo>
                  <a:pt x="0" y="27606"/>
                </a:moveTo>
                <a:cubicBezTo>
                  <a:pt x="522767" y="1615"/>
                  <a:pt x="1045535" y="-24375"/>
                  <a:pt x="1573619" y="41783"/>
                </a:cubicBezTo>
                <a:cubicBezTo>
                  <a:pt x="2101703" y="107941"/>
                  <a:pt x="2635102" y="266248"/>
                  <a:pt x="3168502" y="424555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1E0527-2999-4682-A69D-5E51E81198D4}"/>
              </a:ext>
            </a:extLst>
          </p:cNvPr>
          <p:cNvSpPr/>
          <p:nvPr/>
        </p:nvSpPr>
        <p:spPr>
          <a:xfrm>
            <a:off x="6934200" y="4473076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215C79-17FF-42A2-87B6-6846DEC2D885}"/>
              </a:ext>
            </a:extLst>
          </p:cNvPr>
          <p:cNvSpPr/>
          <p:nvPr/>
        </p:nvSpPr>
        <p:spPr>
          <a:xfrm>
            <a:off x="7557976" y="4890226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B7C478A-5A0D-4DEC-8637-E2ED1A60EE86}"/>
              </a:ext>
            </a:extLst>
          </p:cNvPr>
          <p:cNvSpPr/>
          <p:nvPr/>
        </p:nvSpPr>
        <p:spPr>
          <a:xfrm>
            <a:off x="7253176" y="5638050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51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97"/>
    </mc:Choice>
    <mc:Fallback>
      <p:transition spd="slow" advTm="70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245AC6A-CEF4-47BF-915F-80B85EEB1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7454" y="4052254"/>
            <a:ext cx="2653346" cy="2653346"/>
          </a:xfrm>
          <a:prstGeom prst="rect">
            <a:avLst/>
          </a:prstGeom>
        </p:spPr>
      </p:pic>
      <p:sp>
        <p:nvSpPr>
          <p:cNvPr id="38" name="Parallelogram 37">
            <a:extLst>
              <a:ext uri="{FF2B5EF4-FFF2-40B4-BE49-F238E27FC236}">
                <a16:creationId xmlns:a16="http://schemas.microsoft.com/office/drawing/2014/main" id="{EC361DE9-422A-4BF2-BC26-BC5CCCFB3673}"/>
              </a:ext>
            </a:extLst>
          </p:cNvPr>
          <p:cNvSpPr/>
          <p:nvPr/>
        </p:nvSpPr>
        <p:spPr>
          <a:xfrm rot="6809341">
            <a:off x="4162694" y="4436341"/>
            <a:ext cx="1754183" cy="1637925"/>
          </a:xfrm>
          <a:prstGeom prst="parallelogram">
            <a:avLst/>
          </a:prstGeom>
          <a:solidFill>
            <a:srgbClr val="FFFF00">
              <a:alpha val="2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5167C0D-8C57-4EFB-BC9B-0731E69A84F5}"/>
              </a:ext>
            </a:extLst>
          </p:cNvPr>
          <p:cNvSpPr/>
          <p:nvPr/>
        </p:nvSpPr>
        <p:spPr>
          <a:xfrm>
            <a:off x="4661855" y="4701674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410AD73-5CD5-4F09-AC3A-0C6EB5AE057D}"/>
              </a:ext>
            </a:extLst>
          </p:cNvPr>
          <p:cNvSpPr/>
          <p:nvPr/>
        </p:nvSpPr>
        <p:spPr>
          <a:xfrm>
            <a:off x="5285631" y="5118824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5CC2F7-986A-40CB-B363-12BD26276B3D}"/>
              </a:ext>
            </a:extLst>
          </p:cNvPr>
          <p:cNvSpPr/>
          <p:nvPr/>
        </p:nvSpPr>
        <p:spPr>
          <a:xfrm>
            <a:off x="4980831" y="5866648"/>
            <a:ext cx="76200" cy="98214"/>
          </a:xfrm>
          <a:prstGeom prst="ellipse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F1085D-4BBC-460B-9C05-EF13EE04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Inferring community memberships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FE7C34-9832-44FB-A250-3CEFF280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57784-BF7C-4755-82EB-62B309EF228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5C9461-A414-478F-9338-DB4A16DF171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728672"/>
            <a:ext cx="7437719" cy="215009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0BA7FD-030F-4830-910B-C62D516ECD63}"/>
              </a:ext>
            </a:extLst>
          </p:cNvPr>
          <p:cNvSpPr txBox="1"/>
          <p:nvPr/>
        </p:nvSpPr>
        <p:spPr>
          <a:xfrm>
            <a:off x="1828800" y="4558302"/>
            <a:ext cx="1840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Support vectors = corners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A4CE19-4FA7-4CEE-A543-70BC4850819D}"/>
              </a:ext>
            </a:extLst>
          </p:cNvPr>
          <p:cNvCxnSpPr>
            <a:cxnSpLocks/>
            <a:stCxn id="23" idx="3"/>
            <a:endCxn id="39" idx="2"/>
          </p:cNvCxnSpPr>
          <p:nvPr/>
        </p:nvCxnSpPr>
        <p:spPr>
          <a:xfrm flipV="1">
            <a:off x="3669596" y="4750781"/>
            <a:ext cx="992259" cy="1306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8700EC-473D-45B3-BC74-BF3BA0BD52E3}"/>
              </a:ext>
            </a:extLst>
          </p:cNvPr>
          <p:cNvCxnSpPr>
            <a:cxnSpLocks/>
            <a:stCxn id="23" idx="3"/>
            <a:endCxn id="40" idx="2"/>
          </p:cNvCxnSpPr>
          <p:nvPr/>
        </p:nvCxnSpPr>
        <p:spPr>
          <a:xfrm>
            <a:off x="3669596" y="4881468"/>
            <a:ext cx="1616035" cy="2864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BF8F652-FB33-44FC-A333-E1CA99BA4A2F}"/>
              </a:ext>
            </a:extLst>
          </p:cNvPr>
          <p:cNvCxnSpPr>
            <a:cxnSpLocks/>
            <a:stCxn id="23" idx="3"/>
            <a:endCxn id="41" idx="6"/>
          </p:cNvCxnSpPr>
          <p:nvPr/>
        </p:nvCxnSpPr>
        <p:spPr>
          <a:xfrm>
            <a:off x="3669596" y="4881468"/>
            <a:ext cx="1387435" cy="10342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35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94"/>
    </mc:Choice>
    <mc:Fallback>
      <p:transition spd="slow" advTm="3459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A86DF97-5833-46BA-B44D-D7409DBFD600}"/>
              </a:ext>
            </a:extLst>
          </p:cNvPr>
          <p:cNvGrpSpPr/>
          <p:nvPr/>
        </p:nvGrpSpPr>
        <p:grpSpPr>
          <a:xfrm>
            <a:off x="5725143" y="3805347"/>
            <a:ext cx="2653346" cy="2653346"/>
            <a:chOff x="6019799" y="3823656"/>
            <a:chExt cx="2653346" cy="265334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4423D71-E2E3-40A6-8C73-1F6070C56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9799" y="3823656"/>
              <a:ext cx="2653346" cy="2653346"/>
            </a:xfrm>
            <a:prstGeom prst="rect">
              <a:avLst/>
            </a:prstGeom>
          </p:spPr>
        </p:pic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C7BE4CA1-0797-4598-822C-433941AA72E1}"/>
                </a:ext>
              </a:extLst>
            </p:cNvPr>
            <p:cNvSpPr/>
            <p:nvPr/>
          </p:nvSpPr>
          <p:spPr>
            <a:xfrm rot="6809341">
              <a:off x="6435039" y="4207743"/>
              <a:ext cx="1754183" cy="1637925"/>
            </a:xfrm>
            <a:prstGeom prst="parallelogram">
              <a:avLst/>
            </a:prstGeom>
            <a:solidFill>
              <a:srgbClr val="FFFF00">
                <a:alpha val="2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047317-4E10-44A4-8DF4-DED4EF0EC047}"/>
                </a:ext>
              </a:extLst>
            </p:cNvPr>
            <p:cNvSpPr/>
            <p:nvPr/>
          </p:nvSpPr>
          <p:spPr>
            <a:xfrm>
              <a:off x="6934200" y="4473076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7522D96-A235-43E0-B506-471D2BDC2159}"/>
                </a:ext>
              </a:extLst>
            </p:cNvPr>
            <p:cNvSpPr/>
            <p:nvPr/>
          </p:nvSpPr>
          <p:spPr>
            <a:xfrm>
              <a:off x="7557976" y="4890226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45F26E-0204-4DD9-98BE-2D1B45760050}"/>
                </a:ext>
              </a:extLst>
            </p:cNvPr>
            <p:cNvSpPr/>
            <p:nvPr/>
          </p:nvSpPr>
          <p:spPr>
            <a:xfrm>
              <a:off x="7253176" y="5638050"/>
              <a:ext cx="76200" cy="98214"/>
            </a:xfrm>
            <a:prstGeom prst="ellipse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BD269C-B1E9-48E3-987B-5192F3E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5579-ADBB-4B40-8706-C050D5E4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BAE6A-D6A8-4DEF-AE07-8739ADDF9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88" y="1758960"/>
            <a:ext cx="517705" cy="1585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2E679-C189-480F-AD54-1499A661DB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968" y="1752600"/>
            <a:ext cx="1465795" cy="1585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34B950-1721-40E1-B4EB-A64A27883115}"/>
              </a:ext>
            </a:extLst>
          </p:cNvPr>
          <p:cNvSpPr txBox="1"/>
          <p:nvPr/>
        </p:nvSpPr>
        <p:spPr>
          <a:xfrm>
            <a:off x="491144" y="327287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0B0DB-B0DD-48A7-B6E2-9DA08D5F0037}"/>
              </a:ext>
            </a:extLst>
          </p:cNvPr>
          <p:cNvSpPr txBox="1"/>
          <p:nvPr/>
        </p:nvSpPr>
        <p:spPr>
          <a:xfrm>
            <a:off x="2283922" y="2245789"/>
            <a:ext cx="628061" cy="61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2E611B-DAA0-49D0-8379-235AD1C8C3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249" y="1818188"/>
            <a:ext cx="441246" cy="47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FDE04-5A47-4C8B-9B13-567D1172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560454" y="1296610"/>
            <a:ext cx="574976" cy="1544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24478-79DD-4C8A-B272-9C0A412C61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2059" y="1275602"/>
            <a:ext cx="2573518" cy="2573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A6D144-D8D2-4A96-989C-2710308B558B}"/>
              </a:ext>
            </a:extLst>
          </p:cNvPr>
          <p:cNvSpPr/>
          <p:nvPr/>
        </p:nvSpPr>
        <p:spPr>
          <a:xfrm>
            <a:off x="3003887" y="2819400"/>
            <a:ext cx="543147" cy="8909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AA589A-1179-4CF9-85BF-392A174D0A5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47034" y="2245757"/>
            <a:ext cx="3429632" cy="618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922467-3E66-404F-AC50-3A8747EA915A}"/>
              </a:ext>
            </a:extLst>
          </p:cNvPr>
          <p:cNvSpPr/>
          <p:nvPr/>
        </p:nvSpPr>
        <p:spPr>
          <a:xfrm rot="5400000">
            <a:off x="6803612" y="3610927"/>
            <a:ext cx="63672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85638B-CD6B-4DFB-AE62-F091CA0D27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0" y="3367580"/>
            <a:ext cx="176762" cy="178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2D3D0-D58C-4421-8F73-1DAD95C715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1" y="2332906"/>
            <a:ext cx="160000" cy="181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3682C-B8E2-475F-A308-D07F07A83C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86" y="2292992"/>
            <a:ext cx="324571" cy="217905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F7CD86E6-DD0D-4DB2-B8BA-5857AD7D4427}"/>
              </a:ext>
            </a:extLst>
          </p:cNvPr>
          <p:cNvSpPr/>
          <p:nvPr/>
        </p:nvSpPr>
        <p:spPr>
          <a:xfrm rot="10800000">
            <a:off x="2264292" y="4831441"/>
            <a:ext cx="3652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D1B4C6-737B-46CF-8878-E3B7757AB8AA}"/>
              </a:ext>
            </a:extLst>
          </p:cNvPr>
          <p:cNvGrpSpPr/>
          <p:nvPr/>
        </p:nvGrpSpPr>
        <p:grpSpPr>
          <a:xfrm>
            <a:off x="914400" y="4724400"/>
            <a:ext cx="1143000" cy="533400"/>
            <a:chOff x="914400" y="4724400"/>
            <a:chExt cx="1143000" cy="533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ADE2CE-0515-4087-A174-756AF766BB0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449" y="4883720"/>
              <a:ext cx="936228" cy="26148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B5B6966-C6AC-4BEF-AE82-6DCB6E27BF52}"/>
                </a:ext>
              </a:extLst>
            </p:cNvPr>
            <p:cNvSpPr/>
            <p:nvPr/>
          </p:nvSpPr>
          <p:spPr>
            <a:xfrm>
              <a:off x="914400" y="4724400"/>
              <a:ext cx="1143000" cy="533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19558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909"/>
    </mc:Choice>
    <mc:Fallback>
      <p:transition spd="slow" advTm="41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  <p:bldP spid="19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94DC97B4-2E7E-4B38-A892-80DB024C6B75}"/>
              </a:ext>
            </a:extLst>
          </p:cNvPr>
          <p:cNvGrpSpPr/>
          <p:nvPr/>
        </p:nvGrpSpPr>
        <p:grpSpPr>
          <a:xfrm>
            <a:off x="5758637" y="3840626"/>
            <a:ext cx="2864974" cy="2864974"/>
            <a:chOff x="2830856" y="3120494"/>
            <a:chExt cx="2864974" cy="286497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782C1F1-28D0-426D-8838-A11FBBF0A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6" y="3120494"/>
              <a:ext cx="2864974" cy="2864974"/>
            </a:xfrm>
            <a:prstGeom prst="rect">
              <a:avLst/>
            </a:prstGeom>
          </p:spPr>
        </p:pic>
        <p:sp>
          <p:nvSpPr>
            <p:cNvPr id="53" name="Parallelogram 52">
              <a:extLst>
                <a:ext uri="{FF2B5EF4-FFF2-40B4-BE49-F238E27FC236}">
                  <a16:creationId xmlns:a16="http://schemas.microsoft.com/office/drawing/2014/main" id="{16C86F8F-7FCF-48EA-BDE6-58C7DC290A1F}"/>
                </a:ext>
              </a:extLst>
            </p:cNvPr>
            <p:cNvSpPr/>
            <p:nvPr/>
          </p:nvSpPr>
          <p:spPr>
            <a:xfrm rot="19353544">
              <a:off x="3515229" y="3563282"/>
              <a:ext cx="1838365" cy="1673509"/>
            </a:xfrm>
            <a:prstGeom prst="parallelogram">
              <a:avLst/>
            </a:prstGeom>
            <a:solidFill>
              <a:srgbClr val="FFFF00">
                <a:alpha val="1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8BD269C-B1E9-48E3-987B-5192F3E2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85579-ADBB-4B40-8706-C050D5E4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BAE6A-D6A8-4DEF-AE07-8739ADDF9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3888" y="1758960"/>
            <a:ext cx="517705" cy="15850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0B0DB-B0DD-48A7-B6E2-9DA08D5F0037}"/>
              </a:ext>
            </a:extLst>
          </p:cNvPr>
          <p:cNvSpPr txBox="1"/>
          <p:nvPr/>
        </p:nvSpPr>
        <p:spPr>
          <a:xfrm>
            <a:off x="2283922" y="2245789"/>
            <a:ext cx="628061" cy="61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2E611B-DAA0-49D0-8379-235AD1C8C3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249" y="1818188"/>
            <a:ext cx="441246" cy="477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6FDE04-5A47-4C8B-9B13-567D117257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4560454" y="1296610"/>
            <a:ext cx="574976" cy="1544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D24478-79DD-4C8A-B272-9C0A412C6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984146"/>
            <a:ext cx="2864974" cy="28649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A6D144-D8D2-4A96-989C-2710308B558B}"/>
              </a:ext>
            </a:extLst>
          </p:cNvPr>
          <p:cNvSpPr/>
          <p:nvPr/>
        </p:nvSpPr>
        <p:spPr>
          <a:xfrm>
            <a:off x="3003887" y="2819400"/>
            <a:ext cx="543147" cy="8909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AA589A-1179-4CF9-85BF-392A174D0A5A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47034" y="2245757"/>
            <a:ext cx="3429632" cy="6181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D922467-3E66-404F-AC50-3A8747EA915A}"/>
              </a:ext>
            </a:extLst>
          </p:cNvPr>
          <p:cNvSpPr/>
          <p:nvPr/>
        </p:nvSpPr>
        <p:spPr>
          <a:xfrm rot="5400000">
            <a:off x="6803612" y="3610927"/>
            <a:ext cx="63672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85638B-CD6B-4DFB-AE62-F091CA0D27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80" y="3367580"/>
            <a:ext cx="176762" cy="178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62D3D0-D58C-4421-8F73-1DAD95C7152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01" y="2332906"/>
            <a:ext cx="160000" cy="1813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93682C-B8E2-475F-A308-D07F07A83C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86" y="2292992"/>
            <a:ext cx="324571" cy="217905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4D1B4C6-737B-46CF-8878-E3B7757AB8AA}"/>
              </a:ext>
            </a:extLst>
          </p:cNvPr>
          <p:cNvGrpSpPr/>
          <p:nvPr/>
        </p:nvGrpSpPr>
        <p:grpSpPr>
          <a:xfrm>
            <a:off x="914400" y="4724400"/>
            <a:ext cx="1143000" cy="533400"/>
            <a:chOff x="914400" y="4724400"/>
            <a:chExt cx="1143000" cy="53340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8ADE2CE-0515-4087-A174-756AF766BB0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449" y="4883720"/>
              <a:ext cx="936228" cy="261486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B5B6966-C6AC-4BEF-AE82-6DCB6E27BF52}"/>
                </a:ext>
              </a:extLst>
            </p:cNvPr>
            <p:cNvSpPr/>
            <p:nvPr/>
          </p:nvSpPr>
          <p:spPr>
            <a:xfrm>
              <a:off x="914400" y="4724400"/>
              <a:ext cx="1143000" cy="5334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4CD173A-138B-404E-84BE-7F7AD1961E11}"/>
              </a:ext>
            </a:extLst>
          </p:cNvPr>
          <p:cNvGrpSpPr/>
          <p:nvPr/>
        </p:nvGrpSpPr>
        <p:grpSpPr>
          <a:xfrm>
            <a:off x="533400" y="1776612"/>
            <a:ext cx="1828800" cy="2185788"/>
            <a:chOff x="2158227" y="2486551"/>
            <a:chExt cx="1828800" cy="21857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09F028A-86C8-42C6-96A2-F31B48F7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0217" y="2486551"/>
              <a:ext cx="1565093" cy="158507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A1693DD-2B74-4973-A785-1F772804F487}"/>
                </a:ext>
              </a:extLst>
            </p:cNvPr>
            <p:cNvSpPr txBox="1"/>
            <p:nvPr/>
          </p:nvSpPr>
          <p:spPr>
            <a:xfrm>
              <a:off x="2158227" y="3964453"/>
              <a:ext cx="1828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Adjacency matrix 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5B738E2-C3A5-46CC-86D4-2DA5FDC4CDDF}"/>
              </a:ext>
            </a:extLst>
          </p:cNvPr>
          <p:cNvGrpSpPr/>
          <p:nvPr/>
        </p:nvGrpSpPr>
        <p:grpSpPr>
          <a:xfrm>
            <a:off x="2736202" y="3781965"/>
            <a:ext cx="2864974" cy="2864974"/>
            <a:chOff x="2830856" y="3120494"/>
            <a:chExt cx="2864974" cy="2864974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695AE36-74FA-4F94-B31A-AA332A4C2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0856" y="3120494"/>
              <a:ext cx="2864974" cy="2864974"/>
            </a:xfrm>
            <a:prstGeom prst="rect">
              <a:avLst/>
            </a:prstGeom>
          </p:spPr>
        </p:pic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780A9F22-80DE-45AE-86E8-147AD5A89D73}"/>
                </a:ext>
              </a:extLst>
            </p:cNvPr>
            <p:cNvSpPr/>
            <p:nvPr/>
          </p:nvSpPr>
          <p:spPr>
            <a:xfrm rot="19353544">
              <a:off x="3515229" y="3563282"/>
              <a:ext cx="1838365" cy="1673509"/>
            </a:xfrm>
            <a:prstGeom prst="parallelogram">
              <a:avLst/>
            </a:prstGeom>
            <a:solidFill>
              <a:srgbClr val="FFFF00">
                <a:alpha val="10000"/>
              </a:srgb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0001E4AF-3019-4608-8BA0-A4F3971A4EFD}"/>
              </a:ext>
            </a:extLst>
          </p:cNvPr>
          <p:cNvSpPr/>
          <p:nvPr/>
        </p:nvSpPr>
        <p:spPr>
          <a:xfrm>
            <a:off x="3657600" y="4724400"/>
            <a:ext cx="245801" cy="6858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C213ED3-C4FD-43AC-B24E-6011D24273C1}"/>
              </a:ext>
            </a:extLst>
          </p:cNvPr>
          <p:cNvSpPr/>
          <p:nvPr/>
        </p:nvSpPr>
        <p:spPr>
          <a:xfrm>
            <a:off x="4158150" y="4369541"/>
            <a:ext cx="413850" cy="514179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2D5B968-AF95-4C8E-A65F-88B2E8084DAE}"/>
              </a:ext>
            </a:extLst>
          </p:cNvPr>
          <p:cNvSpPr/>
          <p:nvPr/>
        </p:nvSpPr>
        <p:spPr>
          <a:xfrm>
            <a:off x="3868955" y="5591042"/>
            <a:ext cx="413850" cy="514179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9F96D4F5-785E-4466-B1AA-44A1B4859E15}"/>
              </a:ext>
            </a:extLst>
          </p:cNvPr>
          <p:cNvSpPr/>
          <p:nvPr/>
        </p:nvSpPr>
        <p:spPr>
          <a:xfrm rot="10800000">
            <a:off x="5271976" y="4838527"/>
            <a:ext cx="899730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33507CD-8615-4796-8507-A0D3D75FA6A4}"/>
              </a:ext>
            </a:extLst>
          </p:cNvPr>
          <p:cNvSpPr txBox="1"/>
          <p:nvPr/>
        </p:nvSpPr>
        <p:spPr>
          <a:xfrm>
            <a:off x="5187686" y="3716897"/>
            <a:ext cx="1116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Cluster “nearly” support vectors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1BCA46B-E61B-4DB1-AFD9-C58546F44578}"/>
              </a:ext>
            </a:extLst>
          </p:cNvPr>
          <p:cNvSpPr txBox="1"/>
          <p:nvPr/>
        </p:nvSpPr>
        <p:spPr>
          <a:xfrm>
            <a:off x="1792898" y="5569520"/>
            <a:ext cx="1840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Use cluster centers as corners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DE75EE2-03B0-441B-97F3-C486AE4CB849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3363842" y="5067300"/>
            <a:ext cx="293758" cy="6142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9D4F2AB-8166-4B23-AF5E-340EB189F39F}"/>
              </a:ext>
            </a:extLst>
          </p:cNvPr>
          <p:cNvCxnSpPr>
            <a:cxnSpLocks/>
          </p:cNvCxnSpPr>
          <p:nvPr/>
        </p:nvCxnSpPr>
        <p:spPr>
          <a:xfrm flipV="1">
            <a:off x="3363842" y="4890927"/>
            <a:ext cx="975915" cy="8061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C6AC55D-9E7E-43A5-8C2D-4F8F0F0A0D0B}"/>
              </a:ext>
            </a:extLst>
          </p:cNvPr>
          <p:cNvCxnSpPr>
            <a:cxnSpLocks/>
          </p:cNvCxnSpPr>
          <p:nvPr/>
        </p:nvCxnSpPr>
        <p:spPr>
          <a:xfrm>
            <a:off x="3363842" y="5697099"/>
            <a:ext cx="476744" cy="14049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20CD77EC-5688-42B7-8296-87D9B07EA42F}"/>
              </a:ext>
            </a:extLst>
          </p:cNvPr>
          <p:cNvSpPr/>
          <p:nvPr/>
        </p:nvSpPr>
        <p:spPr>
          <a:xfrm rot="10800000">
            <a:off x="2322394" y="4843424"/>
            <a:ext cx="64940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6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76"/>
    </mc:Choice>
    <mc:Fallback>
      <p:transition spd="slow" advTm="66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9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5193-B6E8-4129-A2C5-8B9E5CB9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02C11-E3FA-48CB-AFC2-83144C20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90999"/>
            <a:ext cx="8458200" cy="1939925"/>
          </a:xfrm>
        </p:spPr>
        <p:txBody>
          <a:bodyPr/>
          <a:lstStyle/>
          <a:p>
            <a:r>
              <a:rPr lang="en-US" sz="2400" dirty="0"/>
              <a:t>The algorithm applies to other models too, with similar guarantees</a:t>
            </a:r>
          </a:p>
          <a:p>
            <a:pPr lvl="1"/>
            <a:r>
              <a:rPr lang="en-US" sz="2000" dirty="0"/>
              <a:t>OCCAM [Zhang/</a:t>
            </a:r>
            <a:r>
              <a:rPr lang="en-US" sz="2000" dirty="0" err="1"/>
              <a:t>Levina</a:t>
            </a:r>
            <a:r>
              <a:rPr lang="en-US" sz="2000" dirty="0"/>
              <a:t>/Zhu, ‘14]</a:t>
            </a:r>
          </a:p>
          <a:p>
            <a:pPr lvl="1"/>
            <a:r>
              <a:rPr lang="en-US" sz="2000" dirty="0"/>
              <a:t>LDA [</a:t>
            </a:r>
            <a:r>
              <a:rPr lang="en-US" sz="2000" dirty="0" err="1"/>
              <a:t>Blei</a:t>
            </a:r>
            <a:r>
              <a:rPr lang="en-US" sz="2000" dirty="0"/>
              <a:t>/Ng/Jordan, ‘03]</a:t>
            </a:r>
          </a:p>
          <a:p>
            <a:pPr lvl="1"/>
            <a:r>
              <a:rPr lang="en-US" sz="2000" dirty="0"/>
              <a:t>[Kaufman/</a:t>
            </a:r>
            <a:r>
              <a:rPr lang="en-US" sz="2000" dirty="0" err="1"/>
              <a:t>Bonald</a:t>
            </a:r>
            <a:r>
              <a:rPr lang="en-US" sz="2000" dirty="0"/>
              <a:t>/</a:t>
            </a:r>
            <a:r>
              <a:rPr lang="en-US" sz="2000" dirty="0" err="1"/>
              <a:t>Lelarge</a:t>
            </a:r>
            <a:r>
              <a:rPr lang="en-US" sz="2000" dirty="0"/>
              <a:t>, ’16]</a:t>
            </a:r>
          </a:p>
          <a:p>
            <a:r>
              <a:rPr lang="en-US" sz="2400" dirty="0" err="1"/>
              <a:t>Jin</a:t>
            </a:r>
            <a:r>
              <a:rPr lang="en-US" sz="2400" dirty="0"/>
              <a:t>/</a:t>
            </a:r>
            <a:r>
              <a:rPr lang="en-US" sz="2400" dirty="0" err="1"/>
              <a:t>Ke</a:t>
            </a:r>
            <a:r>
              <a:rPr lang="en-US" sz="2400" dirty="0"/>
              <a:t>/Luo have independent work with similar guarantees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C1D14-34F6-4AC3-AF62-427D53F2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7AA9D11-9C5F-49C5-A77A-6BC61BC5432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61881"/>
            <a:ext cx="7122276" cy="135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81F25-7FF9-4F1D-A762-02B9833E820C}"/>
              </a:ext>
            </a:extLst>
          </p:cNvPr>
          <p:cNvSpPr txBox="1"/>
          <p:nvPr/>
        </p:nvSpPr>
        <p:spPr>
          <a:xfrm>
            <a:off x="5481784" y="3516868"/>
            <a:ext cx="213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≈ Expected degree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4E4EA0A-7E00-466F-9BB7-8F551ACCC10F}"/>
              </a:ext>
            </a:extLst>
          </p:cNvPr>
          <p:cNvSpPr/>
          <p:nvPr/>
        </p:nvSpPr>
        <p:spPr>
          <a:xfrm>
            <a:off x="5352373" y="3282941"/>
            <a:ext cx="279737" cy="434523"/>
          </a:xfrm>
          <a:custGeom>
            <a:avLst/>
            <a:gdLst>
              <a:gd name="connsiteX0" fmla="*/ 0 w 453814"/>
              <a:gd name="connsiteY0" fmla="*/ 0 h 333194"/>
              <a:gd name="connsiteX1" fmla="*/ 121920 w 453814"/>
              <a:gd name="connsiteY1" fmla="*/ 291253 h 333194"/>
              <a:gd name="connsiteX2" fmla="*/ 453814 w 453814"/>
              <a:gd name="connsiteY2" fmla="*/ 325120 h 333194"/>
              <a:gd name="connsiteX0" fmla="*/ 727795 w 728374"/>
              <a:gd name="connsiteY0" fmla="*/ 0 h 375894"/>
              <a:gd name="connsiteX1" fmla="*/ 9821 w 728374"/>
              <a:gd name="connsiteY1" fmla="*/ 331893 h 375894"/>
              <a:gd name="connsiteX2" fmla="*/ 341715 w 728374"/>
              <a:gd name="connsiteY2" fmla="*/ 365760 h 375894"/>
              <a:gd name="connsiteX0" fmla="*/ 718116 w 718654"/>
              <a:gd name="connsiteY0" fmla="*/ 0 h 435070"/>
              <a:gd name="connsiteX1" fmla="*/ 142 w 718654"/>
              <a:gd name="connsiteY1" fmla="*/ 331893 h 435070"/>
              <a:gd name="connsiteX2" fmla="*/ 657156 w 718654"/>
              <a:gd name="connsiteY2" fmla="*/ 433493 h 435070"/>
              <a:gd name="connsiteX0" fmla="*/ 278426 w 279737"/>
              <a:gd name="connsiteY0" fmla="*/ 0 h 434523"/>
              <a:gd name="connsiteX1" fmla="*/ 719 w 279737"/>
              <a:gd name="connsiteY1" fmla="*/ 304800 h 434523"/>
              <a:gd name="connsiteX2" fmla="*/ 217466 w 279737"/>
              <a:gd name="connsiteY2" fmla="*/ 433493 h 43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737" h="434523">
                <a:moveTo>
                  <a:pt x="278426" y="0"/>
                </a:moveTo>
                <a:cubicBezTo>
                  <a:pt x="301568" y="118533"/>
                  <a:pt x="10879" y="232551"/>
                  <a:pt x="719" y="304800"/>
                </a:cubicBezTo>
                <a:cubicBezTo>
                  <a:pt x="-9441" y="377049"/>
                  <a:pt x="89337" y="443653"/>
                  <a:pt x="217466" y="433493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1B9A61-8E0C-489D-B8B1-F351F840048B}"/>
              </a:ext>
            </a:extLst>
          </p:cNvPr>
          <p:cNvSpPr/>
          <p:nvPr/>
        </p:nvSpPr>
        <p:spPr>
          <a:xfrm>
            <a:off x="5486235" y="3003542"/>
            <a:ext cx="457200" cy="2794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00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17"/>
    </mc:Choice>
    <mc:Fallback>
      <p:transition spd="slow" advTm="1133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D28A-8605-4F38-9B9C-F2FC9616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AAED6-0BF0-4997-9A9C-FC7D7009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16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A977B-F2EC-41C8-BAAC-72D2217789C3}"/>
              </a:ext>
            </a:extLst>
          </p:cNvPr>
          <p:cNvGrpSpPr/>
          <p:nvPr/>
        </p:nvGrpSpPr>
        <p:grpSpPr>
          <a:xfrm>
            <a:off x="1211838" y="2641292"/>
            <a:ext cx="2208020" cy="2388894"/>
            <a:chOff x="1906780" y="1456391"/>
            <a:chExt cx="4918410" cy="4894903"/>
          </a:xfrm>
        </p:grpSpPr>
        <p:pic>
          <p:nvPicPr>
            <p:cNvPr id="8" name="Picture 9" descr="C:\Users\deepay\AppData\Local\Microsoft\Windows\Temporary Internet Files\Content.IE5\OODSAYQL\man-in-suit-silhouette[1].jpg">
              <a:extLst>
                <a:ext uri="{FF2B5EF4-FFF2-40B4-BE49-F238E27FC236}">
                  <a16:creationId xmlns:a16="http://schemas.microsoft.com/office/drawing/2014/main" id="{8BFAC78D-F003-4D70-A57B-EB3E59BD2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850" y="4800599"/>
              <a:ext cx="1076340" cy="129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00072F3B-ED99-43AF-B3F3-835504CEFE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579" y="1988545"/>
              <a:ext cx="685800" cy="1403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EB990265-1DB7-45B2-98BD-6D7DD9194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215" y="4989936"/>
              <a:ext cx="1137895" cy="1361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6CBC2C64-01C2-4FF6-8ED9-83C65B6FF2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381" y="1456391"/>
              <a:ext cx="798729" cy="1366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deepay\AppData\Local\Microsoft\Windows\Temporary Internet Files\Content.IE5\MKPBVLWP\Silhouette-of-a-man-9419-large[1].png">
              <a:extLst>
                <a:ext uri="{FF2B5EF4-FFF2-40B4-BE49-F238E27FC236}">
                  <a16:creationId xmlns:a16="http://schemas.microsoft.com/office/drawing/2014/main" id="{0B0222D4-B788-4DEF-B9FB-21AD41700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580" y="3581731"/>
              <a:ext cx="360000" cy="10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0AB7D0-80C8-4BFB-97AE-C3EBDE6DA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906780" y="3194035"/>
              <a:ext cx="798729" cy="1277967"/>
            </a:xfrm>
            <a:prstGeom prst="rect">
              <a:avLst/>
            </a:prstGeom>
          </p:spPr>
        </p:pic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8D0A265C-9DD1-433C-B6C1-DA30C3104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6200" y="2823200"/>
              <a:ext cx="609599" cy="7585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DB0FC8B0-F59B-4EF1-94F2-BFC0D51B9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2999" y="2975600"/>
              <a:ext cx="1066800" cy="7585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3">
              <a:extLst>
                <a:ext uri="{FF2B5EF4-FFF2-40B4-BE49-F238E27FC236}">
                  <a16:creationId xmlns:a16="http://schemas.microsoft.com/office/drawing/2014/main" id="{E1F74F86-6D78-4EE5-91AE-DA91E976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3730" y="3734131"/>
              <a:ext cx="1694872" cy="30067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9E677766-72D5-47C1-A429-90038FE085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9470" y="4625730"/>
              <a:ext cx="609599" cy="708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3">
              <a:extLst>
                <a:ext uri="{FF2B5EF4-FFF2-40B4-BE49-F238E27FC236}">
                  <a16:creationId xmlns:a16="http://schemas.microsoft.com/office/drawing/2014/main" id="{E4CB4338-AB2A-457F-A1F6-DFBC762C7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52998" y="4472002"/>
              <a:ext cx="1066801" cy="6289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>
              <a:extLst>
                <a:ext uri="{FF2B5EF4-FFF2-40B4-BE49-F238E27FC236}">
                  <a16:creationId xmlns:a16="http://schemas.microsoft.com/office/drawing/2014/main" id="{7BD568EE-020B-47E7-A568-89C78AAAA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582" y="2148498"/>
              <a:ext cx="1773598" cy="3131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17944BB7-ED52-468A-B274-D3D42D111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24600" y="3505197"/>
              <a:ext cx="7620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2D8542-4E16-47C2-B07E-63ED63826120}"/>
              </a:ext>
            </a:extLst>
          </p:cNvPr>
          <p:cNvSpPr txBox="1"/>
          <p:nvPr/>
        </p:nvSpPr>
        <p:spPr>
          <a:xfrm>
            <a:off x="1211838" y="5358975"/>
            <a:ext cx="2561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DBLP Co-authorship network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8D371E-5D65-4935-9EED-6852078DF4BA}"/>
              </a:ext>
            </a:extLst>
          </p:cNvPr>
          <p:cNvSpPr/>
          <p:nvPr/>
        </p:nvSpPr>
        <p:spPr>
          <a:xfrm>
            <a:off x="152400" y="3253229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0.1    0.7    0.2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DF4EC1-E324-4480-A43B-677087CD88E7}"/>
              </a:ext>
            </a:extLst>
          </p:cNvPr>
          <p:cNvSpPr/>
          <p:nvPr/>
        </p:nvSpPr>
        <p:spPr>
          <a:xfrm>
            <a:off x="1193641" y="2438400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0.3    0.3    0.4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AC467E-FDFF-4D28-A324-2885FD3925B2}"/>
              </a:ext>
            </a:extLst>
          </p:cNvPr>
          <p:cNvSpPr/>
          <p:nvPr/>
        </p:nvSpPr>
        <p:spPr>
          <a:xfrm>
            <a:off x="2818835" y="2688954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0.9    0.1    0.0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9385F0-78BB-4E1E-A46D-E2D26144CCA1}"/>
              </a:ext>
            </a:extLst>
          </p:cNvPr>
          <p:cNvSpPr/>
          <p:nvPr/>
        </p:nvSpPr>
        <p:spPr>
          <a:xfrm>
            <a:off x="2818835" y="4954896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0.2    0.8    0.0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488AF8-2025-4C6C-B90D-7AFC33F652A3}"/>
              </a:ext>
            </a:extLst>
          </p:cNvPr>
          <p:cNvSpPr/>
          <p:nvPr/>
        </p:nvSpPr>
        <p:spPr>
          <a:xfrm>
            <a:off x="449838" y="4925005"/>
            <a:ext cx="1378373" cy="2308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0.7    0.1    0.2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1276F9-7841-415C-BE1E-1BAF3CB25098}"/>
              </a:ext>
            </a:extLst>
          </p:cNvPr>
          <p:cNvSpPr txBox="1"/>
          <p:nvPr/>
        </p:nvSpPr>
        <p:spPr>
          <a:xfrm>
            <a:off x="1614545" y="14448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Fraction of papers in different research areas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496046-0856-4DB8-B90E-054B98AE837D}"/>
              </a:ext>
            </a:extLst>
          </p:cNvPr>
          <p:cNvCxnSpPr>
            <a:stCxn id="26" idx="2"/>
          </p:cNvCxnSpPr>
          <p:nvPr/>
        </p:nvCxnSpPr>
        <p:spPr>
          <a:xfrm flipH="1">
            <a:off x="2100458" y="2091156"/>
            <a:ext cx="885687" cy="3178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9E0D90-00C2-4CB5-BE52-2F266F613F61}"/>
              </a:ext>
            </a:extLst>
          </p:cNvPr>
          <p:cNvCxnSpPr>
            <a:cxnSpLocks/>
            <a:stCxn id="26" idx="2"/>
            <a:endCxn id="23" idx="0"/>
          </p:cNvCxnSpPr>
          <p:nvPr/>
        </p:nvCxnSpPr>
        <p:spPr>
          <a:xfrm>
            <a:off x="2986145" y="2091156"/>
            <a:ext cx="521877" cy="597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325C9DF-4734-4B6A-9D02-6C876A9BDD2B}"/>
              </a:ext>
            </a:extLst>
          </p:cNvPr>
          <p:cNvGrpSpPr/>
          <p:nvPr/>
        </p:nvGrpSpPr>
        <p:grpSpPr>
          <a:xfrm>
            <a:off x="5562600" y="1457660"/>
            <a:ext cx="2561398" cy="4609201"/>
            <a:chOff x="5562600" y="1457660"/>
            <a:chExt cx="2561398" cy="4609201"/>
          </a:xfrm>
        </p:grpSpPr>
        <p:pic>
          <p:nvPicPr>
            <p:cNvPr id="36" name="Picture 6" descr="C:\Users\deepay\AppData\Local\Microsoft\Windows\Temporary Internet Files\Content.IE5\86A64UXF\bagman6[1].jpg">
              <a:extLst>
                <a:ext uri="{FF2B5EF4-FFF2-40B4-BE49-F238E27FC236}">
                  <a16:creationId xmlns:a16="http://schemas.microsoft.com/office/drawing/2014/main" id="{68879F1C-C165-4135-A2E6-367EF1432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791" y="2340059"/>
              <a:ext cx="307876" cy="684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7" descr="C:\Users\deepay\AppData\Local\Microsoft\Windows\Temporary Internet Files\Content.IE5\OODSAYQL\man-black-silhouette-briefcase[1].jpg">
              <a:extLst>
                <a:ext uri="{FF2B5EF4-FFF2-40B4-BE49-F238E27FC236}">
                  <a16:creationId xmlns:a16="http://schemas.microsoft.com/office/drawing/2014/main" id="{178EF6B6-7377-4C16-B309-AFF0C04A53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851" y="3955819"/>
              <a:ext cx="510835" cy="664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C:\Users\deepay\AppData\Local\Microsoft\Windows\Temporary Internet Files\Content.IE5\KEYQXS0U\manbagsil[1].jpg">
              <a:extLst>
                <a:ext uri="{FF2B5EF4-FFF2-40B4-BE49-F238E27FC236}">
                  <a16:creationId xmlns:a16="http://schemas.microsoft.com/office/drawing/2014/main" id="{BD862392-A373-4D1D-B9C4-DD0FEBE36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1604" y="1457660"/>
              <a:ext cx="358573" cy="667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C:\Users\deepay\AppData\Local\Microsoft\Windows\Temporary Internet Files\Content.IE5\MKPBVLWP\Silhouette-of-a-man-9419-large[1].png">
              <a:extLst>
                <a:ext uri="{FF2B5EF4-FFF2-40B4-BE49-F238E27FC236}">
                  <a16:creationId xmlns:a16="http://schemas.microsoft.com/office/drawing/2014/main" id="{1C0BCB40-4D6F-42EF-BFD2-2F98C99BC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6462" y="3243402"/>
              <a:ext cx="161615" cy="509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4D3E1DD-5FAE-48C8-AF12-E4C840E8C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53791" y="4767643"/>
              <a:ext cx="358573" cy="623695"/>
            </a:xfrm>
            <a:prstGeom prst="rect">
              <a:avLst/>
            </a:prstGeom>
          </p:spPr>
        </p:pic>
        <p:sp>
          <p:nvSpPr>
            <p:cNvPr id="46" name="Line 23">
              <a:extLst>
                <a:ext uri="{FF2B5EF4-FFF2-40B4-BE49-F238E27FC236}">
                  <a16:creationId xmlns:a16="http://schemas.microsoft.com/office/drawing/2014/main" id="{1199369B-FC45-417A-9E0D-5CC21377E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5089" y="1976950"/>
              <a:ext cx="907376" cy="3716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4FA78A-E3BD-46BD-8C30-8A1CAB02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18589" y="2159681"/>
              <a:ext cx="570290" cy="58995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0F5E424-29CB-4B78-BD58-04BAA89A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177042" y="3916587"/>
              <a:ext cx="828981" cy="76613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24C7770-994D-4AA6-8B1F-A3D2C50B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7050046" y="2842075"/>
              <a:ext cx="907376" cy="907376"/>
            </a:xfrm>
            <a:prstGeom prst="rect">
              <a:avLst/>
            </a:prstGeom>
          </p:spPr>
        </p:pic>
        <p:sp>
          <p:nvSpPr>
            <p:cNvPr id="48" name="Line 23">
              <a:extLst>
                <a:ext uri="{FF2B5EF4-FFF2-40B4-BE49-F238E27FC236}">
                  <a16:creationId xmlns:a16="http://schemas.microsoft.com/office/drawing/2014/main" id="{AB5C2521-7FD3-4268-BA4D-8A2A31CC3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6335" y="1976951"/>
              <a:ext cx="819887" cy="1295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3">
              <a:extLst>
                <a:ext uri="{FF2B5EF4-FFF2-40B4-BE49-F238E27FC236}">
                  <a16:creationId xmlns:a16="http://schemas.microsoft.com/office/drawing/2014/main" id="{61C126D3-0DF3-40F4-AD32-BF4CB5965C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26579" y="2641291"/>
              <a:ext cx="878797" cy="6382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2B54C035-325F-46EF-B206-1948CD8919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9933" y="2340058"/>
              <a:ext cx="878797" cy="3012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8F792B26-96EA-4AF7-9418-63E5E04047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31423" y="3382722"/>
              <a:ext cx="992730" cy="8906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3">
              <a:extLst>
                <a:ext uri="{FF2B5EF4-FFF2-40B4-BE49-F238E27FC236}">
                  <a16:creationId xmlns:a16="http://schemas.microsoft.com/office/drawing/2014/main" id="{E0A7F16A-70FB-4B8E-A0C1-BC064FB9A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2365" y="2340058"/>
              <a:ext cx="923658" cy="20799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3">
              <a:extLst>
                <a:ext uri="{FF2B5EF4-FFF2-40B4-BE49-F238E27FC236}">
                  <a16:creationId xmlns:a16="http://schemas.microsoft.com/office/drawing/2014/main" id="{E82DDE37-2A78-4EF3-B81D-7A130384D9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14557" y="4273388"/>
              <a:ext cx="1005754" cy="1465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23">
              <a:extLst>
                <a:ext uri="{FF2B5EF4-FFF2-40B4-BE49-F238E27FC236}">
                  <a16:creationId xmlns:a16="http://schemas.microsoft.com/office/drawing/2014/main" id="{177FC564-F2D6-4E3A-9002-76D531772D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9230" y="4273388"/>
              <a:ext cx="957489" cy="7567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AEC6398-15EA-459C-BD0D-F7F1A7184ED6}"/>
                </a:ext>
              </a:extLst>
            </p:cNvPr>
            <p:cNvSpPr txBox="1"/>
            <p:nvPr/>
          </p:nvSpPr>
          <p:spPr>
            <a:xfrm>
              <a:off x="5562600" y="5358975"/>
              <a:ext cx="25613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DBLP author-paper network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12F48EC-4F98-4534-A4B1-14CABDC42627}"/>
              </a:ext>
            </a:extLst>
          </p:cNvPr>
          <p:cNvSpPr/>
          <p:nvPr/>
        </p:nvSpPr>
        <p:spPr>
          <a:xfrm>
            <a:off x="4174754" y="3386802"/>
            <a:ext cx="1649564" cy="2293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0.9   0.1   </a:t>
            </a:r>
            <a:r>
              <a:rPr lang="en-US" sz="1400" dirty="0">
                <a:solidFill>
                  <a:srgbClr val="0070C0"/>
                </a:solidFill>
              </a:rPr>
              <a:t>0.0  0.0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EE4B8E-88A2-4AF4-926B-739BDE6E212A}"/>
              </a:ext>
            </a:extLst>
          </p:cNvPr>
          <p:cNvSpPr/>
          <p:nvPr/>
        </p:nvSpPr>
        <p:spPr>
          <a:xfrm>
            <a:off x="7299216" y="1877851"/>
            <a:ext cx="1649564" cy="229387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0.0   0.0   </a:t>
            </a:r>
            <a:r>
              <a:rPr lang="en-US" sz="1400" dirty="0">
                <a:solidFill>
                  <a:srgbClr val="0070C0"/>
                </a:solidFill>
              </a:rPr>
              <a:t>1.0  0.0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022ABC92-F1F0-4A12-8F38-66593115826A}"/>
              </a:ext>
            </a:extLst>
          </p:cNvPr>
          <p:cNvSpPr/>
          <p:nvPr/>
        </p:nvSpPr>
        <p:spPr>
          <a:xfrm rot="16200000">
            <a:off x="4508951" y="3425446"/>
            <a:ext cx="190959" cy="69713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91F511-BA4F-41EC-A906-7C35535AAFE9}"/>
              </a:ext>
            </a:extLst>
          </p:cNvPr>
          <p:cNvSpPr txBox="1"/>
          <p:nvPr/>
        </p:nvSpPr>
        <p:spPr>
          <a:xfrm>
            <a:off x="3836529" y="3871004"/>
            <a:ext cx="15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Author communities</a:t>
            </a:r>
          </a:p>
        </p:txBody>
      </p:sp>
      <p:sp>
        <p:nvSpPr>
          <p:cNvPr id="63" name="Left Brace 62">
            <a:extLst>
              <a:ext uri="{FF2B5EF4-FFF2-40B4-BE49-F238E27FC236}">
                <a16:creationId xmlns:a16="http://schemas.microsoft.com/office/drawing/2014/main" id="{220F6462-DAFE-449E-AAC5-D3A7574DF28F}"/>
              </a:ext>
            </a:extLst>
          </p:cNvPr>
          <p:cNvSpPr/>
          <p:nvPr/>
        </p:nvSpPr>
        <p:spPr>
          <a:xfrm rot="16200000">
            <a:off x="8461301" y="1906215"/>
            <a:ext cx="190959" cy="697139"/>
          </a:xfrm>
          <a:prstGeom prst="leftBrac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B0A17CE-D311-43E2-9C6D-CAC042023674}"/>
              </a:ext>
            </a:extLst>
          </p:cNvPr>
          <p:cNvSpPr txBox="1"/>
          <p:nvPr/>
        </p:nvSpPr>
        <p:spPr>
          <a:xfrm>
            <a:off x="7620000" y="2351773"/>
            <a:ext cx="15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Paper communities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1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48"/>
    </mc:Choice>
    <mc:Fallback>
      <p:transition spd="slow" advTm="5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56" grpId="0" animBg="1"/>
      <p:bldP spid="59" grpId="0" animBg="1"/>
      <p:bldP spid="61" grpId="0" animBg="1"/>
      <p:bldP spid="62" grpId="0"/>
      <p:bldP spid="63" grpId="0" animBg="1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442F-891E-435D-BF41-4B180B74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FB86A-592C-4995-947E-4B54171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8EAB2-3058-48CE-AAA5-A2291FDF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71600"/>
            <a:ext cx="7239000" cy="446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5670F-4F7C-423D-A002-46CD6136BACD}"/>
              </a:ext>
            </a:extLst>
          </p:cNvPr>
          <p:cNvSpPr txBox="1"/>
          <p:nvPr/>
        </p:nvSpPr>
        <p:spPr>
          <a:xfrm rot="16200000">
            <a:off x="147311" y="3281691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5F683-549C-45F5-9DB3-98871E7C9610}"/>
              </a:ext>
            </a:extLst>
          </p:cNvPr>
          <p:cNvSpPr txBox="1"/>
          <p:nvPr/>
        </p:nvSpPr>
        <p:spPr>
          <a:xfrm>
            <a:off x="2514600" y="5877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Co-authorship network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6A60C-F005-40D3-8754-D33B588145FA}"/>
              </a:ext>
            </a:extLst>
          </p:cNvPr>
          <p:cNvSpPr/>
          <p:nvPr/>
        </p:nvSpPr>
        <p:spPr>
          <a:xfrm>
            <a:off x="2667000" y="5867400"/>
            <a:ext cx="3886200" cy="60960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76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85"/>
    </mc:Choice>
    <mc:Fallback>
      <p:transition spd="slow" advTm="4638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442F-891E-435D-BF41-4B180B74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AFB86A-592C-4995-947E-4B54171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8EAB2-3058-48CE-AAA5-A2291FDF6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528" y="1371600"/>
            <a:ext cx="7239000" cy="4464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5670F-4F7C-423D-A002-46CD6136BACD}"/>
              </a:ext>
            </a:extLst>
          </p:cNvPr>
          <p:cNvSpPr txBox="1"/>
          <p:nvPr/>
        </p:nvSpPr>
        <p:spPr>
          <a:xfrm rot="16200000">
            <a:off x="147311" y="3281691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Accuracy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5F683-549C-45F5-9DB3-98871E7C9610}"/>
              </a:ext>
            </a:extLst>
          </p:cNvPr>
          <p:cNvSpPr txBox="1"/>
          <p:nvPr/>
        </p:nvSpPr>
        <p:spPr>
          <a:xfrm>
            <a:off x="1981200" y="591059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Author-paper bipartite network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36A60C-F005-40D3-8754-D33B588145FA}"/>
              </a:ext>
            </a:extLst>
          </p:cNvPr>
          <p:cNvSpPr/>
          <p:nvPr/>
        </p:nvSpPr>
        <p:spPr>
          <a:xfrm>
            <a:off x="1981200" y="5910590"/>
            <a:ext cx="5181600" cy="566410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71"/>
    </mc:Choice>
    <mc:Fallback>
      <p:transition spd="slow" advTm="2687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2393D-13AF-4026-A0CF-6916AC16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75E76-6D87-4A86-99A7-7A455F6A7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943432"/>
            <a:ext cx="8353758" cy="2291628"/>
          </a:xfrm>
        </p:spPr>
        <p:txBody>
          <a:bodyPr/>
          <a:lstStyle/>
          <a:p>
            <a:r>
              <a:rPr lang="en-US" i="1" dirty="0"/>
              <a:t>Model</a:t>
            </a:r>
          </a:p>
          <a:p>
            <a:pPr lvl="1"/>
            <a:r>
              <a:rPr lang="en-US" dirty="0"/>
              <a:t>probability is bilinear in latent variables</a:t>
            </a:r>
          </a:p>
          <a:p>
            <a:r>
              <a:rPr lang="en-US" i="1" dirty="0"/>
              <a:t>Algorithm</a:t>
            </a:r>
          </a:p>
          <a:p>
            <a:pPr lvl="1"/>
            <a:r>
              <a:rPr lang="en-US" dirty="0"/>
              <a:t>one-class SVM on row-normalized eigenvectors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74D3DC-34BE-486A-BC5F-58AEB886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AC9D42-77B1-4141-B987-2434A7BC53F3}"/>
              </a:ext>
            </a:extLst>
          </p:cNvPr>
          <p:cNvGrpSpPr/>
          <p:nvPr/>
        </p:nvGrpSpPr>
        <p:grpSpPr>
          <a:xfrm>
            <a:off x="2247900" y="1578734"/>
            <a:ext cx="3962400" cy="2222855"/>
            <a:chOff x="1557052" y="1524000"/>
            <a:chExt cx="5224748" cy="31755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749528B-C41F-4351-B47D-F180057F5DE7}"/>
                </a:ext>
              </a:extLst>
            </p:cNvPr>
            <p:cNvGrpSpPr/>
            <p:nvPr/>
          </p:nvGrpSpPr>
          <p:grpSpPr>
            <a:xfrm>
              <a:off x="1557052" y="1524000"/>
              <a:ext cx="2208020" cy="3077445"/>
              <a:chOff x="535180" y="1828800"/>
              <a:chExt cx="2208020" cy="307744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44FE91A-4762-4A63-80E3-10A262197CFD}"/>
                  </a:ext>
                </a:extLst>
              </p:cNvPr>
              <p:cNvGrpSpPr/>
              <p:nvPr/>
            </p:nvGrpSpPr>
            <p:grpSpPr>
              <a:xfrm>
                <a:off x="535180" y="1828800"/>
                <a:ext cx="2208020" cy="2388894"/>
                <a:chOff x="1906780" y="1456391"/>
                <a:chExt cx="4918410" cy="4894903"/>
              </a:xfrm>
            </p:grpSpPr>
            <p:pic>
              <p:nvPicPr>
                <p:cNvPr id="8" name="Picture 9" descr="C:\Users\deepay\AppData\Local\Microsoft\Windows\Temporary Internet Files\Content.IE5\OODSAYQL\man-in-suit-silhouette[1].jpg">
                  <a:extLst>
                    <a:ext uri="{FF2B5EF4-FFF2-40B4-BE49-F238E27FC236}">
                      <a16:creationId xmlns:a16="http://schemas.microsoft.com/office/drawing/2014/main" id="{92F3C0E9-154B-4B92-9725-628734D166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48850" y="4800599"/>
                  <a:ext cx="1076340" cy="12953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4E24FF61-D8A4-4232-8F18-7691664821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21579" y="1988545"/>
                  <a:ext cx="685800" cy="14031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7" descr="C:\Users\deepay\AppData\Local\Microsoft\Windows\Temporary Internet Files\Content.IE5\OODSAYQL\man-black-silhouette-briefcase[1].jpg">
                  <a:extLst>
                    <a:ext uri="{FF2B5EF4-FFF2-40B4-BE49-F238E27FC236}">
                      <a16:creationId xmlns:a16="http://schemas.microsoft.com/office/drawing/2014/main" id="{DE704DD0-47EB-469C-A525-15961156B1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215" y="4989936"/>
                  <a:ext cx="1137895" cy="13613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5FC4832A-F0E0-4F50-A1D8-C3152B5415F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8381" y="1456391"/>
                  <a:ext cx="798729" cy="13668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4" descr="C:\Users\deepay\AppData\Local\Microsoft\Windows\Temporary Internet Files\Content.IE5\MKPBVLWP\Silhouette-of-a-man-9419-large[1].png">
                  <a:extLst>
                    <a:ext uri="{FF2B5EF4-FFF2-40B4-BE49-F238E27FC236}">
                      <a16:creationId xmlns:a16="http://schemas.microsoft.com/office/drawing/2014/main" id="{AD82182C-B33A-4DA3-A431-8F8854683C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7580" y="3581731"/>
                  <a:ext cx="360000" cy="1044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5C2E40A7-A444-4C68-B758-5A0B1A5A3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6780" y="3194035"/>
                  <a:ext cx="798729" cy="1277967"/>
                </a:xfrm>
                <a:prstGeom prst="rect">
                  <a:avLst/>
                </a:prstGeom>
              </p:spPr>
            </p:pic>
            <p:sp>
              <p:nvSpPr>
                <p:cNvPr id="14" name="Line 23">
                  <a:extLst>
                    <a:ext uri="{FF2B5EF4-FFF2-40B4-BE49-F238E27FC236}">
                      <a16:creationId xmlns:a16="http://schemas.microsoft.com/office/drawing/2014/main" id="{691FCC8C-DF0E-41EF-88D4-6A82B3C3F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86200" y="2823200"/>
                  <a:ext cx="609599" cy="7585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23">
                  <a:extLst>
                    <a:ext uri="{FF2B5EF4-FFF2-40B4-BE49-F238E27FC236}">
                      <a16:creationId xmlns:a16="http://schemas.microsoft.com/office/drawing/2014/main" id="{5F16E09D-D6E6-456F-B149-1F6249DDC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52999" y="2975600"/>
                  <a:ext cx="1066800" cy="75853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23">
                  <a:extLst>
                    <a:ext uri="{FF2B5EF4-FFF2-40B4-BE49-F238E27FC236}">
                      <a16:creationId xmlns:a16="http://schemas.microsoft.com/office/drawing/2014/main" id="{C73D5B4A-ECDB-4E40-8749-98F72A0E2D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3730" y="3734131"/>
                  <a:ext cx="1694872" cy="30067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23">
                  <a:extLst>
                    <a:ext uri="{FF2B5EF4-FFF2-40B4-BE49-F238E27FC236}">
                      <a16:creationId xmlns:a16="http://schemas.microsoft.com/office/drawing/2014/main" id="{D49BE338-4250-4E1C-8E3E-6A2D995CC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849470" y="4625730"/>
                  <a:ext cx="609599" cy="708269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23">
                  <a:extLst>
                    <a:ext uri="{FF2B5EF4-FFF2-40B4-BE49-F238E27FC236}">
                      <a16:creationId xmlns:a16="http://schemas.microsoft.com/office/drawing/2014/main" id="{00731C59-D2AC-40C5-82FB-ED0193216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52998" y="4472002"/>
                  <a:ext cx="1066801" cy="628936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23">
                  <a:extLst>
                    <a:ext uri="{FF2B5EF4-FFF2-40B4-BE49-F238E27FC236}">
                      <a16:creationId xmlns:a16="http://schemas.microsoft.com/office/drawing/2014/main" id="{F313903F-87CC-4775-8FD5-F4ADD82540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5582" y="2148498"/>
                  <a:ext cx="1773598" cy="3131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23">
                  <a:extLst>
                    <a:ext uri="{FF2B5EF4-FFF2-40B4-BE49-F238E27FC236}">
                      <a16:creationId xmlns:a16="http://schemas.microsoft.com/office/drawing/2014/main" id="{75F0D0E9-FF39-459D-994C-EB3B99774B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324600" y="3505197"/>
                  <a:ext cx="76200" cy="12954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A53893-AD27-4343-8564-0F4B920157B9}"/>
                  </a:ext>
                </a:extLst>
              </p:cNvPr>
              <p:cNvSpPr txBox="1"/>
              <p:nvPr/>
            </p:nvSpPr>
            <p:spPr>
              <a:xfrm>
                <a:off x="738689" y="4422596"/>
                <a:ext cx="2004511" cy="483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Social network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44B96B-C039-4354-BE5E-F87B33970129}"/>
                </a:ext>
              </a:extLst>
            </p:cNvPr>
            <p:cNvGrpSpPr/>
            <p:nvPr/>
          </p:nvGrpSpPr>
          <p:grpSpPr>
            <a:xfrm>
              <a:off x="4755672" y="1789570"/>
              <a:ext cx="2026128" cy="2909937"/>
              <a:chOff x="3588972" y="2094370"/>
              <a:chExt cx="2026128" cy="290993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C8E6283-5110-4306-B0D3-7C1783A43C73}"/>
                  </a:ext>
                </a:extLst>
              </p:cNvPr>
              <p:cNvGrpSpPr/>
              <p:nvPr/>
            </p:nvGrpSpPr>
            <p:grpSpPr>
              <a:xfrm>
                <a:off x="3588972" y="2094370"/>
                <a:ext cx="1895185" cy="1991242"/>
                <a:chOff x="3896014" y="2061672"/>
                <a:chExt cx="1895185" cy="1991242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75EFA48A-791C-4F02-84CA-057FCDCF92C3}"/>
                    </a:ext>
                  </a:extLst>
                </p:cNvPr>
                <p:cNvGrpSpPr/>
                <p:nvPr/>
              </p:nvGrpSpPr>
              <p:grpSpPr>
                <a:xfrm>
                  <a:off x="3896014" y="2061672"/>
                  <a:ext cx="358574" cy="1991242"/>
                  <a:chOff x="3896014" y="2074999"/>
                  <a:chExt cx="358574" cy="1991242"/>
                </a:xfrm>
              </p:grpSpPr>
              <p:pic>
                <p:nvPicPr>
                  <p:cNvPr id="29" name="Picture 6" descr="C:\Users\deepay\AppData\Local\Microsoft\Windows\Temporary Internet Files\Content.IE5\86A64UXF\bagman6[1].jpg">
                    <a:extLst>
                      <a:ext uri="{FF2B5EF4-FFF2-40B4-BE49-F238E27FC236}">
                        <a16:creationId xmlns:a16="http://schemas.microsoft.com/office/drawing/2014/main" id="{F9E46891-5491-4C9C-B355-5C9BA078521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96015" y="2074999"/>
                    <a:ext cx="307876" cy="68479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8" descr="C:\Users\deepay\AppData\Local\Microsoft\Windows\Temporary Internet Files\Content.IE5\KEYQXS0U\manbagsil[1].jpg">
                    <a:extLst>
                      <a:ext uri="{FF2B5EF4-FFF2-40B4-BE49-F238E27FC236}">
                        <a16:creationId xmlns:a16="http://schemas.microsoft.com/office/drawing/2014/main" id="{AC7D07BA-D558-4B01-99D8-51B32E5E8F5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96015" y="2743200"/>
                    <a:ext cx="358573" cy="66705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1" name="Picture 30">
                    <a:extLst>
                      <a:ext uri="{FF2B5EF4-FFF2-40B4-BE49-F238E27FC236}">
                        <a16:creationId xmlns:a16="http://schemas.microsoft.com/office/drawing/2014/main" id="{636A06F4-ACEC-472B-A6B4-5F86F48519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96014" y="3442546"/>
                    <a:ext cx="358573" cy="62369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7D4DB018-2FE6-4371-A6F1-C01AE5E9CC1B}"/>
                    </a:ext>
                  </a:extLst>
                </p:cNvPr>
                <p:cNvGrpSpPr/>
                <p:nvPr/>
              </p:nvGrpSpPr>
              <p:grpSpPr>
                <a:xfrm>
                  <a:off x="4406054" y="2263146"/>
                  <a:ext cx="1385145" cy="1561168"/>
                  <a:chOff x="4406054" y="2276473"/>
                  <a:chExt cx="1385145" cy="1561168"/>
                </a:xfrm>
              </p:grpSpPr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759F448-DD31-4B46-962D-5A6C1D458392}"/>
                      </a:ext>
                    </a:extLst>
                  </p:cNvPr>
                  <p:cNvSpPr/>
                  <p:nvPr/>
                </p:nvSpPr>
                <p:spPr>
                  <a:xfrm>
                    <a:off x="4412826" y="2276473"/>
                    <a:ext cx="1378373" cy="23088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0.1    0.7    0.2</a:t>
                    </a: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1FC27ECF-8DDB-4007-A706-32E153AAF69F}"/>
                      </a:ext>
                    </a:extLst>
                  </p:cNvPr>
                  <p:cNvSpPr/>
                  <p:nvPr/>
                </p:nvSpPr>
                <p:spPr>
                  <a:xfrm>
                    <a:off x="4406054" y="2966361"/>
                    <a:ext cx="1378373" cy="280290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0.3    0.3    0.4</a:t>
                    </a: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22DBD4D-DA74-4BDE-A58F-3630B996ED09}"/>
                      </a:ext>
                    </a:extLst>
                  </p:cNvPr>
                  <p:cNvSpPr/>
                  <p:nvPr/>
                </p:nvSpPr>
                <p:spPr>
                  <a:xfrm>
                    <a:off x="4406054" y="3606754"/>
                    <a:ext cx="1378373" cy="230887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50" dirty="0">
                        <a:solidFill>
                          <a:srgbClr val="FF0000"/>
                        </a:solidFill>
                      </a:rPr>
                      <a:t>0.9    0.1    0.0</a:t>
                    </a:r>
                  </a:p>
                </p:txBody>
              </p:sp>
            </p:grp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872037D-6C63-4365-A7E0-8CA51252BD09}"/>
                  </a:ext>
                </a:extLst>
              </p:cNvPr>
              <p:cNvSpPr txBox="1"/>
              <p:nvPr/>
            </p:nvSpPr>
            <p:spPr>
              <a:xfrm>
                <a:off x="3610589" y="4168914"/>
                <a:ext cx="2004511" cy="835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Community memberships</a:t>
                </a:r>
              </a:p>
            </p:txBody>
          </p:sp>
        </p:grp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6E52874-EF8B-4721-A2EE-9A986BD86D2F}"/>
                </a:ext>
              </a:extLst>
            </p:cNvPr>
            <p:cNvSpPr/>
            <p:nvPr/>
          </p:nvSpPr>
          <p:spPr>
            <a:xfrm>
              <a:off x="3916483" y="2644961"/>
              <a:ext cx="697496" cy="342077"/>
            </a:xfrm>
            <a:prstGeom prst="rightArrow">
              <a:avLst/>
            </a:prstGeom>
            <a:solidFill>
              <a:srgbClr val="FF0000"/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875E643-FBD9-4D85-B0D1-3B3104F0202B}"/>
                </a:ext>
              </a:extLst>
            </p:cNvPr>
            <p:cNvSpPr txBox="1"/>
            <p:nvPr/>
          </p:nvSpPr>
          <p:spPr>
            <a:xfrm>
              <a:off x="4006097" y="2096581"/>
              <a:ext cx="418801" cy="74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31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78"/>
    </mc:Choice>
    <mc:Fallback>
      <p:transition spd="slow" advTm="468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C7BF5-CE01-4D0F-87F8-7DA2C88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EE614-2F47-4FE6-A989-BC422A31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2</a:t>
            </a:fld>
            <a:endParaRPr lang="en-US" alt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8DDCC5C-AAED-4104-B515-F03D6F5066A8}"/>
              </a:ext>
            </a:extLst>
          </p:cNvPr>
          <p:cNvGrpSpPr/>
          <p:nvPr/>
        </p:nvGrpSpPr>
        <p:grpSpPr>
          <a:xfrm>
            <a:off x="535180" y="1828800"/>
            <a:ext cx="2208020" cy="2993906"/>
            <a:chOff x="535180" y="1828800"/>
            <a:chExt cx="2208020" cy="2993906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5C2D61A-62E9-4179-982C-1675C5285DC7}"/>
                </a:ext>
              </a:extLst>
            </p:cNvPr>
            <p:cNvGrpSpPr/>
            <p:nvPr/>
          </p:nvGrpSpPr>
          <p:grpSpPr>
            <a:xfrm>
              <a:off x="535180" y="1828800"/>
              <a:ext cx="2208020" cy="2388894"/>
              <a:chOff x="1906780" y="1456391"/>
              <a:chExt cx="4918410" cy="4894903"/>
            </a:xfrm>
          </p:grpSpPr>
          <p:pic>
            <p:nvPicPr>
              <p:cNvPr id="5" name="Picture 9" descr="C:\Users\deepay\AppData\Local\Microsoft\Windows\Temporary Internet Files\Content.IE5\OODSAYQL\man-in-suit-silhouette[1].jpg">
                <a:extLst>
                  <a:ext uri="{FF2B5EF4-FFF2-40B4-BE49-F238E27FC236}">
                    <a16:creationId xmlns:a16="http://schemas.microsoft.com/office/drawing/2014/main" id="{6A25202F-8469-4D02-B928-12F89A9615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850" y="4800599"/>
                <a:ext cx="1076340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A476A1FE-F602-44AA-BF30-62AAD487E1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1579" y="1988545"/>
                <a:ext cx="685800" cy="1403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42FD3361-2464-42D0-A03C-632DC48E28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215" y="4989936"/>
                <a:ext cx="1137895" cy="136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FD9B7778-0AE4-42E8-9919-9DC8C670F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381" y="1456391"/>
                <a:ext cx="798729" cy="1366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4" descr="C:\Users\deepay\AppData\Local\Microsoft\Windows\Temporary Internet Files\Content.IE5\MKPBVLWP\Silhouette-of-a-man-9419-large[1].png">
                <a:extLst>
                  <a:ext uri="{FF2B5EF4-FFF2-40B4-BE49-F238E27FC236}">
                    <a16:creationId xmlns:a16="http://schemas.microsoft.com/office/drawing/2014/main" id="{70BA44ED-DA2A-42CA-BC5E-8327EFEF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7580" y="3581731"/>
                <a:ext cx="360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0553B61-FCAE-4C2D-8E73-8A24A2445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906780" y="3194035"/>
                <a:ext cx="798729" cy="1277967"/>
              </a:xfrm>
              <a:prstGeom prst="rect">
                <a:avLst/>
              </a:prstGeom>
            </p:spPr>
          </p:pic>
          <p:sp>
            <p:nvSpPr>
              <p:cNvPr id="11" name="Line 23">
                <a:extLst>
                  <a:ext uri="{FF2B5EF4-FFF2-40B4-BE49-F238E27FC236}">
                    <a16:creationId xmlns:a16="http://schemas.microsoft.com/office/drawing/2014/main" id="{5312C98A-824F-4B34-B4BF-8FD095606C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6200" y="2823200"/>
                <a:ext cx="609599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3">
                <a:extLst>
                  <a:ext uri="{FF2B5EF4-FFF2-40B4-BE49-F238E27FC236}">
                    <a16:creationId xmlns:a16="http://schemas.microsoft.com/office/drawing/2014/main" id="{5E34B0A3-D529-4D31-B927-24F93D3681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2999" y="2975600"/>
                <a:ext cx="1066800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3">
                <a:extLst>
                  <a:ext uri="{FF2B5EF4-FFF2-40B4-BE49-F238E27FC236}">
                    <a16:creationId xmlns:a16="http://schemas.microsoft.com/office/drawing/2014/main" id="{D9F77311-2D49-4D5A-B9D9-263A9C0010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730" y="3734131"/>
                <a:ext cx="1694872" cy="300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3">
                <a:extLst>
                  <a:ext uri="{FF2B5EF4-FFF2-40B4-BE49-F238E27FC236}">
                    <a16:creationId xmlns:a16="http://schemas.microsoft.com/office/drawing/2014/main" id="{20AC6E2E-9C36-4559-A7A0-95D06E6D2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470" y="4625730"/>
                <a:ext cx="609599" cy="708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>
                <a:extLst>
                  <a:ext uri="{FF2B5EF4-FFF2-40B4-BE49-F238E27FC236}">
                    <a16:creationId xmlns:a16="http://schemas.microsoft.com/office/drawing/2014/main" id="{5C30D06E-9BCC-4174-AB5D-96769D9E4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998" y="4472002"/>
                <a:ext cx="1066801" cy="628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17F8AE2B-007C-4779-BB7E-47EE434E3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582" y="2148498"/>
                <a:ext cx="1773598" cy="313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:a16="http://schemas.microsoft.com/office/drawing/2014/main" id="{7061CEAB-818E-4E40-B4C1-8BC3D2B09F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4600" y="3505197"/>
                <a:ext cx="76200" cy="1295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8CCA55E-EA46-4023-B65D-9B24F3D70028}"/>
                </a:ext>
              </a:extLst>
            </p:cNvPr>
            <p:cNvSpPr txBox="1"/>
            <p:nvPr/>
          </p:nvSpPr>
          <p:spPr>
            <a:xfrm>
              <a:off x="738689" y="4422596"/>
              <a:ext cx="200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Social network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33BEC38-4C90-44BF-82C5-09D7EB1BC405}"/>
              </a:ext>
            </a:extLst>
          </p:cNvPr>
          <p:cNvGrpSpPr/>
          <p:nvPr/>
        </p:nvGrpSpPr>
        <p:grpSpPr>
          <a:xfrm>
            <a:off x="3733800" y="2094370"/>
            <a:ext cx="2026128" cy="2960777"/>
            <a:chOff x="3588972" y="2094370"/>
            <a:chExt cx="2026128" cy="296077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2247FFB-5CC7-4641-B1B3-BD06E70CC64D}"/>
                </a:ext>
              </a:extLst>
            </p:cNvPr>
            <p:cNvGrpSpPr/>
            <p:nvPr/>
          </p:nvGrpSpPr>
          <p:grpSpPr>
            <a:xfrm>
              <a:off x="3588972" y="2094370"/>
              <a:ext cx="1895185" cy="1991242"/>
              <a:chOff x="3896014" y="2061672"/>
              <a:chExt cx="1895185" cy="1991242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7EAC356-CB14-4EAA-BF0A-8402725E4D39}"/>
                  </a:ext>
                </a:extLst>
              </p:cNvPr>
              <p:cNvGrpSpPr/>
              <p:nvPr/>
            </p:nvGrpSpPr>
            <p:grpSpPr>
              <a:xfrm>
                <a:off x="3896014" y="2061672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37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66535A08-E8A2-4D5D-BEAD-89776573DC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BD380679-DABA-49EB-B5F1-FCF0F3BEA5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B85B4FB6-9871-4D71-83A1-62B3148F60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C5A3506-B294-4669-9EC1-88CA1D928CBB}"/>
                  </a:ext>
                </a:extLst>
              </p:cNvPr>
              <p:cNvGrpSpPr/>
              <p:nvPr/>
            </p:nvGrpSpPr>
            <p:grpSpPr>
              <a:xfrm>
                <a:off x="4406054" y="2263146"/>
                <a:ext cx="1385145" cy="1561168"/>
                <a:chOff x="4406054" y="2276473"/>
                <a:chExt cx="1385145" cy="1561168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30A49650-E624-44C4-A2F2-ADCDC6A2751B}"/>
                    </a:ext>
                  </a:extLst>
                </p:cNvPr>
                <p:cNvSpPr/>
                <p:nvPr/>
              </p:nvSpPr>
              <p:spPr>
                <a:xfrm>
                  <a:off x="4412826" y="2276473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0.1    0.7    0.2</a:t>
                  </a: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1D19371D-1E63-4A35-9847-4030641C1550}"/>
                    </a:ext>
                  </a:extLst>
                </p:cNvPr>
                <p:cNvSpPr/>
                <p:nvPr/>
              </p:nvSpPr>
              <p:spPr>
                <a:xfrm>
                  <a:off x="4406054" y="2966360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0.3    0.3    0.4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D18BFC1-629B-4000-B2A2-EB7988A2FA18}"/>
                    </a:ext>
                  </a:extLst>
                </p:cNvPr>
                <p:cNvSpPr/>
                <p:nvPr/>
              </p:nvSpPr>
              <p:spPr>
                <a:xfrm>
                  <a:off x="4406054" y="3606754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0.9    0.1    0.0</a:t>
                  </a:r>
                </a:p>
              </p:txBody>
            </p: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06E9CA5-5A7B-4FB9-9BA8-1584CEA78E75}"/>
                </a:ext>
              </a:extLst>
            </p:cNvPr>
            <p:cNvSpPr txBox="1"/>
            <p:nvPr/>
          </p:nvSpPr>
          <p:spPr>
            <a:xfrm>
              <a:off x="3610589" y="4347261"/>
              <a:ext cx="20045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memberships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4A475C-FB12-4462-8202-C68B3E4B59F2}"/>
              </a:ext>
            </a:extLst>
          </p:cNvPr>
          <p:cNvGrpSpPr/>
          <p:nvPr/>
        </p:nvGrpSpPr>
        <p:grpSpPr>
          <a:xfrm>
            <a:off x="6705600" y="2125130"/>
            <a:ext cx="2233110" cy="2922531"/>
            <a:chOff x="6453690" y="2125130"/>
            <a:chExt cx="2233110" cy="292253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729C464-F977-4823-BEB3-A64A9D7F95F8}"/>
                </a:ext>
              </a:extLst>
            </p:cNvPr>
            <p:cNvGrpSpPr/>
            <p:nvPr/>
          </p:nvGrpSpPr>
          <p:grpSpPr>
            <a:xfrm>
              <a:off x="6477000" y="2125130"/>
              <a:ext cx="1666748" cy="1991242"/>
              <a:chOff x="6477000" y="2125130"/>
              <a:chExt cx="1666748" cy="1991242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A43B7C4-BFE5-49F7-99E1-0E02726A0F8C}"/>
                  </a:ext>
                </a:extLst>
              </p:cNvPr>
              <p:cNvGrpSpPr/>
              <p:nvPr/>
            </p:nvGrpSpPr>
            <p:grpSpPr>
              <a:xfrm>
                <a:off x="6477000" y="2125130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56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EF741957-F843-4A6D-BC75-543EB4359DD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2B72AA5F-4678-4620-9914-BC0FA276848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3257C2B-FF42-4803-A969-0340C2348D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pic>
            <p:nvPicPr>
              <p:cNvPr id="60" name="Picture 20" descr="kill-bill">
                <a:extLst>
                  <a:ext uri="{FF2B5EF4-FFF2-40B4-BE49-F238E27FC236}">
                    <a16:creationId xmlns:a16="http://schemas.microsoft.com/office/drawing/2014/main" id="{0D2A9F97-B93D-4DB7-B9A8-CFEAB67C9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731157" y="2172269"/>
                <a:ext cx="412591" cy="537064"/>
              </a:xfrm>
              <a:prstGeom prst="rect">
                <a:avLst/>
              </a:prstGeom>
              <a:noFill/>
            </p:spPr>
          </p:pic>
          <p:pic>
            <p:nvPicPr>
              <p:cNvPr id="61" name="Picture 21" descr="flushed_away">
                <a:extLst>
                  <a:ext uri="{FF2B5EF4-FFF2-40B4-BE49-F238E27FC236}">
                    <a16:creationId xmlns:a16="http://schemas.microsoft.com/office/drawing/2014/main" id="{AE323D87-A925-4EB0-99A0-8B22B190C8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100146" y="2157754"/>
                <a:ext cx="475848" cy="587845"/>
              </a:xfrm>
              <a:prstGeom prst="rect">
                <a:avLst/>
              </a:prstGeom>
              <a:noFill/>
            </p:spPr>
          </p:pic>
          <p:pic>
            <p:nvPicPr>
              <p:cNvPr id="62" name="Picture 28" descr="million-dollar-baby">
                <a:extLst>
                  <a:ext uri="{FF2B5EF4-FFF2-40B4-BE49-F238E27FC236}">
                    <a16:creationId xmlns:a16="http://schemas.microsoft.com/office/drawing/2014/main" id="{A1EE7C12-38CF-4B10-98C0-51E678E9E4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02604" y="2828452"/>
                <a:ext cx="418334" cy="551441"/>
              </a:xfrm>
              <a:prstGeom prst="rect">
                <a:avLst/>
              </a:prstGeom>
              <a:noFill/>
            </p:spPr>
          </p:pic>
          <p:pic>
            <p:nvPicPr>
              <p:cNvPr id="63" name="Picture 20" descr="kill-bill">
                <a:extLst>
                  <a:ext uri="{FF2B5EF4-FFF2-40B4-BE49-F238E27FC236}">
                    <a16:creationId xmlns:a16="http://schemas.microsoft.com/office/drawing/2014/main" id="{50E9440C-749B-4C21-8CBA-FDCDAD18A5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120465" y="3491685"/>
                <a:ext cx="418254" cy="544435"/>
              </a:xfrm>
              <a:prstGeom prst="rect">
                <a:avLst/>
              </a:prstGeom>
              <a:noFill/>
            </p:spPr>
          </p:pic>
          <p:pic>
            <p:nvPicPr>
              <p:cNvPr id="64" name="Picture 28" descr="million-dollar-baby">
                <a:extLst>
                  <a:ext uri="{FF2B5EF4-FFF2-40B4-BE49-F238E27FC236}">
                    <a16:creationId xmlns:a16="http://schemas.microsoft.com/office/drawing/2014/main" id="{FBC17B8B-82EF-4770-9979-B6E581C024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725414" y="3498043"/>
                <a:ext cx="418334" cy="551441"/>
              </a:xfrm>
              <a:prstGeom prst="rect">
                <a:avLst/>
              </a:prstGeom>
              <a:noFill/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85076CA-B5CB-4436-941C-5D4AACF4C240}"/>
                </a:ext>
              </a:extLst>
            </p:cNvPr>
            <p:cNvSpPr txBox="1"/>
            <p:nvPr/>
          </p:nvSpPr>
          <p:spPr>
            <a:xfrm>
              <a:off x="6453690" y="4339775"/>
              <a:ext cx="223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Personalized recommendations</a:t>
              </a: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82B646FC-5046-4E95-B7E5-88554546AF02}"/>
              </a:ext>
            </a:extLst>
          </p:cNvPr>
          <p:cNvSpPr/>
          <p:nvPr/>
        </p:nvSpPr>
        <p:spPr>
          <a:xfrm>
            <a:off x="2894611" y="2949761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B04F578-0EF5-42B8-99D7-D3B622381A17}"/>
              </a:ext>
            </a:extLst>
          </p:cNvPr>
          <p:cNvSpPr/>
          <p:nvPr/>
        </p:nvSpPr>
        <p:spPr>
          <a:xfrm>
            <a:off x="5936605" y="2923810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F2DF2BA-C96F-4324-9C59-7758A7A8588A}"/>
              </a:ext>
            </a:extLst>
          </p:cNvPr>
          <p:cNvSpPr txBox="1"/>
          <p:nvPr/>
        </p:nvSpPr>
        <p:spPr>
          <a:xfrm>
            <a:off x="2984225" y="2401382"/>
            <a:ext cx="41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09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20"/>
    </mc:Choice>
    <mc:Fallback>
      <p:transition spd="slow" advTm="70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B851BD-AFD3-4069-AE68-063A0C49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744A-322E-4C56-AE80-50291485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8352C-4F5A-41B6-A3DB-568F03CCEDF2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B6AEEC-94A5-495A-B31C-3BABACC1D7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799"/>
            <a:ext cx="6780122" cy="446026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968CCA-94BD-4D01-B4DB-9FEF29E784EB}"/>
              </a:ext>
            </a:extLst>
          </p:cNvPr>
          <p:cNvSpPr/>
          <p:nvPr/>
        </p:nvSpPr>
        <p:spPr>
          <a:xfrm>
            <a:off x="5181641" y="4876800"/>
            <a:ext cx="1219200" cy="381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CB3CCB-CCDD-4B6A-AA94-9527341573E0}"/>
              </a:ext>
            </a:extLst>
          </p:cNvPr>
          <p:cNvSpPr/>
          <p:nvPr/>
        </p:nvSpPr>
        <p:spPr>
          <a:xfrm>
            <a:off x="6279921" y="4572000"/>
            <a:ext cx="578079" cy="381000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98784A-DA6B-403A-8E4D-98708D128E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43" y="5148695"/>
            <a:ext cx="711924" cy="21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2EB86-9CDE-47A2-9219-D5AD06E1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2E58A4-35B6-40B0-84AB-DC919C97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9F62C-A2C3-4C6C-9E70-11B28F13D503}"/>
              </a:ext>
            </a:extLst>
          </p:cNvPr>
          <p:cNvGrpSpPr/>
          <p:nvPr/>
        </p:nvGrpSpPr>
        <p:grpSpPr>
          <a:xfrm>
            <a:off x="1297180" y="1828800"/>
            <a:ext cx="2208020" cy="2993906"/>
            <a:chOff x="535180" y="1828800"/>
            <a:chExt cx="2208020" cy="29939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ACCF4FB-E97B-44D1-BE07-1B144543B9A1}"/>
                </a:ext>
              </a:extLst>
            </p:cNvPr>
            <p:cNvGrpSpPr/>
            <p:nvPr/>
          </p:nvGrpSpPr>
          <p:grpSpPr>
            <a:xfrm>
              <a:off x="535180" y="1828800"/>
              <a:ext cx="2208020" cy="2388894"/>
              <a:chOff x="1906780" y="1456391"/>
              <a:chExt cx="4918410" cy="4894903"/>
            </a:xfrm>
          </p:grpSpPr>
          <p:pic>
            <p:nvPicPr>
              <p:cNvPr id="7" name="Picture 9" descr="C:\Users\deepay\AppData\Local\Microsoft\Windows\Temporary Internet Files\Content.IE5\OODSAYQL\man-in-suit-silhouette[1].jpg">
                <a:extLst>
                  <a:ext uri="{FF2B5EF4-FFF2-40B4-BE49-F238E27FC236}">
                    <a16:creationId xmlns:a16="http://schemas.microsoft.com/office/drawing/2014/main" id="{C9EBB443-3354-4FFF-B412-00D3082345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8850" y="4800599"/>
                <a:ext cx="1076340" cy="1295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6" descr="C:\Users\deepay\AppData\Local\Microsoft\Windows\Temporary Internet Files\Content.IE5\86A64UXF\bagman6[1].jpg">
                <a:extLst>
                  <a:ext uri="{FF2B5EF4-FFF2-40B4-BE49-F238E27FC236}">
                    <a16:creationId xmlns:a16="http://schemas.microsoft.com/office/drawing/2014/main" id="{1A0A73E7-1E0A-4F2D-8FEE-76875DB60E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1579" y="1988545"/>
                <a:ext cx="685800" cy="1403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7" descr="C:\Users\deepay\AppData\Local\Microsoft\Windows\Temporary Internet Files\Content.IE5\OODSAYQL\man-black-silhouette-briefcase[1].jpg">
                <a:extLst>
                  <a:ext uri="{FF2B5EF4-FFF2-40B4-BE49-F238E27FC236}">
                    <a16:creationId xmlns:a16="http://schemas.microsoft.com/office/drawing/2014/main" id="{CE1BC81C-7D7D-468C-BACD-DD91B9A72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215" y="4989936"/>
                <a:ext cx="1137895" cy="13613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C:\Users\deepay\AppData\Local\Microsoft\Windows\Temporary Internet Files\Content.IE5\KEYQXS0U\manbagsil[1].jpg">
                <a:extLst>
                  <a:ext uri="{FF2B5EF4-FFF2-40B4-BE49-F238E27FC236}">
                    <a16:creationId xmlns:a16="http://schemas.microsoft.com/office/drawing/2014/main" id="{C10AAC33-DF51-4145-99A0-B228176CDC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8381" y="1456391"/>
                <a:ext cx="798729" cy="1366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C:\Users\deepay\AppData\Local\Microsoft\Windows\Temporary Internet Files\Content.IE5\MKPBVLWP\Silhouette-of-a-man-9419-large[1].png">
                <a:extLst>
                  <a:ext uri="{FF2B5EF4-FFF2-40B4-BE49-F238E27FC236}">
                    <a16:creationId xmlns:a16="http://schemas.microsoft.com/office/drawing/2014/main" id="{FA1C5C6E-327B-4E65-967B-9F73BFA115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7580" y="3581731"/>
                <a:ext cx="360000" cy="1044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086E4E2-C41C-472C-B5D9-AA5D63568F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906780" y="3194035"/>
                <a:ext cx="798729" cy="1277967"/>
              </a:xfrm>
              <a:prstGeom prst="rect">
                <a:avLst/>
              </a:prstGeom>
            </p:spPr>
          </p:pic>
          <p:sp>
            <p:nvSpPr>
              <p:cNvPr id="13" name="Line 23">
                <a:extLst>
                  <a:ext uri="{FF2B5EF4-FFF2-40B4-BE49-F238E27FC236}">
                    <a16:creationId xmlns:a16="http://schemas.microsoft.com/office/drawing/2014/main" id="{2AE681B0-6451-46C3-9AD9-50B8638A4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6200" y="2823200"/>
                <a:ext cx="609599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3">
                <a:extLst>
                  <a:ext uri="{FF2B5EF4-FFF2-40B4-BE49-F238E27FC236}">
                    <a16:creationId xmlns:a16="http://schemas.microsoft.com/office/drawing/2014/main" id="{422F997D-CC98-43FD-BF77-AEAF466B5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2999" y="2975600"/>
                <a:ext cx="1066800" cy="75853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>
                <a:extLst>
                  <a:ext uri="{FF2B5EF4-FFF2-40B4-BE49-F238E27FC236}">
                    <a16:creationId xmlns:a16="http://schemas.microsoft.com/office/drawing/2014/main" id="{E1955B0D-C23F-47DE-BE95-AA5D79078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3730" y="3734131"/>
                <a:ext cx="1694872" cy="3006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>
                <a:extLst>
                  <a:ext uri="{FF2B5EF4-FFF2-40B4-BE49-F238E27FC236}">
                    <a16:creationId xmlns:a16="http://schemas.microsoft.com/office/drawing/2014/main" id="{5A4BB615-3255-4D3D-899C-0E1D8F112A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470" y="4625730"/>
                <a:ext cx="609599" cy="708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>
                <a:extLst>
                  <a:ext uri="{FF2B5EF4-FFF2-40B4-BE49-F238E27FC236}">
                    <a16:creationId xmlns:a16="http://schemas.microsoft.com/office/drawing/2014/main" id="{920CCE12-AF07-4F5A-BCE7-DFEB95EF5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52998" y="4472002"/>
                <a:ext cx="1066801" cy="6289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>
                <a:extLst>
                  <a:ext uri="{FF2B5EF4-FFF2-40B4-BE49-F238E27FC236}">
                    <a16:creationId xmlns:a16="http://schemas.microsoft.com/office/drawing/2014/main" id="{3A4B33B0-1DA2-469F-96C6-53D4D0D780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5582" y="2148498"/>
                <a:ext cx="1773598" cy="3131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">
                <a:extLst>
                  <a:ext uri="{FF2B5EF4-FFF2-40B4-BE49-F238E27FC236}">
                    <a16:creationId xmlns:a16="http://schemas.microsoft.com/office/drawing/2014/main" id="{16F3220E-0F43-447E-B97E-057F377B7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4600" y="3505197"/>
                <a:ext cx="76200" cy="1295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B557C9-E98C-4846-B00C-CF479163CD96}"/>
                </a:ext>
              </a:extLst>
            </p:cNvPr>
            <p:cNvSpPr txBox="1"/>
            <p:nvPr/>
          </p:nvSpPr>
          <p:spPr>
            <a:xfrm>
              <a:off x="738689" y="4422596"/>
              <a:ext cx="20045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Social network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B64FEB-C59D-4551-BC4F-3BB16BD1BC0E}"/>
              </a:ext>
            </a:extLst>
          </p:cNvPr>
          <p:cNvGrpSpPr/>
          <p:nvPr/>
        </p:nvGrpSpPr>
        <p:grpSpPr>
          <a:xfrm>
            <a:off x="5372441" y="1895166"/>
            <a:ext cx="2118470" cy="3268554"/>
            <a:chOff x="3588972" y="2094370"/>
            <a:chExt cx="2118470" cy="326855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486AA21-C7FE-4D92-BE18-9DB2D809117C}"/>
                </a:ext>
              </a:extLst>
            </p:cNvPr>
            <p:cNvGrpSpPr/>
            <p:nvPr/>
          </p:nvGrpSpPr>
          <p:grpSpPr>
            <a:xfrm>
              <a:off x="3588972" y="2094370"/>
              <a:ext cx="1895185" cy="1991242"/>
              <a:chOff x="3896014" y="2061672"/>
              <a:chExt cx="1895185" cy="199124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32DE3435-09FE-4669-977F-EC48BD2389C2}"/>
                  </a:ext>
                </a:extLst>
              </p:cNvPr>
              <p:cNvGrpSpPr/>
              <p:nvPr/>
            </p:nvGrpSpPr>
            <p:grpSpPr>
              <a:xfrm>
                <a:off x="3896014" y="2061672"/>
                <a:ext cx="358574" cy="1991242"/>
                <a:chOff x="3896014" y="2074999"/>
                <a:chExt cx="358574" cy="1991242"/>
              </a:xfrm>
            </p:grpSpPr>
            <p:pic>
              <p:nvPicPr>
                <p:cNvPr id="28" name="Picture 6" descr="C:\Users\deepay\AppData\Local\Microsoft\Windows\Temporary Internet Files\Content.IE5\86A64UXF\bagman6[1].jpg">
                  <a:extLst>
                    <a:ext uri="{FF2B5EF4-FFF2-40B4-BE49-F238E27FC236}">
                      <a16:creationId xmlns:a16="http://schemas.microsoft.com/office/drawing/2014/main" id="{E5E4839D-A490-4ED5-B348-CCF5880CC6E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074999"/>
                  <a:ext cx="307876" cy="6847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8" descr="C:\Users\deepay\AppData\Local\Microsoft\Windows\Temporary Internet Files\Content.IE5\KEYQXS0U\manbagsil[1].jpg">
                  <a:extLst>
                    <a:ext uri="{FF2B5EF4-FFF2-40B4-BE49-F238E27FC236}">
                      <a16:creationId xmlns:a16="http://schemas.microsoft.com/office/drawing/2014/main" id="{2AD67A2E-67BE-4B5F-8B9F-01B3B6285D7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96015" y="2743200"/>
                  <a:ext cx="358573" cy="667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60B93EF0-5A6D-4E37-929A-286392B9E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6014" y="3442546"/>
                  <a:ext cx="358573" cy="623695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B5D22B4-2630-4ADC-A659-F41E9E40D757}"/>
                  </a:ext>
                </a:extLst>
              </p:cNvPr>
              <p:cNvGrpSpPr/>
              <p:nvPr/>
            </p:nvGrpSpPr>
            <p:grpSpPr>
              <a:xfrm>
                <a:off x="4406054" y="2263146"/>
                <a:ext cx="1385145" cy="1561168"/>
                <a:chOff x="4406054" y="2276473"/>
                <a:chExt cx="1385145" cy="1561168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49B63B6-E16B-46DB-92F7-1FBD6B37CD5A}"/>
                    </a:ext>
                  </a:extLst>
                </p:cNvPr>
                <p:cNvSpPr/>
                <p:nvPr/>
              </p:nvSpPr>
              <p:spPr>
                <a:xfrm>
                  <a:off x="4412826" y="2276473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0.1    0.7    0.2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D8B150CB-4FEA-4E1D-B4B4-560F90E8BCC4}"/>
                    </a:ext>
                  </a:extLst>
                </p:cNvPr>
                <p:cNvSpPr/>
                <p:nvPr/>
              </p:nvSpPr>
              <p:spPr>
                <a:xfrm>
                  <a:off x="4406054" y="2966360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0.3    0.3    0.4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D970DFD7-EDD3-4D00-9F36-4DEF7F3AE860}"/>
                    </a:ext>
                  </a:extLst>
                </p:cNvPr>
                <p:cNvSpPr/>
                <p:nvPr/>
              </p:nvSpPr>
              <p:spPr>
                <a:xfrm>
                  <a:off x="4406054" y="3606754"/>
                  <a:ext cx="1378373" cy="23088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</a:rPr>
                    <a:t>0.9    0.1    0.0</a:t>
                  </a:r>
                </a:p>
              </p:txBody>
            </p:sp>
          </p:grp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0853F79-A5A1-40E5-BD61-EBF5EBD85FF7}"/>
                </a:ext>
              </a:extLst>
            </p:cNvPr>
            <p:cNvSpPr txBox="1"/>
            <p:nvPr/>
          </p:nvSpPr>
          <p:spPr>
            <a:xfrm>
              <a:off x="3702931" y="4347261"/>
              <a:ext cx="20045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memberships matrix</a:t>
              </a: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63A86D4B-9DEC-403F-A957-7FC6C5098DFA}"/>
              </a:ext>
            </a:extLst>
          </p:cNvPr>
          <p:cNvSpPr/>
          <p:nvPr/>
        </p:nvSpPr>
        <p:spPr>
          <a:xfrm rot="10800000">
            <a:off x="4068883" y="2949761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1B921EAE-CC63-4612-826E-9081DD99A4F5}"/>
              </a:ext>
            </a:extLst>
          </p:cNvPr>
          <p:cNvSpPr/>
          <p:nvPr/>
        </p:nvSpPr>
        <p:spPr>
          <a:xfrm>
            <a:off x="3807939" y="5311053"/>
            <a:ext cx="1342780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75B5D-AC48-4D89-AD4B-B50097B2B6CD}"/>
              </a:ext>
            </a:extLst>
          </p:cNvPr>
          <p:cNvSpPr txBox="1"/>
          <p:nvPr/>
        </p:nvSpPr>
        <p:spPr>
          <a:xfrm>
            <a:off x="4068883" y="2579964"/>
            <a:ext cx="884117" cy="36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6954F0-65C2-4680-B827-877CB571E2E3}"/>
              </a:ext>
            </a:extLst>
          </p:cNvPr>
          <p:cNvSpPr/>
          <p:nvPr/>
        </p:nvSpPr>
        <p:spPr>
          <a:xfrm>
            <a:off x="1912932" y="5249185"/>
            <a:ext cx="1230704" cy="46581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observed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D5907C8-5C5A-4470-B0BF-5A9CE41114CC}"/>
              </a:ext>
            </a:extLst>
          </p:cNvPr>
          <p:cNvSpPr/>
          <p:nvPr/>
        </p:nvSpPr>
        <p:spPr>
          <a:xfrm>
            <a:off x="5815023" y="5249185"/>
            <a:ext cx="1230704" cy="46581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latent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AB1A46-7134-469D-AD5E-07AC6A530BA1}"/>
              </a:ext>
            </a:extLst>
          </p:cNvPr>
          <p:cNvSpPr txBox="1"/>
          <p:nvPr/>
        </p:nvSpPr>
        <p:spPr>
          <a:xfrm>
            <a:off x="3802279" y="4481708"/>
            <a:ext cx="1230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Latent variable inference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9191BB-E3B5-41C7-A25B-2CDFA14B33A1}"/>
              </a:ext>
            </a:extLst>
          </p:cNvPr>
          <p:cNvSpPr/>
          <p:nvPr/>
        </p:nvSpPr>
        <p:spPr>
          <a:xfrm>
            <a:off x="5889252" y="1816349"/>
            <a:ext cx="1378373" cy="2146051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80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10"/>
    </mc:Choice>
    <mc:Fallback>
      <p:transition spd="slow" advTm="43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5A59D-FFB5-4D46-9169-62162EB36F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6245"/>
            <a:ext cx="87694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6" cy="2522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5" cy="24951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460DD9-22BD-4868-A6C9-BFA919E19D7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Binary </a:t>
            </a:r>
            <a:r>
              <a:rPr lang="en-US" sz="2000" dirty="0"/>
              <a:t>community memberships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3AF422-89A2-474A-95DF-C8F0D3F754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61" y="5726508"/>
            <a:ext cx="200638" cy="218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10" y="2196245"/>
            <a:ext cx="876940" cy="2514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D0C96E-971B-42E2-9B77-2B66AB901346}"/>
              </a:ext>
            </a:extLst>
          </p:cNvPr>
          <p:cNvGrpSpPr/>
          <p:nvPr/>
        </p:nvGrpSpPr>
        <p:grpSpPr>
          <a:xfrm>
            <a:off x="3048000" y="3187703"/>
            <a:ext cx="2055940" cy="423769"/>
            <a:chOff x="3073014" y="3517566"/>
            <a:chExt cx="2055940" cy="42376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DCC972-0157-4025-8CBB-00926572F1F7}"/>
                </a:ext>
              </a:extLst>
            </p:cNvPr>
            <p:cNvSpPr/>
            <p:nvPr/>
          </p:nvSpPr>
          <p:spPr>
            <a:xfrm>
              <a:off x="3073014" y="3517566"/>
              <a:ext cx="2055940" cy="423769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5FCE364-E0B0-47A7-A374-7F753C5E5E0D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9180" y="3588182"/>
              <a:ext cx="1829774" cy="318634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8FAE1BC-C53D-44ED-BFC8-F39CD10B9C6C}"/>
              </a:ext>
            </a:extLst>
          </p:cNvPr>
          <p:cNvSpPr txBox="1"/>
          <p:nvPr/>
        </p:nvSpPr>
        <p:spPr>
          <a:xfrm>
            <a:off x="2979136" y="2460696"/>
            <a:ext cx="2179834" cy="36933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Sparsity parameter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407A9FA-6A0E-4123-B576-25163D530BC6}"/>
              </a:ext>
            </a:extLst>
          </p:cNvPr>
          <p:cNvCxnSpPr>
            <a:cxnSpLocks/>
          </p:cNvCxnSpPr>
          <p:nvPr/>
        </p:nvCxnSpPr>
        <p:spPr>
          <a:xfrm>
            <a:off x="3962400" y="2838840"/>
            <a:ext cx="0" cy="443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2433386" y="5840336"/>
            <a:ext cx="361590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91B5C6-14AC-463C-BE6D-B20AE25DD62D}"/>
              </a:ext>
            </a:extLst>
          </p:cNvPr>
          <p:cNvGrpSpPr/>
          <p:nvPr/>
        </p:nvGrpSpPr>
        <p:grpSpPr>
          <a:xfrm>
            <a:off x="6088313" y="2995778"/>
            <a:ext cx="2490426" cy="807616"/>
            <a:chOff x="6080716" y="1254328"/>
            <a:chExt cx="2490426" cy="807616"/>
          </a:xfrm>
          <a:solidFill>
            <a:schemeClr val="bg1">
              <a:alpha val="94902"/>
            </a:schemeClr>
          </a:solidFill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8903A2C-19D1-4D23-8DF7-B1BF541F37D9}"/>
                </a:ext>
              </a:extLst>
            </p:cNvPr>
            <p:cNvSpPr/>
            <p:nvPr/>
          </p:nvSpPr>
          <p:spPr>
            <a:xfrm>
              <a:off x="6080716" y="1254328"/>
              <a:ext cx="2490426" cy="8076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3487577-6BD8-4139-A8B0-BD21247E317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7073" y="1368388"/>
              <a:ext cx="2331428" cy="644571"/>
            </a:xfrm>
            <a:prstGeom prst="rect">
              <a:avLst/>
            </a:prstGeom>
            <a:grpFill/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D8BD331-9872-4F65-AB3D-D1FE7FE0EA2A}"/>
              </a:ext>
            </a:extLst>
          </p:cNvPr>
          <p:cNvSpPr txBox="1"/>
          <p:nvPr/>
        </p:nvSpPr>
        <p:spPr>
          <a:xfrm>
            <a:off x="7347073" y="590130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[Holland+, ‘83]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947CBFB-C764-4852-8709-EE07F6B26ACB}"/>
              </a:ext>
            </a:extLst>
          </p:cNvPr>
          <p:cNvSpPr/>
          <p:nvPr/>
        </p:nvSpPr>
        <p:spPr>
          <a:xfrm>
            <a:off x="1219004" y="3803394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02061C3-593A-4FE8-B1DE-17FF377EAB4D}"/>
              </a:ext>
            </a:extLst>
          </p:cNvPr>
          <p:cNvSpPr/>
          <p:nvPr/>
        </p:nvSpPr>
        <p:spPr>
          <a:xfrm>
            <a:off x="1949302" y="3530009"/>
            <a:ext cx="2332075" cy="376438"/>
          </a:xfrm>
          <a:custGeom>
            <a:avLst/>
            <a:gdLst>
              <a:gd name="connsiteX0" fmla="*/ 0 w 2332075"/>
              <a:gd name="connsiteY0" fmla="*/ 333154 h 376438"/>
              <a:gd name="connsiteX1" fmla="*/ 1729563 w 2332075"/>
              <a:gd name="connsiteY1" fmla="*/ 347331 h 376438"/>
              <a:gd name="connsiteX2" fmla="*/ 2332075 w 2332075"/>
              <a:gd name="connsiteY2" fmla="*/ 0 h 37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2075" h="376438">
                <a:moveTo>
                  <a:pt x="0" y="333154"/>
                </a:moveTo>
                <a:cubicBezTo>
                  <a:pt x="670442" y="368005"/>
                  <a:pt x="1340884" y="402857"/>
                  <a:pt x="1729563" y="347331"/>
                </a:cubicBezTo>
                <a:cubicBezTo>
                  <a:pt x="2118242" y="291805"/>
                  <a:pt x="2225158" y="145902"/>
                  <a:pt x="2332075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0FDCA3-1223-46D1-87D7-80646D019F6D}"/>
              </a:ext>
            </a:extLst>
          </p:cNvPr>
          <p:cNvSpPr txBox="1"/>
          <p:nvPr/>
        </p:nvSpPr>
        <p:spPr>
          <a:xfrm>
            <a:off x="944884" y="3642919"/>
            <a:ext cx="2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9052008-65CE-497B-A684-08CE42B5A130}"/>
              </a:ext>
            </a:extLst>
          </p:cNvPr>
          <p:cNvSpPr/>
          <p:nvPr/>
        </p:nvSpPr>
        <p:spPr>
          <a:xfrm>
            <a:off x="1229158" y="42869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52996C-47E7-40A4-BBF7-F965E43AE4CD}"/>
              </a:ext>
            </a:extLst>
          </p:cNvPr>
          <p:cNvSpPr txBox="1"/>
          <p:nvPr/>
        </p:nvSpPr>
        <p:spPr>
          <a:xfrm>
            <a:off x="955038" y="4126468"/>
            <a:ext cx="29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F8BACDB-5FBF-48E1-8BE7-43243D184301}"/>
              </a:ext>
            </a:extLst>
          </p:cNvPr>
          <p:cNvSpPr/>
          <p:nvPr/>
        </p:nvSpPr>
        <p:spPr>
          <a:xfrm>
            <a:off x="1943947" y="3562773"/>
            <a:ext cx="2878666" cy="839036"/>
          </a:xfrm>
          <a:custGeom>
            <a:avLst/>
            <a:gdLst>
              <a:gd name="connsiteX0" fmla="*/ 0 w 2878666"/>
              <a:gd name="connsiteY0" fmla="*/ 765387 h 839036"/>
              <a:gd name="connsiteX1" fmla="*/ 1476586 w 2878666"/>
              <a:gd name="connsiteY1" fmla="*/ 765387 h 839036"/>
              <a:gd name="connsiteX2" fmla="*/ 2878666 w 2878666"/>
              <a:gd name="connsiteY2" fmla="*/ 0 h 83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8666" h="839036">
                <a:moveTo>
                  <a:pt x="0" y="765387"/>
                </a:moveTo>
                <a:cubicBezTo>
                  <a:pt x="498404" y="829169"/>
                  <a:pt x="996808" y="892951"/>
                  <a:pt x="1476586" y="765387"/>
                </a:cubicBezTo>
                <a:cubicBezTo>
                  <a:pt x="1956364" y="637823"/>
                  <a:pt x="2417515" y="318911"/>
                  <a:pt x="2878666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4402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461"/>
    </mc:Choice>
    <mc:Fallback>
      <p:transition spd="slow" advTm="183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 animBg="1"/>
      <p:bldP spid="20" grpId="0"/>
      <p:bldP spid="27" grpId="0" animBg="1"/>
      <p:bldP spid="32" grpId="0" animBg="1"/>
      <p:bldP spid="33" grpId="0"/>
      <p:bldP spid="30" grpId="0" animBg="1"/>
      <p:bldP spid="5" grpId="0" animBg="1"/>
      <p:bldP spid="6" grpId="0"/>
      <p:bldP spid="34" grpId="0" animBg="1"/>
      <p:bldP spid="35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C5A59D-FFB5-4D46-9169-62162EB3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96245"/>
            <a:ext cx="87694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5" cy="2522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5" cy="2495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010" y="2196245"/>
            <a:ext cx="876940" cy="2514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1214186" y="5806462"/>
            <a:ext cx="6101014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71A4A1-FA8C-48F2-AC8E-C425E817604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Fractional </a:t>
            </a:r>
            <a:r>
              <a:rPr lang="en-US" sz="2000" dirty="0"/>
              <a:t>community memberships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53DB29-DB75-4838-91A8-435ACDAFDE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5" y="5407946"/>
            <a:ext cx="200638" cy="21871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AED1535-200F-4E9A-A29A-A64197781990}"/>
              </a:ext>
            </a:extLst>
          </p:cNvPr>
          <p:cNvSpPr txBox="1"/>
          <p:nvPr/>
        </p:nvSpPr>
        <p:spPr>
          <a:xfrm>
            <a:off x="7569813" y="590984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Airoldi</a:t>
            </a:r>
            <a:r>
              <a:rPr lang="en-US" sz="1600" dirty="0"/>
              <a:t>+, ‘08]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920"/>
    </mc:Choice>
    <mc:Fallback>
      <p:transition spd="slow" advTm="125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32" grpId="0" animBg="1"/>
      <p:bldP spid="3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2CE3A-3DDA-4885-A14E-C5990E029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3974" y="2168306"/>
            <a:ext cx="2490425" cy="2522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FC7A2-5774-451D-BA68-ED88B71FE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4288" y="451100"/>
            <a:ext cx="1257299" cy="12733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88D1AB-8B58-4888-9B61-770207CEF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4124" y="2195398"/>
            <a:ext cx="2463674" cy="2495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5E1CF4-F067-4305-84AC-53222FCF2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54" y="2193290"/>
            <a:ext cx="876940" cy="251459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3C70BA-DC93-47F3-90B8-42E5FB9143D1}"/>
              </a:ext>
            </a:extLst>
          </p:cNvPr>
          <p:cNvSpPr txBox="1"/>
          <p:nvPr/>
        </p:nvSpPr>
        <p:spPr>
          <a:xfrm>
            <a:off x="4648200" y="508337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connections B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D7D19A1-D77C-4A6B-8C63-ED3989060F54}"/>
              </a:ext>
            </a:extLst>
          </p:cNvPr>
          <p:cNvSpPr/>
          <p:nvPr/>
        </p:nvSpPr>
        <p:spPr>
          <a:xfrm>
            <a:off x="2109036" y="328250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08E98C-960F-4ABA-A617-88B494CAE73D}"/>
              </a:ext>
            </a:extLst>
          </p:cNvPr>
          <p:cNvSpPr/>
          <p:nvPr/>
        </p:nvSpPr>
        <p:spPr>
          <a:xfrm rot="5400000">
            <a:off x="3849133" y="1795540"/>
            <a:ext cx="436318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7AA78C-BAE3-43BA-B25A-C6BB20FBF3F1}"/>
              </a:ext>
            </a:extLst>
          </p:cNvPr>
          <p:cNvSpPr txBox="1"/>
          <p:nvPr/>
        </p:nvSpPr>
        <p:spPr>
          <a:xfrm>
            <a:off x="3146637" y="4699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</a:t>
            </a:r>
            <a:br>
              <a:rPr lang="en-US" sz="2000" dirty="0"/>
            </a:br>
            <a:r>
              <a:rPr lang="en-US" sz="2000" dirty="0"/>
              <a:t>P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9E5446-5A3C-49F9-83E6-3DC6400ED5E5}"/>
              </a:ext>
            </a:extLst>
          </p:cNvPr>
          <p:cNvSpPr/>
          <p:nvPr/>
        </p:nvSpPr>
        <p:spPr>
          <a:xfrm>
            <a:off x="228600" y="5715000"/>
            <a:ext cx="8535680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Degree-Corrected 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5302139" y="3228548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3AB605-154E-48B5-9107-BADD6FC82AC8}"/>
              </a:ext>
            </a:extLst>
          </p:cNvPr>
          <p:cNvSpPr txBox="1"/>
          <p:nvPr/>
        </p:nvSpPr>
        <p:spPr>
          <a:xfrm>
            <a:off x="6248400" y="4649906"/>
            <a:ext cx="2121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Network Adjacency matrix</a:t>
            </a:r>
            <a:br>
              <a:rPr lang="en-US" sz="2000" dirty="0"/>
            </a:br>
            <a:r>
              <a:rPr lang="en-US" sz="20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71A4A1-FA8C-48F2-AC8E-C425E8176047}"/>
              </a:ext>
            </a:extLst>
          </p:cNvPr>
          <p:cNvSpPr txBox="1"/>
          <p:nvPr/>
        </p:nvSpPr>
        <p:spPr>
          <a:xfrm>
            <a:off x="685801" y="4710845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Fractional </a:t>
            </a:r>
            <a:r>
              <a:rPr lang="en-US" sz="2000" dirty="0"/>
              <a:t>community memberships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953DB29-DB75-4838-91A8-435ACDAFDE7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662" y="5386964"/>
            <a:ext cx="200638" cy="21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C3B1E-8456-46C5-83B9-7E1CD4BAB4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7" y="2209800"/>
            <a:ext cx="495413" cy="252221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41D64EA-998C-4D08-90D6-7652CA985EC7}"/>
              </a:ext>
            </a:extLst>
          </p:cNvPr>
          <p:cNvSpPr txBox="1"/>
          <p:nvPr/>
        </p:nvSpPr>
        <p:spPr>
          <a:xfrm>
            <a:off x="-161000" y="132881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FF0000"/>
                </a:solidFill>
              </a:rPr>
              <a:t>“degree”</a:t>
            </a:r>
            <a:r>
              <a:rPr lang="en-US" sz="2000" dirty="0">
                <a:solidFill>
                  <a:srgbClr val="FF0000"/>
                </a:solidFill>
              </a:rPr>
              <a:t> parameters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/>
              <a:t>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741823-E5EB-4C13-950B-2A210F18797C}"/>
              </a:ext>
            </a:extLst>
          </p:cNvPr>
          <p:cNvGrpSpPr/>
          <p:nvPr/>
        </p:nvGrpSpPr>
        <p:grpSpPr>
          <a:xfrm>
            <a:off x="2883021" y="3200400"/>
            <a:ext cx="2908179" cy="457200"/>
            <a:chOff x="5931020" y="1447393"/>
            <a:chExt cx="2908179" cy="457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66F9D9-DCFC-4824-A693-09C13CD69DB2}"/>
                </a:ext>
              </a:extLst>
            </p:cNvPr>
            <p:cNvSpPr/>
            <p:nvPr/>
          </p:nvSpPr>
          <p:spPr>
            <a:xfrm>
              <a:off x="5931020" y="1447393"/>
              <a:ext cx="2908179" cy="4572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005511-07EF-4A65-A99E-E2EEF5F3C69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187" y="1518009"/>
              <a:ext cx="2728786" cy="31863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9C41FCD-3695-4895-B881-ED316D7B6350}"/>
              </a:ext>
            </a:extLst>
          </p:cNvPr>
          <p:cNvSpPr txBox="1"/>
          <p:nvPr/>
        </p:nvSpPr>
        <p:spPr>
          <a:xfrm>
            <a:off x="6934199" y="629258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Jin</a:t>
            </a:r>
            <a:r>
              <a:rPr lang="en-US" sz="1600" dirty="0"/>
              <a:t>+, ‘17]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B4C2C84-BE07-4BAA-85C5-379722BC22D6}"/>
              </a:ext>
            </a:extLst>
          </p:cNvPr>
          <p:cNvSpPr/>
          <p:nvPr/>
        </p:nvSpPr>
        <p:spPr>
          <a:xfrm>
            <a:off x="3962400" y="3234561"/>
            <a:ext cx="886449" cy="457200"/>
          </a:xfrm>
          <a:prstGeom prst="ellipse">
            <a:avLst/>
          </a:prstGeom>
          <a:solidFill>
            <a:srgbClr val="FF0000">
              <a:alpha val="50000"/>
            </a:srgb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204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33"/>
    </mc:Choice>
    <mc:Fallback>
      <p:transition spd="slow" advTm="101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32" grpId="0" animBg="1"/>
      <p:bldP spid="33" grpId="0"/>
      <p:bldP spid="28" grpId="0"/>
      <p:bldP spid="22" grpId="0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62A3213-A378-4A9A-B29A-B94D48269545}"/>
              </a:ext>
            </a:extLst>
          </p:cNvPr>
          <p:cNvGrpSpPr/>
          <p:nvPr/>
        </p:nvGrpSpPr>
        <p:grpSpPr>
          <a:xfrm>
            <a:off x="879511" y="2286000"/>
            <a:ext cx="2490425" cy="3497263"/>
            <a:chOff x="6043974" y="2168306"/>
            <a:chExt cx="2490425" cy="349726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F2CE3A-3DDA-4885-A14E-C5990E029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43974" y="2168306"/>
              <a:ext cx="2490425" cy="252221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3AB605-154E-48B5-9107-BADD6FC82AC8}"/>
                </a:ext>
              </a:extLst>
            </p:cNvPr>
            <p:cNvSpPr txBox="1"/>
            <p:nvPr/>
          </p:nvSpPr>
          <p:spPr>
            <a:xfrm>
              <a:off x="6248400" y="4649906"/>
              <a:ext cx="2121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Network Adjacency matrix</a:t>
              </a:r>
              <a:br>
                <a:rPr lang="en-US" sz="2000" dirty="0"/>
              </a:br>
              <a:r>
                <a:rPr lang="en-US" sz="2000" dirty="0"/>
                <a:t>A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7F92D29-AE24-4A98-A02E-02646117F3E8}"/>
              </a:ext>
            </a:extLst>
          </p:cNvPr>
          <p:cNvGrpSpPr/>
          <p:nvPr/>
        </p:nvGrpSpPr>
        <p:grpSpPr>
          <a:xfrm>
            <a:off x="877416" y="2332386"/>
            <a:ext cx="2490425" cy="3497263"/>
            <a:chOff x="879511" y="2286000"/>
            <a:chExt cx="2490425" cy="349726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60A0675-55E0-419B-AFB6-209B26B26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11" y="2286000"/>
              <a:ext cx="2490425" cy="2522217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B27336D-C791-4525-869C-24F63EAC933E}"/>
                </a:ext>
              </a:extLst>
            </p:cNvPr>
            <p:cNvSpPr txBox="1"/>
            <p:nvPr/>
          </p:nvSpPr>
          <p:spPr>
            <a:xfrm>
              <a:off x="1083937" y="4767600"/>
              <a:ext cx="21215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Connection probabilities</a:t>
              </a:r>
              <a:br>
                <a:rPr lang="en-US" sz="2000" dirty="0"/>
              </a:br>
              <a:r>
                <a:rPr lang="en-US" sz="2000" dirty="0"/>
                <a:t>P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AB4ABA-F732-4925-B310-DFA08BA19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Network Inference Problem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C5F6C-9B2A-4F4C-80E7-E526F3F30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251DA6-0661-4C3F-8883-9A42D11BE451}"/>
              </a:ext>
            </a:extLst>
          </p:cNvPr>
          <p:cNvGrpSpPr/>
          <p:nvPr/>
        </p:nvGrpSpPr>
        <p:grpSpPr>
          <a:xfrm>
            <a:off x="7383630" y="2472864"/>
            <a:ext cx="1600200" cy="1985104"/>
            <a:chOff x="3262455" y="451100"/>
            <a:chExt cx="1600200" cy="19851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AFC7A2-5774-451D-BA68-ED88B71FE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4288" y="451100"/>
              <a:ext cx="1257299" cy="127334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3C70BA-DC93-47F3-90B8-42E5FB9143D1}"/>
                </a:ext>
              </a:extLst>
            </p:cNvPr>
            <p:cNvSpPr txBox="1"/>
            <p:nvPr/>
          </p:nvSpPr>
          <p:spPr>
            <a:xfrm>
              <a:off x="3262455" y="1728318"/>
              <a:ext cx="16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Community connections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E1D30BAB-E2FF-4A0F-837A-D352967AE02E}"/>
              </a:ext>
            </a:extLst>
          </p:cNvPr>
          <p:cNvSpPr/>
          <p:nvPr/>
        </p:nvSpPr>
        <p:spPr>
          <a:xfrm>
            <a:off x="3783472" y="3365645"/>
            <a:ext cx="697496" cy="342077"/>
          </a:xfrm>
          <a:prstGeom prst="rightArrow">
            <a:avLst/>
          </a:prstGeom>
          <a:solidFill>
            <a:srgbClr val="FF0000"/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5AB803-E3EA-45D3-8C0E-BDDC425E7EDD}"/>
              </a:ext>
            </a:extLst>
          </p:cNvPr>
          <p:cNvGrpSpPr/>
          <p:nvPr/>
        </p:nvGrpSpPr>
        <p:grpSpPr>
          <a:xfrm>
            <a:off x="4342404" y="2147782"/>
            <a:ext cx="1919499" cy="3533218"/>
            <a:chOff x="685801" y="2193290"/>
            <a:chExt cx="1919499" cy="35332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5E1CF4-F067-4305-84AC-53222FCF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9454" y="2193290"/>
              <a:ext cx="876940" cy="251459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71A4A1-FA8C-48F2-AC8E-C425E8176047}"/>
                </a:ext>
              </a:extLst>
            </p:cNvPr>
            <p:cNvSpPr txBox="1"/>
            <p:nvPr/>
          </p:nvSpPr>
          <p:spPr>
            <a:xfrm>
              <a:off x="685801" y="4710845"/>
              <a:ext cx="1752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Fractional </a:t>
              </a:r>
              <a:r>
                <a:rPr lang="en-US" sz="2000" dirty="0"/>
                <a:t>community memberships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953DB29-DB75-4838-91A8-435ACDAFDE7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662" y="5386964"/>
              <a:ext cx="200638" cy="21871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0EE999-1AA5-490A-8419-A1B4A9D8AA70}"/>
              </a:ext>
            </a:extLst>
          </p:cNvPr>
          <p:cNvGrpSpPr/>
          <p:nvPr/>
        </p:nvGrpSpPr>
        <p:grpSpPr>
          <a:xfrm>
            <a:off x="6073731" y="1440181"/>
            <a:ext cx="1752600" cy="3133124"/>
            <a:chOff x="-196023" y="1598894"/>
            <a:chExt cx="1752600" cy="31331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4DC3B1E-8456-46C5-83B9-7E1CD4BAB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87" y="2209800"/>
              <a:ext cx="495413" cy="252221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1D64EA-998C-4D08-90D6-7652CA985EC7}"/>
                </a:ext>
              </a:extLst>
            </p:cNvPr>
            <p:cNvSpPr txBox="1"/>
            <p:nvPr/>
          </p:nvSpPr>
          <p:spPr>
            <a:xfrm>
              <a:off x="-196023" y="1598894"/>
              <a:ext cx="1752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solidFill>
                    <a:srgbClr val="FF0000"/>
                  </a:solidFill>
                </a:rPr>
                <a:t>“degree”</a:t>
              </a:r>
              <a:r>
                <a:rPr lang="en-US" sz="2000" dirty="0">
                  <a:solidFill>
                    <a:srgbClr val="FF0000"/>
                  </a:solidFill>
                </a:rPr>
                <a:t> parameters</a:t>
              </a:r>
              <a:endParaRPr lang="en-US" sz="2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0640D4-3C9B-4741-BFB9-155D29B2EE3B}"/>
              </a:ext>
            </a:extLst>
          </p:cNvPr>
          <p:cNvGrpSpPr/>
          <p:nvPr/>
        </p:nvGrpSpPr>
        <p:grpSpPr>
          <a:xfrm>
            <a:off x="-54725" y="1552634"/>
            <a:ext cx="3141336" cy="1342966"/>
            <a:chOff x="-54725" y="1552634"/>
            <a:chExt cx="3141336" cy="13429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1B0C3C-59DF-4CDA-84D3-2F7101E9422F}"/>
                </a:ext>
              </a:extLst>
            </p:cNvPr>
            <p:cNvSpPr txBox="1"/>
            <p:nvPr/>
          </p:nvSpPr>
          <p:spPr>
            <a:xfrm>
              <a:off x="-54725" y="1552634"/>
              <a:ext cx="3141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Unknown ordering of nodes (i.e., rows &amp; columns)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DBF692-1D89-475F-81C7-A3BF8E58C285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228234"/>
              <a:ext cx="228600" cy="667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F0C1345-DCB4-4DD0-A97F-7BF4F7FD8C22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" y="2228234"/>
              <a:ext cx="589076" cy="1339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91D6EA2D-4944-4F13-9100-5645B8F82461}"/>
              </a:ext>
            </a:extLst>
          </p:cNvPr>
          <p:cNvSpPr/>
          <p:nvPr/>
        </p:nvSpPr>
        <p:spPr>
          <a:xfrm rot="16200000">
            <a:off x="7697590" y="3752776"/>
            <a:ext cx="313889" cy="225859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A7E8EB-7B18-4CE2-A8CB-C996ECACEB95}"/>
              </a:ext>
            </a:extLst>
          </p:cNvPr>
          <p:cNvSpPr txBox="1"/>
          <p:nvPr/>
        </p:nvSpPr>
        <p:spPr>
          <a:xfrm>
            <a:off x="7191925" y="5190837"/>
            <a:ext cx="141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by-products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B3C3FC-C738-4D3F-B1A2-86ED3F231E6B}"/>
              </a:ext>
            </a:extLst>
          </p:cNvPr>
          <p:cNvGrpSpPr/>
          <p:nvPr/>
        </p:nvGrpSpPr>
        <p:grpSpPr>
          <a:xfrm>
            <a:off x="1375920" y="5801073"/>
            <a:ext cx="6111982" cy="498225"/>
            <a:chOff x="1447800" y="5794364"/>
            <a:chExt cx="6111982" cy="49822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B919398-B651-45C7-9EC3-A19AC57BD91B}"/>
                </a:ext>
              </a:extLst>
            </p:cNvPr>
            <p:cNvSpPr/>
            <p:nvPr/>
          </p:nvSpPr>
          <p:spPr>
            <a:xfrm>
              <a:off x="1447800" y="5794364"/>
              <a:ext cx="6111982" cy="49822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F312594-6913-434D-9990-0555D0B82BC6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218" y="5896087"/>
              <a:ext cx="5827657" cy="272457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2F57EDB-93B5-4B98-B09A-2EB8ED07F7A1}"/>
              </a:ext>
            </a:extLst>
          </p:cNvPr>
          <p:cNvGrpSpPr/>
          <p:nvPr/>
        </p:nvGrpSpPr>
        <p:grpSpPr>
          <a:xfrm>
            <a:off x="3072312" y="5801072"/>
            <a:ext cx="2281990" cy="498225"/>
            <a:chOff x="766010" y="6276976"/>
            <a:chExt cx="2281990" cy="49822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B3A1F45-5AE5-42CF-9C9C-1EA3DFBDE77A}"/>
                </a:ext>
              </a:extLst>
            </p:cNvPr>
            <p:cNvSpPr/>
            <p:nvPr/>
          </p:nvSpPr>
          <p:spPr>
            <a:xfrm>
              <a:off x="766010" y="6276976"/>
              <a:ext cx="2281990" cy="498225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7DB6C9C-ACC2-4C05-A2D7-6ED27075B763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429" y="6378699"/>
              <a:ext cx="1993143" cy="22491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6710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19"/>
    </mc:Choice>
    <mc:Fallback>
      <p:transition spd="slow" advTm="684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90" y="3426049"/>
            <a:ext cx="3914238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74" y="2283386"/>
            <a:ext cx="690922" cy="198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spectral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7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98" y="2357416"/>
            <a:ext cx="588881" cy="5963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11284" y="1640117"/>
            <a:ext cx="718669" cy="2060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3E663BA-232B-4C34-9434-799140419B68}"/>
              </a:ext>
            </a:extLst>
          </p:cNvPr>
          <p:cNvSpPr/>
          <p:nvPr/>
        </p:nvSpPr>
        <p:spPr>
          <a:xfrm>
            <a:off x="4527947" y="2916964"/>
            <a:ext cx="690922" cy="10624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4E856F-1ACB-41D5-BF42-8F43D8114B4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218869" y="2970085"/>
            <a:ext cx="1486731" cy="1144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57CA034-62DE-48EB-9457-2C012686D27A}"/>
              </a:ext>
            </a:extLst>
          </p:cNvPr>
          <p:cNvSpPr/>
          <p:nvPr/>
        </p:nvSpPr>
        <p:spPr>
          <a:xfrm>
            <a:off x="4509574" y="3412158"/>
            <a:ext cx="726890" cy="94226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C78394-FF60-4B1B-9C77-024841643BF3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236464" y="3459271"/>
            <a:ext cx="2078787" cy="1127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9470341-55AC-455B-8D21-8ECBEBEE4835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6B4B9E6-573A-4A74-8036-BEB0AF14E647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5236464" y="3980557"/>
            <a:ext cx="1164336" cy="1220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6096000" y="5779870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E6FCB0-BF9D-4FAF-9208-DE8762EE298B}"/>
              </a:ext>
            </a:extLst>
          </p:cNvPr>
          <p:cNvGrpSpPr/>
          <p:nvPr/>
        </p:nvGrpSpPr>
        <p:grpSpPr>
          <a:xfrm>
            <a:off x="472956" y="5100961"/>
            <a:ext cx="4790990" cy="1015664"/>
            <a:chOff x="331216" y="5554663"/>
            <a:chExt cx="4790990" cy="1015664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0770A98-D2EA-4DB2-A637-33A5BAF204CA}"/>
                </a:ext>
              </a:extLst>
            </p:cNvPr>
            <p:cNvSpPr/>
            <p:nvPr/>
          </p:nvSpPr>
          <p:spPr>
            <a:xfrm>
              <a:off x="331216" y="5554663"/>
              <a:ext cx="4790990" cy="101566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70C0"/>
                </a:solidFill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AB9444D-5995-4F5A-8E0D-675A5BA842A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83" y="5715367"/>
              <a:ext cx="4487314" cy="709486"/>
            </a:xfrm>
            <a:prstGeom prst="rect">
              <a:avLst/>
            </a:prstGeom>
          </p:spPr>
        </p:pic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2362200" y="1442413"/>
            <a:ext cx="3615909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B94C76-E173-404E-8D30-5DC5FAA4A7F9}"/>
              </a:ext>
            </a:extLst>
          </p:cNvPr>
          <p:cNvSpPr txBox="1"/>
          <p:nvPr/>
        </p:nvSpPr>
        <p:spPr>
          <a:xfrm>
            <a:off x="6139471" y="6248400"/>
            <a:ext cx="2034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[Ng+, ‘02; Qin+, ’13]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17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864"/>
    </mc:Choice>
    <mc:Fallback>
      <p:transition spd="slow" advTm="688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8" grpId="0" animBg="1"/>
      <p:bldP spid="32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ECB779D-A5ED-4C69-ACCB-EE698F6B8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600" y="3281101"/>
            <a:ext cx="4133228" cy="2735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1CE515-7D95-4349-B3C8-8F16EE6210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9574" y="2283387"/>
            <a:ext cx="690922" cy="19811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77C41-62CC-4096-AF0F-91473A2C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spectral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69B61-0D71-483B-96D4-2DFAEB22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3CF71-6195-4E63-9FAD-D9D8094175B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06C573-C595-4E61-B53C-12F5B5EDB2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4086" y="2275437"/>
            <a:ext cx="1956226" cy="1981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74C57-BFDF-4547-BBB6-810A2CB79FE4}"/>
              </a:ext>
            </a:extLst>
          </p:cNvPr>
          <p:cNvSpPr txBox="1"/>
          <p:nvPr/>
        </p:nvSpPr>
        <p:spPr>
          <a:xfrm>
            <a:off x="1314197" y="4288156"/>
            <a:ext cx="2121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Connection probabilities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F2E31D-A1E0-4A37-8113-BDFFD8C6FC85}"/>
              </a:ext>
            </a:extLst>
          </p:cNvPr>
          <p:cNvSpPr txBox="1"/>
          <p:nvPr/>
        </p:nvSpPr>
        <p:spPr>
          <a:xfrm>
            <a:off x="3548719" y="28918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=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20BBB5-D698-4663-BC69-5F8BC4F26C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2798" y="2357416"/>
            <a:ext cx="588881" cy="596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F9B0F6-7BE8-4A27-B776-AFC3B5B0E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611284" y="1640117"/>
            <a:ext cx="718669" cy="2060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DA747D-5D0C-45FF-ACEF-BD936051336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60" y="4302443"/>
            <a:ext cx="176762" cy="178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8C8050-1047-4171-869D-333261B6D33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2" y="3010992"/>
            <a:ext cx="160000" cy="1813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2108BD-6B1C-4E5B-8EF1-9E58F4B39DB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374" y="3016638"/>
            <a:ext cx="324571" cy="21790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B178E-AE00-42C2-BDD4-0A3AED1119BD}"/>
              </a:ext>
            </a:extLst>
          </p:cNvPr>
          <p:cNvSpPr txBox="1"/>
          <p:nvPr/>
        </p:nvSpPr>
        <p:spPr>
          <a:xfrm>
            <a:off x="6096000" y="5779870"/>
            <a:ext cx="212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Plot of rows of U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0770A98-D2EA-4DB2-A637-33A5BAF204CA}"/>
              </a:ext>
            </a:extLst>
          </p:cNvPr>
          <p:cNvSpPr/>
          <p:nvPr/>
        </p:nvSpPr>
        <p:spPr>
          <a:xfrm>
            <a:off x="56708" y="5105400"/>
            <a:ext cx="5429692" cy="989287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AFD3FA-A582-454E-9031-D809A56659F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" y="5181421"/>
            <a:ext cx="5325257" cy="876343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32572B-9332-4145-9EEC-5DDEED95A02C}"/>
              </a:ext>
            </a:extLst>
          </p:cNvPr>
          <p:cNvSpPr/>
          <p:nvPr/>
        </p:nvSpPr>
        <p:spPr>
          <a:xfrm>
            <a:off x="1314197" y="1442413"/>
            <a:ext cx="6229603" cy="577589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Mixed-Membership Stochastic </a:t>
            </a:r>
            <a:r>
              <a:rPr lang="en-US" sz="2400" dirty="0" err="1">
                <a:solidFill>
                  <a:srgbClr val="0070C0"/>
                </a:solidFill>
              </a:rPr>
              <a:t>Blockmodel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CEB235-7DB2-4C46-997D-DEF2450862F7}"/>
              </a:ext>
            </a:extLst>
          </p:cNvPr>
          <p:cNvSpPr/>
          <p:nvPr/>
        </p:nvSpPr>
        <p:spPr>
          <a:xfrm>
            <a:off x="4511521" y="3933443"/>
            <a:ext cx="724943" cy="9422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48C67AD-7B6C-486C-9F04-3490017EC14D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236464" y="3980557"/>
            <a:ext cx="935736" cy="3628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709EB90-CF63-43CA-8A19-18622654DE28}"/>
              </a:ext>
            </a:extLst>
          </p:cNvPr>
          <p:cNvSpPr txBox="1"/>
          <p:nvPr/>
        </p:nvSpPr>
        <p:spPr>
          <a:xfrm>
            <a:off x="1066800" y="6277723"/>
            <a:ext cx="7293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Anandkumar</a:t>
            </a:r>
            <a:r>
              <a:rPr lang="en-US" sz="1600" dirty="0"/>
              <a:t>+, ‘14 , Mao+, ‘17; </a:t>
            </a:r>
            <a:r>
              <a:rPr lang="en-US" sz="1600" dirty="0" err="1"/>
              <a:t>Jin</a:t>
            </a:r>
            <a:r>
              <a:rPr lang="en-US" sz="1600" dirty="0"/>
              <a:t>+, ’17; </a:t>
            </a:r>
            <a:r>
              <a:rPr lang="en-US" sz="1600" dirty="0" err="1"/>
              <a:t>Panov</a:t>
            </a:r>
            <a:r>
              <a:rPr lang="en-US" sz="1600" dirty="0"/>
              <a:t>+, ’17, Rubin-</a:t>
            </a:r>
            <a:r>
              <a:rPr lang="en-US" sz="1600" dirty="0" err="1"/>
              <a:t>Delanchy</a:t>
            </a:r>
            <a:r>
              <a:rPr lang="en-US" sz="1600" dirty="0"/>
              <a:t>+, ‘17]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79D947-47C6-41BC-BAA4-96DDAF58FF1A}"/>
              </a:ext>
            </a:extLst>
          </p:cNvPr>
          <p:cNvSpPr/>
          <p:nvPr/>
        </p:nvSpPr>
        <p:spPr>
          <a:xfrm>
            <a:off x="6704181" y="4615995"/>
            <a:ext cx="152400" cy="152400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DA9096-F945-48A6-8BE5-CAB13724B9F9}"/>
              </a:ext>
            </a:extLst>
          </p:cNvPr>
          <p:cNvCxnSpPr>
            <a:cxnSpLocks/>
          </p:cNvCxnSpPr>
          <p:nvPr/>
        </p:nvCxnSpPr>
        <p:spPr>
          <a:xfrm flipH="1" flipV="1">
            <a:off x="6019802" y="3810001"/>
            <a:ext cx="728328" cy="8328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3657206-EB8A-43CD-B6AE-548A86F70130}"/>
              </a:ext>
            </a:extLst>
          </p:cNvPr>
          <p:cNvCxnSpPr>
            <a:cxnSpLocks/>
          </p:cNvCxnSpPr>
          <p:nvPr/>
        </p:nvCxnSpPr>
        <p:spPr>
          <a:xfrm flipH="1">
            <a:off x="6691423" y="4756298"/>
            <a:ext cx="77972" cy="5528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6501DDA-25E4-484A-BB48-79FE28AAF6AE}"/>
              </a:ext>
            </a:extLst>
          </p:cNvPr>
          <p:cNvCxnSpPr>
            <a:cxnSpLocks/>
          </p:cNvCxnSpPr>
          <p:nvPr/>
        </p:nvCxnSpPr>
        <p:spPr>
          <a:xfrm>
            <a:off x="6861544" y="4699591"/>
            <a:ext cx="949842" cy="141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517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196"/>
    </mc:Choice>
    <mc:Fallback>
      <p:transition spd="slow" advTm="99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6" grpId="0"/>
      <p:bldP spid="37" grpId="0" animBg="1"/>
      <p:bldP spid="3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224.597"/>
  <p:tag name="LATEXADDIN" val="\documentclass{article}&#10;\usepackage{amsmath}&#10;\usepackage{color}&#10;\pagestyle{empty}&#10;\begin{document}&#10;&#10;$P_{ij} = \rho\cdot d_i \cdot d_j\cdot \theta_i^T B \theta_j$&#10;&#10;&#10;\end{document}"/>
  <p:tag name="IGUANATEXSIZE" val="24"/>
  <p:tag name="IGUANATEXCURSOR" val="12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7.2|4.6|2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817.3978"/>
  <p:tag name="LATEXADDIN" val="\documentclass{article}&#10;\usepackage{amsmath}&#10;\usepackage{color}&#10;\pagestyle{empty}&#10;\begin{document}&#10;&#10;\color{blue}&#10;Infer $\Theta$ from $A$&#10;&#10;&#10;\end{document}"/>
  <p:tag name="IGUANATEXSIZE" val="24"/>
  <p:tag name="IGUANATEXCURSOR" val="13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389.951"/>
  <p:tag name="LATEXADDIN" val="\documentclass{article}&#10;\usepackage{amsmath}&#10;\usepackage{color}&#10;\pagestyle{empty}&#10;\begin{document}&#10;&#10;\color{blue}&#10;Start with simpler problem: Infer $\Theta$ from $P$&#10;&#10;&#10;\end{document}"/>
  <p:tag name="IGUANATEXSIZE" val="24"/>
  <p:tag name="IGUANATEXCURSOR" val="131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0.9|4|7.9|2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9.6|16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9636"/>
  <p:tag name="ORIGINALWIDTH" val="1840.27"/>
  <p:tag name="LATEXADDIN" val="\documentclass{article}&#10;\usepackage{amsmath}&#10;\usepackage{color}&#10;\pagestyle{empty}&#10;\begin{document}&#10;&#10;\color{blue}&#10;\begin{align*}&#10;\text{Eigenvector rows} &amp; \Leftrightarrow \text{ community}\\&#10;\Rightarrow \text{infer $\theta_i$ from $U_i$}&#10;\end{align*}&#10;&#10;&#10;\end{document}"/>
  <p:tag name="IGUANATEXSIZE" val="24"/>
  <p:tag name="IGUANATEXCURSOR" val="192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0.7|11.9|35.4|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9.1901"/>
  <p:tag name="ORIGINALWIDTH" val="2911.886"/>
  <p:tag name="LATEXADDIN" val="\documentclass{article}&#10;\usepackage{amsmath}&#10;\usepackage{color}&#10;\pagestyle{empty}&#10;\begin{document}&#10;&#10;\color{blue}&#10;\begin{align*}&#10;\text{Eigenvector rows} &amp;\Leftrightarrow \text{points in a simplex}\\&#10;\text{Corners of simplex} &amp;\Leftrightarrow \text{single-community ``pure'' nodes}\\&#10;\theta_i &amp;\Leftrightarrow \text{location of $U_i$ w.r.t. corners}&#10;\end{align*}&#10;&#10;&#10;\end{document}"/>
  <p:tag name="IGUANATEXSIZE" val="18"/>
  <p:tag name="IGUANATEXCURSOR" val="314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8.9|23.7|3.9|14.6|15.6|32.1|4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83.6895"/>
  <p:tag name="ORIGINALWIDTH" val="2841.395"/>
  <p:tag name="LATEXADDIN" val="\documentclass{article}&#10;\usepackage{amsmath}&#10;\usepackage{color}&#10;\pagestyle{empty}&#10;\begin{document}&#10;&#10;\color{blue}&#10;\begin{align*}&#10;\text{Eigenvector rows} &amp;\Leftrightarrow \text{points in a \color{red}cone\color{blue}}\\&#10;\text{Corner rays} &amp;\Leftrightarrow \text{single-community ``pure'' nodes}\\&#10;\theta_i &amp;\Leftrightarrow \text{location of $U_i$ w.r.t. \color{red}corner rays\color{blue}}&#10;\end{align*}&#10;&#10;&#10;\end{document}"/>
  <p:tag name="IGUANATEXSIZE" val="18"/>
  <p:tag name="IGUANATEXCURSOR" val="386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6.6|17.6|3.9|3.6|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8.118"/>
  <p:tag name="ORIGINALWIDTH" val="3660.292"/>
  <p:tag name="LATEXADDIN" val="\documentclass{article}&#10;\usepackage{amsmath, amsthm}&#10;\usepackage{color}&#10;\pagestyle{empty}&#10;\begin{document}&#10;&#10;\begin{minipage}{0.85\textwidth}&#10;\newtheorem{ithm}{Informal Theorem}&#10;\begin{ithm}&#10;Consider points on the intersection of a cone and a sphere. The support vectors found by a one-class SVM on these points satisfies the following:&#10;\begin{itemize}&#10;\item All support vectors are corner points.&#10;\item Further, if the points correspond to rows of eigenvectors for a DCMMSB network, then all corner points are support vectors.&#10;\end{itemize}&#10;\end{ithm}&#10;\end{minipage}&#10;&#10;\end{document}"/>
  <p:tag name="IGUANATEXSIZE" val="20"/>
  <p:tag name="IGUANATEXCURSOR" val="12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6|2.4|5.8|13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83.952"/>
  <p:tag name="LATEXADDIN" val="\documentclass{article}&#10;\usepackage{amsmath}&#10;\usepackage{color}&#10;\pagestyle{empty}&#10;\begin{document}&#10;&#10;&#10;Infer $\theta_i$&#10;&#10;\end{document}"/>
  <p:tag name="IGUANATEXSIZE" val="24"/>
  <p:tag name="IGUANATEXCURSOR" val="117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1|11.1|11.8|12.9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86.98914"/>
  <p:tag name="LATEXADDIN" val="\documentclass{article}&#10;\usepackage{amsmath}&#10;\usepackage{color}&#10;\pagestyle{empty}&#10;\begin{document}&#10;&#10;$U$&#10;&#10;&#10;\end{document}"/>
  <p:tag name="IGUANATEXSIZE" val="20"/>
  <p:tag name="IGUANATEXCURSOR" val="10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78.74016"/>
  <p:tag name="LATEXADDIN" val="\documentclass{article}&#10;\usepackage{amsmath}&#10;\usepackage{color}&#10;\pagestyle{empty}&#10;\begin{document}&#10;&#10;$\Lambda$&#10;&#10;&#10;\end{document}"/>
  <p:tag name="IGUANATEXSIZE" val="20"/>
  <p:tag name="IGUANATEXCURSOR" val="109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159.73"/>
  <p:tag name="LATEXADDIN" val="\documentclass{article}&#10;\usepackage{amsmath}&#10;\usepackage{color}&#10;\pagestyle{empty}&#10;\begin{document}&#10;&#10;$U^T$&#10;&#10;&#10;\end{document}"/>
  <p:tag name="IGUANATEXSIZE" val="20"/>
  <p:tag name="IGUANATEXCURSOR" val="105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.2366"/>
  <p:tag name="ORIGINALWIDTH" val="383.952"/>
  <p:tag name="LATEXADDIN" val="\documentclass{article}&#10;\usepackage{amsmath}&#10;\usepackage{color}&#10;\pagestyle{empty}&#10;\begin{document}&#10;&#10;&#10;Infer $\theta_i$&#10;&#10;\end{document}"/>
  <p:tag name="IGUANATEXSIZE" val="24"/>
  <p:tag name="IGUANATEXCURSOR" val="117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31.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6.4305"/>
  <p:tag name="ORIGINALWIDTH" val="2920.885"/>
  <p:tag name="LATEXADDIN" val="\documentclass{article}&#10;\usepackage{amsmath, amsthm}&#10;\usepackage{color}&#10;\pagestyle{empty}&#10;\begin{document}&#10;&#10;\newtheorem{ithm}{Informal Theorem}&#10;\setcounter{ithm}{1}&#10;&#10;\begin{minipage}{0.7\textwidth}&#10;\begin{ithm}&#10;Under reasonable conditions,&#10;\begin{align*}&#10;\max \|\theta_i - \hat{\theta}_i\| &amp;= \tilde{O}_P\left( \frac{1}{\sqrt{n\rho}}\right)&#10;\end{align*}&#10;\end{ithm}&#10;\end{minipage}&#10;&#10;&#10;\end{document}"/>
  <p:tag name="IGUANATEXSIZE" val="24"/>
  <p:tag name="IGUANATEXCURSOR" val="240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0.8|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33.146"/>
  <p:tag name="ORIGINALWIDTH" val="4306.712"/>
  <p:tag name="LATEXADDIN" val="\documentclass{article}&#10;\usepackage{amsmath, amsthm}&#10;\usepackage{bm, xspace}&#10;\usepackage{color}&#10;\pagestyle{empty}&#10;&#10;\newcommand{\balpha}{{\boldsymbol \alpha}}&#10;\newcommand{\btheta}{{\boldsymbol \theta}}&#10;\newcommand{\bal}{\nu\xspace}&#10;\newcommand{\bTheta}{{\boldsymbol \Theta}}&#10;\newcommand{\bGamma}{{\boldsymbol \Gamma}}&#10;\newcommand{\bone}{{\bf 1}}&#10;\newcommand{\be}{{\bf e}}&#10;&#10;\newcommand{\bB}{{\bf B}}&#10;\newcommand{\bP}{{\bf P}}&#10;&#10;\newcommand{\bpi}{{\bf \Pi}}&#10;&#10;\newcommand{\ThetaErrorDCMMSBtype}{\tilde{O}_P\bbb{\frac{\gamma_{\max} K^{2.5}\min\{K^2,(\kappa(\bP))^2\} n^{3/2}}{\gamma_{\min}\eta\lambda^*(\bB)\lambda_K^2(\bTheta^T\bGamma^2\bTheta)\sqrt{\rho}}}}&#10;&#10;&#10;\newcommand{\bbb}[1]{\left(#1\right)}&#10;&#10;&#10;\newtheorem{theorem}{Theorem}&#10;&#10;\begin{document}&#10;&#10;\begin{theorem}&#10;%Consider a DCMMSB-type model with $\theta_i\sim\mathrm{Dirichlet}(\balpha)$, and a diagonal matrix $\bGamma$ of degree parameters.&#10;%Define $\alpha_0:=\balpha^T\bone$, $\gamma_{min}:=\max \Gamma_{ii}$, and $\gamma_{min}:=\min \Gamma_{ii}$.&#10;Consider a DCMMSB-type model with community memberships matrix $\bTheta$, a community connections matrix $\bB$, and a diagonal matrix $\bGamma$ of degree parameters.&#10;For identifiability, we assume that there is at least one pure node in each community, $\sum_i \bGamma_{ii}=n$, and $\bB$ has unit diagonal.&#10;Define $\gamma_{min}:=\max \Gamma_{ii}$, and $\gamma_{min}:=\min \Gamma_{ii}$.&#10;If&#10;\begin{align*}&#10;%\frac{\gamma_{max}}{\sqrt{\lambda_K(\bTheta^T\bGamma^2\bTheta)}} &amp;\leq \sqrt{\rho},\\&#10;n\rho &amp;= \Omega((\log n)^{2\xi}) \text{ for some $\xi&gt;1$},\\&#10;\lambda^\star(\bP) &amp;&gt; 4\sqrt{n\rho} (\log n)^\xi, \\&#10;\kappa(\bTheta^T\bGamma^2 \bTheta) &amp;= \Theta(1),&#10;%\bal := \dfrac{\alpha_0}{\alpha_{\min}} &amp;\leq   \dfrac{\min( \sqrt{\frac{n}{27\log n}},{\frac{\gamma_{min}^2}{\gamma_{max}^2}n\rho})}{3(1+\alpha_0)}, \\&#10;%\dfrac{\lambda^*(\bB)}{\nu} &amp;\geq \dfrac{8(1+\alpha_0)(\log n)^{\xi}}{\sqrt{n\rho}} \text{ for some constant $\xi&gt;1$},\\&#10;%\alpha_0 &amp;=O(1),&#10;\end{align*}&#10;then there exists a permutation matrix $\bpi$ such that&#10;\begin{align*}&#10;\max_i \|\be_i^T(\bTheta-\hat{\bTheta}\bpi)\| &amp;= \ThetaErrorDCMMSBtype,&#10;\end{align*}&#10;where $\kappa(.)$ denotes the condition number of a matrix, and $\lambda^\star(.)$ its smallest non-zero singular value.&#10;For the parameter $\eta$, we have $\eta\geq \frac{\gamma_{min}^2\min_i(\be_i^T \bTheta^T \bone)}{\lambda_1(\bTheta^T\bGamma^2\bTheta)}$.&#10;Under further assumptions on $\bTheta$, we have $\eta \geq \frac{\gamma_{min}^2}{3\nu\gamma_{max}^2}$ with high probability.&#10;\end{theorem}&#10;&#10;&#10;\end{document}"/>
  <p:tag name="IGUANATEXSIZE" val="20"/>
  <p:tag name="IGUANATEXCURSOR" val="2515"/>
  <p:tag name="TRANSPARENCY" val="True"/>
  <p:tag name="LATEXENGINEID" val="0"/>
  <p:tag name="TEMPFOLDER" val="c:\cygwin64\tmp\"/>
  <p:tag name="LATEXFORMHEIGHT" val="312"/>
  <p:tag name="LATEXFORMWIDTH" val="607.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437.9453"/>
  <p:tag name="LATEXADDIN" val="\documentclass{article}&#10;\usepackage{amsmath}&#10;\usepackage{color}&#10;\pagestyle{empty}&#10;\begin{document}&#10;&#10;\color{red}&#10;$\approx O(n^2)$&#10;\color{black}&#10;&#10;&#10;\end{document}"/>
  <p:tag name="IGUANATEXSIZE" val="16"/>
  <p:tag name="IGUANATEXCURSOR" val="121"/>
  <p:tag name="TRANSPARENCY" val="True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7.2103"/>
  <p:tag name="ORIGINALWIDTH" val="1147.357"/>
  <p:tag name="LATEXADDIN" val="\documentclass{article}&#10;\usepackage{amsmath}&#10;\usepackage{color}&#10;\pagestyle{empty}&#10;\begin{document}&#10;&#10;\begin{align*}&#10;A_{ij} \sim Bernoulli(P_{ij})\\&#10;\text{all $A_{ij}$ independent}&#10;\end{align*}&#10;&#10;&#10;\end{document}"/>
  <p:tag name="IGUANATEXSIZE" val="20"/>
  <p:tag name="IGUANATEXCURSOR" val="113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821.1473"/>
  <p:tag name="LATEXADDIN" val="\documentclass{article}&#10;\usepackage{amsmath}&#10;\usepackage{color}&#10;\pagestyle{empty}&#10;\begin{document}&#10;&#10;$P_{ij} = \rho\cdot \theta_i^T B \theta_j$&#10;&#10;&#10;\end{document}"/>
  <p:tag name="IGUANATEXSIZE" val="24"/>
  <p:tag name="IGUANATEXCURSOR" val="101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38.5|4.7|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usepackage{color}&#10;\pagestyle{empty}&#10;\begin{document}&#10;&#10;$\Theta$&#10;&#10;&#10;\end{document}"/>
  <p:tag name="IGUANATEXSIZE" val="20"/>
  <p:tag name="IGUANATEXCURSOR" val="108"/>
  <p:tag name="TRANSPARENCY" val="True"/>
  <p:tag name="FILENAME" val=""/>
  <p:tag name="LATEXENGINEID" val="0"/>
  <p:tag name="TEMPFOLDER" val="c:\cygwin64\t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.2|7.5|0.5|5.2|26.2|8.2"/>
</p:tagLst>
</file>

<file path=ppt/theme/theme1.xml><?xml version="1.0" encoding="utf-8"?>
<a:theme xmlns:a="http://schemas.openxmlformats.org/drawingml/2006/main" name="Office Theme">
  <a:themeElements>
    <a:clrScheme name="Office Them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Them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tf10203781</Template>
  <TotalTime>6680</TotalTime>
  <Words>477</Words>
  <Application>Microsoft Office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Office Theme</vt:lpstr>
      <vt:lpstr>On Scalable Estimation for Overlapping Clustering Models</vt:lpstr>
      <vt:lpstr>The Network Inference Problem</vt:lpstr>
      <vt:lpstr>The Network Inference Problem</vt:lpstr>
      <vt:lpstr>Models</vt:lpstr>
      <vt:lpstr>Models</vt:lpstr>
      <vt:lpstr>Models</vt:lpstr>
      <vt:lpstr>The Network Inference Problem</vt:lpstr>
      <vt:lpstr>Background: spectral methods</vt:lpstr>
      <vt:lpstr>Background: spectral methods</vt:lpstr>
      <vt:lpstr>The general case</vt:lpstr>
      <vt:lpstr>Inferring community memberships</vt:lpstr>
      <vt:lpstr>Inferring community memberships</vt:lpstr>
      <vt:lpstr>Algorithm</vt:lpstr>
      <vt:lpstr>Algorithm</vt:lpstr>
      <vt:lpstr>Consistency</vt:lpstr>
      <vt:lpstr>Experiments</vt:lpstr>
      <vt:lpstr>Experiments</vt:lpstr>
      <vt:lpstr>Experiments</vt:lpstr>
      <vt:lpstr>Conclusion</vt:lpstr>
      <vt:lpstr>Details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analytics</dc:title>
  <dc:subject/>
  <dc:creator>deepay</dc:creator>
  <cp:keywords/>
  <dc:description/>
  <cp:lastModifiedBy>deepay</cp:lastModifiedBy>
  <cp:revision>168</cp:revision>
  <cp:lastPrinted>1601-01-01T00:00:00Z</cp:lastPrinted>
  <dcterms:created xsi:type="dcterms:W3CDTF">2019-10-14T02:20:43Z</dcterms:created>
  <dcterms:modified xsi:type="dcterms:W3CDTF">2021-08-10T21:24:11Z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TC102037811033</vt:lpwstr>
  </property>
</Properties>
</file>