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65" r:id="rId2"/>
    <p:sldId id="256" r:id="rId3"/>
    <p:sldId id="257" r:id="rId4"/>
    <p:sldId id="276" r:id="rId5"/>
    <p:sldId id="258" r:id="rId6"/>
    <p:sldId id="259" r:id="rId7"/>
    <p:sldId id="260" r:id="rId8"/>
    <p:sldId id="261" r:id="rId9"/>
    <p:sldId id="262" r:id="rId10"/>
    <p:sldId id="267" r:id="rId11"/>
    <p:sldId id="269" r:id="rId12"/>
    <p:sldId id="271" r:id="rId13"/>
    <p:sldId id="272" r:id="rId14"/>
    <p:sldId id="270" r:id="rId15"/>
    <p:sldId id="274" r:id="rId16"/>
    <p:sldId id="266" r:id="rId17"/>
    <p:sldId id="277" r:id="rId18"/>
    <p:sldId id="264" r:id="rId19"/>
    <p:sldId id="275" r:id="rId20"/>
    <p:sldId id="279" r:id="rId21"/>
    <p:sldId id="263" r:id="rId22"/>
    <p:sldId id="278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9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36" autoAdjust="0"/>
  </p:normalViewPr>
  <p:slideViewPr>
    <p:cSldViewPr>
      <p:cViewPr varScale="1">
        <p:scale>
          <a:sx n="91" d="100"/>
          <a:sy n="91" d="100"/>
        </p:scale>
        <p:origin x="-6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ygwin\home\deepay\Work\papers\label_dotprod\recal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ygwin\home\deepay\Work\papers\label_dotprod\recal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ygwin\home\deepay\Work\papers\label_dotprod\recal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ygwin\home\deepay\Work\papers\label_dotprod\recal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Recall!$D$18</c:f>
              <c:strCache>
                <c:ptCount val="1"/>
                <c:pt idx="0">
                  <c:v>K=50</c:v>
                </c:pt>
              </c:strCache>
            </c:strRef>
          </c:tx>
          <c:spPr>
            <a:pattFill prst="wdDnDiag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Recall!$B$19:$B$23</c:f>
              <c:strCache>
                <c:ptCount val="5"/>
                <c:pt idx="0">
                  <c:v>Hometown</c:v>
                </c:pt>
                <c:pt idx="1">
                  <c:v>Current city</c:v>
                </c:pt>
                <c:pt idx="2">
                  <c:v>High school</c:v>
                </c:pt>
                <c:pt idx="3">
                  <c:v>College</c:v>
                </c:pt>
                <c:pt idx="4">
                  <c:v>Employer</c:v>
                </c:pt>
              </c:strCache>
            </c:strRef>
          </c:cat>
          <c:val>
            <c:numRef>
              <c:f>Recall!$D$19:$D$23</c:f>
              <c:numCache>
                <c:formatCode>0%</c:formatCode>
                <c:ptCount val="5"/>
                <c:pt idx="0">
                  <c:v>5.7632497073065087E-2</c:v>
                </c:pt>
                <c:pt idx="1">
                  <c:v>6.080793862172082E-2</c:v>
                </c:pt>
                <c:pt idx="2">
                  <c:v>0.18479257700105484</c:v>
                </c:pt>
                <c:pt idx="3">
                  <c:v>0.25817112863166164</c:v>
                </c:pt>
                <c:pt idx="4">
                  <c:v>0.46594086727864042</c:v>
                </c:pt>
              </c:numCache>
            </c:numRef>
          </c:val>
        </c:ser>
        <c:ser>
          <c:idx val="2"/>
          <c:order val="1"/>
          <c:tx>
            <c:strRef>
              <c:f>Recall!$E$18</c:f>
              <c:strCache>
                <c:ptCount val="1"/>
                <c:pt idx="0">
                  <c:v>K=100</c:v>
                </c:pt>
              </c:strCache>
            </c:strRef>
          </c:tx>
          <c:spPr>
            <a:pattFill prst="dkHorz">
              <a:fgClr>
                <a:srgbClr val="00B05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Recall!$B$19:$B$23</c:f>
              <c:strCache>
                <c:ptCount val="5"/>
                <c:pt idx="0">
                  <c:v>Hometown</c:v>
                </c:pt>
                <c:pt idx="1">
                  <c:v>Current city</c:v>
                </c:pt>
                <c:pt idx="2">
                  <c:v>High school</c:v>
                </c:pt>
                <c:pt idx="3">
                  <c:v>College</c:v>
                </c:pt>
                <c:pt idx="4">
                  <c:v>Employer</c:v>
                </c:pt>
              </c:strCache>
            </c:strRef>
          </c:cat>
          <c:val>
            <c:numRef>
              <c:f>Recall!$E$19:$E$23</c:f>
              <c:numCache>
                <c:formatCode>0%</c:formatCode>
                <c:ptCount val="5"/>
                <c:pt idx="0">
                  <c:v>5.7122497173560272E-2</c:v>
                </c:pt>
                <c:pt idx="1">
                  <c:v>7.7725577974627313E-2</c:v>
                </c:pt>
                <c:pt idx="2">
                  <c:v>0.22520914019044894</c:v>
                </c:pt>
                <c:pt idx="3">
                  <c:v>0.31534026408151544</c:v>
                </c:pt>
                <c:pt idx="4">
                  <c:v>0.76377060634099891</c:v>
                </c:pt>
              </c:numCache>
            </c:numRef>
          </c:val>
        </c:ser>
        <c:ser>
          <c:idx val="3"/>
          <c:order val="2"/>
          <c:tx>
            <c:strRef>
              <c:f>Recall!$F$18</c:f>
              <c:strCache>
                <c:ptCount val="1"/>
                <c:pt idx="0">
                  <c:v>K=200</c:v>
                </c:pt>
              </c:strCache>
            </c:strRef>
          </c:tx>
          <c:spPr>
            <a:pattFill prst="dashVert">
              <a:fgClr>
                <a:srgbClr val="7030A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Recall!$B$19:$B$23</c:f>
              <c:strCache>
                <c:ptCount val="5"/>
                <c:pt idx="0">
                  <c:v>Hometown</c:v>
                </c:pt>
                <c:pt idx="1">
                  <c:v>Current city</c:v>
                </c:pt>
                <c:pt idx="2">
                  <c:v>High school</c:v>
                </c:pt>
                <c:pt idx="3">
                  <c:v>College</c:v>
                </c:pt>
                <c:pt idx="4">
                  <c:v>Employer</c:v>
                </c:pt>
              </c:strCache>
            </c:strRef>
          </c:cat>
          <c:val>
            <c:numRef>
              <c:f>Recall!$F$19:$F$23</c:f>
              <c:numCache>
                <c:formatCode>0%</c:formatCode>
                <c:ptCount val="5"/>
                <c:pt idx="0">
                  <c:v>4.4154723875844085E-2</c:v>
                </c:pt>
                <c:pt idx="1">
                  <c:v>8.7167156351387914E-2</c:v>
                </c:pt>
                <c:pt idx="2">
                  <c:v>0.20174079056657804</c:v>
                </c:pt>
                <c:pt idx="3">
                  <c:v>0.2428153099301133</c:v>
                </c:pt>
                <c:pt idx="4">
                  <c:v>0.6693202959996758</c:v>
                </c:pt>
              </c:numCache>
            </c:numRef>
          </c:val>
        </c:ser>
        <c:ser>
          <c:idx val="4"/>
          <c:order val="3"/>
          <c:tx>
            <c:strRef>
              <c:f>Recall!$G$18</c:f>
              <c:strCache>
                <c:ptCount val="1"/>
                <c:pt idx="0">
                  <c:v>K=400</c:v>
                </c:pt>
              </c:strCache>
            </c:strRef>
          </c:tx>
          <c:spPr>
            <a:pattFill prst="wdUpDiag">
              <a:fgClr>
                <a:schemeClr val="tx2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Recall!$B$19:$B$23</c:f>
              <c:strCache>
                <c:ptCount val="5"/>
                <c:pt idx="0">
                  <c:v>Hometown</c:v>
                </c:pt>
                <c:pt idx="1">
                  <c:v>Current city</c:v>
                </c:pt>
                <c:pt idx="2">
                  <c:v>High school</c:v>
                </c:pt>
                <c:pt idx="3">
                  <c:v>College</c:v>
                </c:pt>
                <c:pt idx="4">
                  <c:v>Employer</c:v>
                </c:pt>
              </c:strCache>
            </c:strRef>
          </c:cat>
          <c:val>
            <c:numRef>
              <c:f>Recall!$G$19:$G$23</c:f>
              <c:numCache>
                <c:formatCode>0%</c:formatCode>
                <c:ptCount val="5"/>
                <c:pt idx="0">
                  <c:v>7.5985520338175683E-3</c:v>
                </c:pt>
                <c:pt idx="1">
                  <c:v>7.0174684931793033E-2</c:v>
                </c:pt>
                <c:pt idx="2">
                  <c:v>0.124255596168081</c:v>
                </c:pt>
                <c:pt idx="3">
                  <c:v>0.11375466500159903</c:v>
                </c:pt>
                <c:pt idx="4">
                  <c:v>0.32797699956761023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745728"/>
        <c:axId val="54751616"/>
      </c:barChart>
      <c:catAx>
        <c:axId val="54745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4751616"/>
        <c:crosses val="autoZero"/>
        <c:auto val="1"/>
        <c:lblAlgn val="ctr"/>
        <c:lblOffset val="100"/>
        <c:noMultiLvlLbl val="0"/>
      </c:catAx>
      <c:valAx>
        <c:axId val="54751616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US" sz="1400" b="0" dirty="0"/>
                  <a:t>Lift </a:t>
                </a:r>
                <a:r>
                  <a:rPr lang="en-US" sz="1400" b="0" dirty="0" smtClean="0"/>
                  <a:t>over </a:t>
                </a:r>
                <a:r>
                  <a:rPr lang="en-US" sz="1400" b="0" dirty="0"/>
                  <a:t>K=20</a:t>
                </a:r>
                <a:r>
                  <a:rPr lang="en-US" sz="1400" b="0" baseline="0" dirty="0"/>
                  <a:t> </a:t>
                </a:r>
                <a:endParaRPr lang="en-US" sz="1400" b="0" dirty="0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54745728"/>
        <c:crosses val="autoZero"/>
        <c:crossBetween val="between"/>
        <c:majorUnit val="0.2"/>
      </c:valAx>
      <c:spPr>
        <a:ln w="19050">
          <a:solidFill>
            <a:schemeClr val="tx1"/>
          </a:solidFill>
        </a:ln>
      </c:spPr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 w="25400"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Recall!$I$18</c:f>
              <c:strCache>
                <c:ptCount val="1"/>
                <c:pt idx="0">
                  <c:v>K=50</c:v>
                </c:pt>
              </c:strCache>
            </c:strRef>
          </c:tx>
          <c:spPr>
            <a:pattFill prst="wdDnDiag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Recall!$B$19:$B$23</c:f>
              <c:strCache>
                <c:ptCount val="5"/>
                <c:pt idx="0">
                  <c:v>Hometown</c:v>
                </c:pt>
                <c:pt idx="1">
                  <c:v>Current city</c:v>
                </c:pt>
                <c:pt idx="2">
                  <c:v>High school</c:v>
                </c:pt>
                <c:pt idx="3">
                  <c:v>College</c:v>
                </c:pt>
                <c:pt idx="4">
                  <c:v>Employer</c:v>
                </c:pt>
              </c:strCache>
            </c:strRef>
          </c:cat>
          <c:val>
            <c:numRef>
              <c:f>Recall!$I$19:$I$23</c:f>
              <c:numCache>
                <c:formatCode>0%</c:formatCode>
                <c:ptCount val="5"/>
                <c:pt idx="0">
                  <c:v>9.0876207099728157E-2</c:v>
                </c:pt>
                <c:pt idx="1">
                  <c:v>9.2872976845145297E-2</c:v>
                </c:pt>
                <c:pt idx="2">
                  <c:v>0.18621717760747761</c:v>
                </c:pt>
                <c:pt idx="3">
                  <c:v>0.23898477914853702</c:v>
                </c:pt>
                <c:pt idx="4">
                  <c:v>0.36557035709217894</c:v>
                </c:pt>
              </c:numCache>
            </c:numRef>
          </c:val>
        </c:ser>
        <c:ser>
          <c:idx val="2"/>
          <c:order val="1"/>
          <c:tx>
            <c:strRef>
              <c:f>Recall!$J$18</c:f>
              <c:strCache>
                <c:ptCount val="1"/>
                <c:pt idx="0">
                  <c:v>K=100</c:v>
                </c:pt>
              </c:strCache>
            </c:strRef>
          </c:tx>
          <c:spPr>
            <a:pattFill prst="dkHorz">
              <a:fgClr>
                <a:srgbClr val="00B05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Recall!$B$19:$B$23</c:f>
              <c:strCache>
                <c:ptCount val="5"/>
                <c:pt idx="0">
                  <c:v>Hometown</c:v>
                </c:pt>
                <c:pt idx="1">
                  <c:v>Current city</c:v>
                </c:pt>
                <c:pt idx="2">
                  <c:v>High school</c:v>
                </c:pt>
                <c:pt idx="3">
                  <c:v>College</c:v>
                </c:pt>
                <c:pt idx="4">
                  <c:v>Employer</c:v>
                </c:pt>
              </c:strCache>
            </c:strRef>
          </c:cat>
          <c:val>
            <c:numRef>
              <c:f>Recall!$J$19:$J$23</c:f>
              <c:numCache>
                <c:formatCode>0%</c:formatCode>
                <c:ptCount val="5"/>
                <c:pt idx="0">
                  <c:v>0.12744189546468446</c:v>
                </c:pt>
                <c:pt idx="1">
                  <c:v>0.13469865887421548</c:v>
                </c:pt>
                <c:pt idx="2">
                  <c:v>0.25710963030402556</c:v>
                </c:pt>
                <c:pt idx="3">
                  <c:v>0.35385390612229561</c:v>
                </c:pt>
                <c:pt idx="4">
                  <c:v>0.7001342547087317</c:v>
                </c:pt>
              </c:numCache>
            </c:numRef>
          </c:val>
        </c:ser>
        <c:ser>
          <c:idx val="3"/>
          <c:order val="2"/>
          <c:tx>
            <c:strRef>
              <c:f>Recall!$K$18</c:f>
              <c:strCache>
                <c:ptCount val="1"/>
                <c:pt idx="0">
                  <c:v>K=200</c:v>
                </c:pt>
              </c:strCache>
            </c:strRef>
          </c:tx>
          <c:spPr>
            <a:pattFill prst="dashVert">
              <a:fgClr>
                <a:srgbClr val="7030A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Recall!$B$19:$B$23</c:f>
              <c:strCache>
                <c:ptCount val="5"/>
                <c:pt idx="0">
                  <c:v>Hometown</c:v>
                </c:pt>
                <c:pt idx="1">
                  <c:v>Current city</c:v>
                </c:pt>
                <c:pt idx="2">
                  <c:v>High school</c:v>
                </c:pt>
                <c:pt idx="3">
                  <c:v>College</c:v>
                </c:pt>
                <c:pt idx="4">
                  <c:v>Employer</c:v>
                </c:pt>
              </c:strCache>
            </c:strRef>
          </c:cat>
          <c:val>
            <c:numRef>
              <c:f>Recall!$K$19:$K$23</c:f>
              <c:numCache>
                <c:formatCode>0%</c:formatCode>
                <c:ptCount val="5"/>
                <c:pt idx="0">
                  <c:v>0.14556936785698041</c:v>
                </c:pt>
                <c:pt idx="1">
                  <c:v>0.15775588100652757</c:v>
                </c:pt>
                <c:pt idx="2">
                  <c:v>0.27182387825266541</c:v>
                </c:pt>
                <c:pt idx="3">
                  <c:v>0.36591551696238034</c:v>
                </c:pt>
                <c:pt idx="4">
                  <c:v>0.88268087248524318</c:v>
                </c:pt>
              </c:numCache>
            </c:numRef>
          </c:val>
        </c:ser>
        <c:ser>
          <c:idx val="4"/>
          <c:order val="3"/>
          <c:tx>
            <c:strRef>
              <c:f>Recall!$L$18</c:f>
              <c:strCache>
                <c:ptCount val="1"/>
                <c:pt idx="0">
                  <c:v>K=400</c:v>
                </c:pt>
              </c:strCache>
            </c:strRef>
          </c:tx>
          <c:spPr>
            <a:pattFill prst="wdUpDiag">
              <a:fgClr>
                <a:schemeClr val="tx2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Recall!$B$19:$B$23</c:f>
              <c:strCache>
                <c:ptCount val="5"/>
                <c:pt idx="0">
                  <c:v>Hometown</c:v>
                </c:pt>
                <c:pt idx="1">
                  <c:v>Current city</c:v>
                </c:pt>
                <c:pt idx="2">
                  <c:v>High school</c:v>
                </c:pt>
                <c:pt idx="3">
                  <c:v>College</c:v>
                </c:pt>
                <c:pt idx="4">
                  <c:v>Employer</c:v>
                </c:pt>
              </c:strCache>
            </c:strRef>
          </c:cat>
          <c:val>
            <c:numRef>
              <c:f>Recall!$L$19:$L$23</c:f>
              <c:numCache>
                <c:formatCode>0%</c:formatCode>
                <c:ptCount val="5"/>
                <c:pt idx="0">
                  <c:v>0.12016169388197132</c:v>
                </c:pt>
                <c:pt idx="1">
                  <c:v>0.13912285958356965</c:v>
                </c:pt>
                <c:pt idx="2">
                  <c:v>0.22212292722659188</c:v>
                </c:pt>
                <c:pt idx="3">
                  <c:v>0.28947489488493411</c:v>
                </c:pt>
                <c:pt idx="4">
                  <c:v>0.77290645654620782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934144"/>
        <c:axId val="54940032"/>
      </c:barChart>
      <c:catAx>
        <c:axId val="54934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54940032"/>
        <c:crosses val="autoZero"/>
        <c:auto val="1"/>
        <c:lblAlgn val="ctr"/>
        <c:lblOffset val="100"/>
        <c:noMultiLvlLbl val="0"/>
      </c:catAx>
      <c:valAx>
        <c:axId val="549400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US" sz="1400" b="0" dirty="0"/>
                  <a:t>Lift </a:t>
                </a:r>
                <a:r>
                  <a:rPr lang="en-US" sz="1400" b="0" dirty="0" smtClean="0"/>
                  <a:t>over </a:t>
                </a:r>
                <a:r>
                  <a:rPr lang="en-US" sz="1400" b="0" dirty="0"/>
                  <a:t>K=20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54934144"/>
        <c:crosses val="autoZero"/>
        <c:crossBetween val="between"/>
        <c:majorUnit val="0.2"/>
      </c:valAx>
      <c:spPr>
        <a:ln w="19050">
          <a:solidFill>
            <a:schemeClr val="tx1"/>
          </a:solidFill>
        </a:ln>
      </c:spPr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Recall!$C$28</c:f>
              <c:strCache>
                <c:ptCount val="1"/>
                <c:pt idx="0">
                  <c:v>K=20</c:v>
                </c:pt>
              </c:strCache>
            </c:strRef>
          </c:tx>
          <c:spPr>
            <a:pattFill prst="pct10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Recall!$B$29:$B$33</c:f>
              <c:strCache>
                <c:ptCount val="5"/>
                <c:pt idx="0">
                  <c:v>Hometown</c:v>
                </c:pt>
                <c:pt idx="1">
                  <c:v>Current city</c:v>
                </c:pt>
                <c:pt idx="2">
                  <c:v>High school</c:v>
                </c:pt>
                <c:pt idx="3">
                  <c:v>College</c:v>
                </c:pt>
                <c:pt idx="4">
                  <c:v>Employer</c:v>
                </c:pt>
              </c:strCache>
            </c:strRef>
          </c:cat>
          <c:val>
            <c:numRef>
              <c:f>Recall!$C$29:$C$33</c:f>
              <c:numCache>
                <c:formatCode>0%</c:formatCode>
                <c:ptCount val="5"/>
                <c:pt idx="0">
                  <c:v>-1.4606136704973571E-2</c:v>
                </c:pt>
                <c:pt idx="1">
                  <c:v>-1.9675133759804045E-3</c:v>
                </c:pt>
                <c:pt idx="2">
                  <c:v>-7.3673023933340784E-2</c:v>
                </c:pt>
                <c:pt idx="3">
                  <c:v>-1.1286396035503465E-2</c:v>
                </c:pt>
                <c:pt idx="4">
                  <c:v>6.3608416706074408E-2</c:v>
                </c:pt>
              </c:numCache>
            </c:numRef>
          </c:val>
        </c:ser>
        <c:ser>
          <c:idx val="1"/>
          <c:order val="1"/>
          <c:tx>
            <c:strRef>
              <c:f>Recall!$D$28</c:f>
              <c:strCache>
                <c:ptCount val="1"/>
                <c:pt idx="0">
                  <c:v>K=50</c:v>
                </c:pt>
              </c:strCache>
            </c:strRef>
          </c:tx>
          <c:spPr>
            <a:pattFill prst="wdDnDiag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Recall!$B$29:$B$33</c:f>
              <c:strCache>
                <c:ptCount val="5"/>
                <c:pt idx="0">
                  <c:v>Hometown</c:v>
                </c:pt>
                <c:pt idx="1">
                  <c:v>Current city</c:v>
                </c:pt>
                <c:pt idx="2">
                  <c:v>High school</c:v>
                </c:pt>
                <c:pt idx="3">
                  <c:v>College</c:v>
                </c:pt>
                <c:pt idx="4">
                  <c:v>Employer</c:v>
                </c:pt>
              </c:strCache>
            </c:strRef>
          </c:cat>
          <c:val>
            <c:numRef>
              <c:f>Recall!$D$29:$D$33</c:f>
              <c:numCache>
                <c:formatCode>0%</c:formatCode>
                <c:ptCount val="5"/>
                <c:pt idx="0">
                  <c:v>6.0772838988424108E-4</c:v>
                </c:pt>
                <c:pt idx="1">
                  <c:v>9.3745161161002833E-3</c:v>
                </c:pt>
                <c:pt idx="2">
                  <c:v>2.1900733424560847E-2</c:v>
                </c:pt>
                <c:pt idx="3">
                  <c:v>0.20843770803831971</c:v>
                </c:pt>
                <c:pt idx="4">
                  <c:v>0.69615205419730597</c:v>
                </c:pt>
              </c:numCache>
            </c:numRef>
          </c:val>
        </c:ser>
        <c:ser>
          <c:idx val="2"/>
          <c:order val="2"/>
          <c:tx>
            <c:strRef>
              <c:f>Recall!$E$28</c:f>
              <c:strCache>
                <c:ptCount val="1"/>
                <c:pt idx="0">
                  <c:v>K=100</c:v>
                </c:pt>
              </c:strCache>
            </c:strRef>
          </c:tx>
          <c:spPr>
            <a:pattFill prst="dkHorz">
              <a:fgClr>
                <a:srgbClr val="00B05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Recall!$B$29:$B$33</c:f>
              <c:strCache>
                <c:ptCount val="5"/>
                <c:pt idx="0">
                  <c:v>Hometown</c:v>
                </c:pt>
                <c:pt idx="1">
                  <c:v>Current city</c:v>
                </c:pt>
                <c:pt idx="2">
                  <c:v>High school</c:v>
                </c:pt>
                <c:pt idx="3">
                  <c:v>College</c:v>
                </c:pt>
                <c:pt idx="4">
                  <c:v>Employer</c:v>
                </c:pt>
              </c:strCache>
            </c:strRef>
          </c:cat>
          <c:val>
            <c:numRef>
              <c:f>Recall!$E$29:$E$33</c:f>
              <c:numCache>
                <c:formatCode>0%</c:formatCode>
                <c:ptCount val="5"/>
                <c:pt idx="0">
                  <c:v>-6.6050090309950965E-3</c:v>
                </c:pt>
                <c:pt idx="1">
                  <c:v>1.1184364772503187E-3</c:v>
                </c:pt>
                <c:pt idx="2">
                  <c:v>7.656272842284817E-2</c:v>
                </c:pt>
                <c:pt idx="3">
                  <c:v>0.28042489684816474</c:v>
                </c:pt>
                <c:pt idx="4">
                  <c:v>1.197317474109076</c:v>
                </c:pt>
              </c:numCache>
            </c:numRef>
          </c:val>
        </c:ser>
        <c:ser>
          <c:idx val="3"/>
          <c:order val="3"/>
          <c:tx>
            <c:strRef>
              <c:f>Recall!$F$28</c:f>
              <c:strCache>
                <c:ptCount val="1"/>
                <c:pt idx="0">
                  <c:v>K=200</c:v>
                </c:pt>
              </c:strCache>
            </c:strRef>
          </c:tx>
          <c:spPr>
            <a:pattFill prst="dashVert">
              <a:fgClr>
                <a:srgbClr val="7030A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Recall!$B$29:$B$33</c:f>
              <c:strCache>
                <c:ptCount val="5"/>
                <c:pt idx="0">
                  <c:v>Hometown</c:v>
                </c:pt>
                <c:pt idx="1">
                  <c:v>Current city</c:v>
                </c:pt>
                <c:pt idx="2">
                  <c:v>High school</c:v>
                </c:pt>
                <c:pt idx="3">
                  <c:v>College</c:v>
                </c:pt>
                <c:pt idx="4">
                  <c:v>Employer</c:v>
                </c:pt>
              </c:strCache>
            </c:strRef>
          </c:cat>
          <c:val>
            <c:numRef>
              <c:f>Recall!$F$29:$F$33</c:f>
              <c:numCache>
                <c:formatCode>0%</c:formatCode>
                <c:ptCount val="5"/>
                <c:pt idx="0">
                  <c:v>-1.6435016111477584E-2</c:v>
                </c:pt>
                <c:pt idx="1">
                  <c:v>-7.2020074864495506E-3</c:v>
                </c:pt>
                <c:pt idx="2">
                  <c:v>0.1066741787283252</c:v>
                </c:pt>
                <c:pt idx="3">
                  <c:v>0.24495647028632248</c:v>
                </c:pt>
                <c:pt idx="4">
                  <c:v>1.1801416537613652</c:v>
                </c:pt>
              </c:numCache>
            </c:numRef>
          </c:val>
        </c:ser>
        <c:ser>
          <c:idx val="4"/>
          <c:order val="4"/>
          <c:tx>
            <c:strRef>
              <c:f>Recall!$G$28</c:f>
              <c:strCache>
                <c:ptCount val="1"/>
                <c:pt idx="0">
                  <c:v>K=400</c:v>
                </c:pt>
              </c:strCache>
            </c:strRef>
          </c:tx>
          <c:spPr>
            <a:pattFill prst="wdUpDiag">
              <a:fgClr>
                <a:schemeClr val="tx2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Recall!$B$29:$B$33</c:f>
              <c:strCache>
                <c:ptCount val="5"/>
                <c:pt idx="0">
                  <c:v>Hometown</c:v>
                </c:pt>
                <c:pt idx="1">
                  <c:v>Current city</c:v>
                </c:pt>
                <c:pt idx="2">
                  <c:v>High school</c:v>
                </c:pt>
                <c:pt idx="3">
                  <c:v>College</c:v>
                </c:pt>
                <c:pt idx="4">
                  <c:v>Employer</c:v>
                </c:pt>
              </c:strCache>
            </c:strRef>
          </c:cat>
          <c:val>
            <c:numRef>
              <c:f>Recall!$G$29:$G$33</c:f>
              <c:numCache>
                <c:formatCode>0%</c:formatCode>
                <c:ptCount val="5"/>
                <c:pt idx="0">
                  <c:v>-1.9393770688238037E-2</c:v>
                </c:pt>
                <c:pt idx="1">
                  <c:v>-7.0676296310723382E-3</c:v>
                </c:pt>
                <c:pt idx="2">
                  <c:v>0.12696871948761049</c:v>
                </c:pt>
                <c:pt idx="3">
                  <c:v>0.20040748741250269</c:v>
                </c:pt>
                <c:pt idx="4">
                  <c:v>0.88124085523536555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982528"/>
        <c:axId val="54984064"/>
      </c:barChart>
      <c:catAx>
        <c:axId val="54982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en-US"/>
          </a:p>
        </c:txPr>
        <c:crossAx val="54984064"/>
        <c:crosses val="autoZero"/>
        <c:auto val="1"/>
        <c:lblAlgn val="ctr"/>
        <c:lblOffset val="100"/>
        <c:noMultiLvlLbl val="0"/>
      </c:catAx>
      <c:valAx>
        <c:axId val="549840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 b="0"/>
                </a:pPr>
                <a:r>
                  <a:rPr lang="en-US" sz="1200" b="0" dirty="0"/>
                  <a:t>Lift </a:t>
                </a:r>
                <a:r>
                  <a:rPr lang="en-US" sz="1200" b="0" baseline="0" dirty="0" smtClean="0"/>
                  <a:t>over </a:t>
                </a:r>
                <a:r>
                  <a:rPr lang="en-US" sz="1200" b="0" baseline="0" dirty="0"/>
                  <a:t>Label Propagation</a:t>
                </a:r>
                <a:endParaRPr lang="en-US" sz="1200" b="0" dirty="0"/>
              </a:p>
            </c:rich>
          </c:tx>
          <c:layout>
            <c:manualLayout>
              <c:xMode val="edge"/>
              <c:yMode val="edge"/>
              <c:x val="3.0555555555555555E-2"/>
              <c:y val="6.456583552055993E-2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crossAx val="54982528"/>
        <c:crosses val="autoZero"/>
        <c:crossBetween val="between"/>
      </c:valAx>
      <c:spPr>
        <a:ln w="19050">
          <a:solidFill>
            <a:schemeClr val="tx1"/>
          </a:solidFill>
        </a:ln>
      </c:spPr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Recall!$H$28</c:f>
              <c:strCache>
                <c:ptCount val="1"/>
                <c:pt idx="0">
                  <c:v>K=20</c:v>
                </c:pt>
              </c:strCache>
            </c:strRef>
          </c:tx>
          <c:spPr>
            <a:pattFill prst="pct10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Recall!$B$29:$B$33</c:f>
              <c:strCache>
                <c:ptCount val="5"/>
                <c:pt idx="0">
                  <c:v>Hometown</c:v>
                </c:pt>
                <c:pt idx="1">
                  <c:v>Current city</c:v>
                </c:pt>
                <c:pt idx="2">
                  <c:v>High school</c:v>
                </c:pt>
                <c:pt idx="3">
                  <c:v>College</c:v>
                </c:pt>
                <c:pt idx="4">
                  <c:v>Employer</c:v>
                </c:pt>
              </c:strCache>
            </c:strRef>
          </c:cat>
          <c:val>
            <c:numRef>
              <c:f>Recall!$H$29:$H$33</c:f>
              <c:numCache>
                <c:formatCode>0%</c:formatCode>
                <c:ptCount val="5"/>
                <c:pt idx="0">
                  <c:v>-4.4282144907369966E-2</c:v>
                </c:pt>
                <c:pt idx="1">
                  <c:v>-2.9454472928810069E-2</c:v>
                </c:pt>
                <c:pt idx="2">
                  <c:v>-0.10254894187096945</c:v>
                </c:pt>
                <c:pt idx="3">
                  <c:v>-0.11204863725846502</c:v>
                </c:pt>
                <c:pt idx="4">
                  <c:v>-8.7621949204753413E-2</c:v>
                </c:pt>
              </c:numCache>
            </c:numRef>
          </c:val>
        </c:ser>
        <c:ser>
          <c:idx val="1"/>
          <c:order val="1"/>
          <c:tx>
            <c:strRef>
              <c:f>Recall!$I$28</c:f>
              <c:strCache>
                <c:ptCount val="1"/>
                <c:pt idx="0">
                  <c:v>K=50</c:v>
                </c:pt>
              </c:strCache>
            </c:strRef>
          </c:tx>
          <c:spPr>
            <a:pattFill prst="wdDnDiag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Recall!$B$29:$B$33</c:f>
              <c:strCache>
                <c:ptCount val="5"/>
                <c:pt idx="0">
                  <c:v>Hometown</c:v>
                </c:pt>
                <c:pt idx="1">
                  <c:v>Current city</c:v>
                </c:pt>
                <c:pt idx="2">
                  <c:v>High school</c:v>
                </c:pt>
                <c:pt idx="3">
                  <c:v>College</c:v>
                </c:pt>
                <c:pt idx="4">
                  <c:v>Employer</c:v>
                </c:pt>
              </c:strCache>
            </c:strRef>
          </c:cat>
          <c:val>
            <c:numRef>
              <c:f>Recall!$I$29:$I$33</c:f>
              <c:numCache>
                <c:formatCode>0%</c:formatCode>
                <c:ptCount val="5"/>
                <c:pt idx="0">
                  <c:v>-2.1916551053450292E-2</c:v>
                </c:pt>
                <c:pt idx="1">
                  <c:v>-6.7111808276951223E-3</c:v>
                </c:pt>
                <c:pt idx="2">
                  <c:v>-3.9166258023085598E-2</c:v>
                </c:pt>
                <c:pt idx="3">
                  <c:v>1.9089356656313172E-2</c:v>
                </c:pt>
                <c:pt idx="4">
                  <c:v>0.15208033975207613</c:v>
                </c:pt>
              </c:numCache>
            </c:numRef>
          </c:val>
        </c:ser>
        <c:ser>
          <c:idx val="2"/>
          <c:order val="2"/>
          <c:tx>
            <c:strRef>
              <c:f>Recall!$J$28</c:f>
              <c:strCache>
                <c:ptCount val="1"/>
                <c:pt idx="0">
                  <c:v>K=100</c:v>
                </c:pt>
              </c:strCache>
            </c:strRef>
          </c:tx>
          <c:spPr>
            <a:pattFill prst="dkHorz">
              <a:fgClr>
                <a:srgbClr val="00B05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Recall!$B$29:$B$33</c:f>
              <c:strCache>
                <c:ptCount val="5"/>
                <c:pt idx="0">
                  <c:v>Hometown</c:v>
                </c:pt>
                <c:pt idx="1">
                  <c:v>Current city</c:v>
                </c:pt>
                <c:pt idx="2">
                  <c:v>High school</c:v>
                </c:pt>
                <c:pt idx="3">
                  <c:v>College</c:v>
                </c:pt>
                <c:pt idx="4">
                  <c:v>Employer</c:v>
                </c:pt>
              </c:strCache>
            </c:strRef>
          </c:cat>
          <c:val>
            <c:numRef>
              <c:f>Recall!$J$29:$J$33</c:f>
              <c:numCache>
                <c:formatCode>0%</c:formatCode>
                <c:ptCount val="5"/>
                <c:pt idx="0">
                  <c:v>-1.1054310998745294E-2</c:v>
                </c:pt>
                <c:pt idx="1">
                  <c:v>7.0543497418342849E-4</c:v>
                </c:pt>
                <c:pt idx="2">
                  <c:v>1.1995406046454327E-2</c:v>
                </c:pt>
                <c:pt idx="3">
                  <c:v>0.10852259099637769</c:v>
                </c:pt>
                <c:pt idx="4">
                  <c:v>0.44578946859787139</c:v>
                </c:pt>
              </c:numCache>
            </c:numRef>
          </c:val>
        </c:ser>
        <c:ser>
          <c:idx val="3"/>
          <c:order val="3"/>
          <c:tx>
            <c:strRef>
              <c:f>Recall!$K$28</c:f>
              <c:strCache>
                <c:ptCount val="1"/>
                <c:pt idx="0">
                  <c:v>K=200</c:v>
                </c:pt>
              </c:strCache>
            </c:strRef>
          </c:tx>
          <c:spPr>
            <a:pattFill prst="dashVert">
              <a:fgClr>
                <a:srgbClr val="7030A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Recall!$B$29:$B$33</c:f>
              <c:strCache>
                <c:ptCount val="5"/>
                <c:pt idx="0">
                  <c:v>Hometown</c:v>
                </c:pt>
                <c:pt idx="1">
                  <c:v>Current city</c:v>
                </c:pt>
                <c:pt idx="2">
                  <c:v>High school</c:v>
                </c:pt>
                <c:pt idx="3">
                  <c:v>College</c:v>
                </c:pt>
                <c:pt idx="4">
                  <c:v>Employer</c:v>
                </c:pt>
              </c:strCache>
            </c:strRef>
          </c:cat>
          <c:val>
            <c:numRef>
              <c:f>Recall!$K$29:$K$33</c:f>
              <c:numCache>
                <c:formatCode>0%</c:formatCode>
                <c:ptCount val="5"/>
                <c:pt idx="0">
                  <c:v>-6.2306244822388232E-3</c:v>
                </c:pt>
                <c:pt idx="1">
                  <c:v>9.3156184336460745E-4</c:v>
                </c:pt>
                <c:pt idx="2">
                  <c:v>4.2765964838218345E-2</c:v>
                </c:pt>
                <c:pt idx="3">
                  <c:v>0.13175526815352634</c:v>
                </c:pt>
                <c:pt idx="4">
                  <c:v>0.63579231889550736</c:v>
                </c:pt>
              </c:numCache>
            </c:numRef>
          </c:val>
        </c:ser>
        <c:ser>
          <c:idx val="4"/>
          <c:order val="4"/>
          <c:tx>
            <c:strRef>
              <c:f>Recall!$L$28</c:f>
              <c:strCache>
                <c:ptCount val="1"/>
                <c:pt idx="0">
                  <c:v>K=400</c:v>
                </c:pt>
              </c:strCache>
            </c:strRef>
          </c:tx>
          <c:spPr>
            <a:pattFill prst="wdUpDiag">
              <a:fgClr>
                <a:schemeClr val="tx2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Recall!$B$29:$B$33</c:f>
              <c:strCache>
                <c:ptCount val="5"/>
                <c:pt idx="0">
                  <c:v>Hometown</c:v>
                </c:pt>
                <c:pt idx="1">
                  <c:v>Current city</c:v>
                </c:pt>
                <c:pt idx="2">
                  <c:v>High school</c:v>
                </c:pt>
                <c:pt idx="3">
                  <c:v>College</c:v>
                </c:pt>
                <c:pt idx="4">
                  <c:v>Employer</c:v>
                </c:pt>
              </c:strCache>
            </c:strRef>
          </c:cat>
          <c:val>
            <c:numRef>
              <c:f>Recall!$L$29:$L$33</c:f>
              <c:numCache>
                <c:formatCode>0%</c:formatCode>
                <c:ptCount val="5"/>
                <c:pt idx="0">
                  <c:v>-5.2282605308808126E-3</c:v>
                </c:pt>
                <c:pt idx="1">
                  <c:v>2.6717393405295954E-4</c:v>
                </c:pt>
                <c:pt idx="2">
                  <c:v>6.1653073409177875E-2</c:v>
                </c:pt>
                <c:pt idx="3">
                  <c:v>0.12799563799605757</c:v>
                </c:pt>
                <c:pt idx="4">
                  <c:v>0.63274717374232203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884992"/>
        <c:axId val="54894976"/>
      </c:barChart>
      <c:catAx>
        <c:axId val="54884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en-US"/>
          </a:p>
        </c:txPr>
        <c:crossAx val="54894976"/>
        <c:crosses val="autoZero"/>
        <c:auto val="1"/>
        <c:lblAlgn val="ctr"/>
        <c:lblOffset val="100"/>
        <c:noMultiLvlLbl val="0"/>
      </c:catAx>
      <c:valAx>
        <c:axId val="548949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 b="0"/>
                </a:pPr>
                <a:r>
                  <a:rPr lang="en-US" sz="1200" b="0" dirty="0"/>
                  <a:t>Lift </a:t>
                </a:r>
                <a:r>
                  <a:rPr lang="en-US" sz="1200" b="0" dirty="0" smtClean="0"/>
                  <a:t>over </a:t>
                </a:r>
                <a:r>
                  <a:rPr lang="en-US" sz="1200" b="0" dirty="0"/>
                  <a:t>Label Propagation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54884992"/>
        <c:crosses val="autoZero"/>
        <c:crossBetween val="between"/>
        <c:majorUnit val="0.2"/>
      </c:valAx>
      <c:spPr>
        <a:ln w="19050">
          <a:solidFill>
            <a:schemeClr val="tx1"/>
          </a:solidFill>
        </a:ln>
      </c:spPr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452D5-A4C9-4D95-BE89-9BA66F5F2C29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011FB-FD07-4CE4-9900-E0BCD4E1D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67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F2D6717-B452-4C1B-B5AE-38741C6152CB}" type="datetime1">
              <a:rPr lang="en-US" smtClean="0"/>
              <a:t>10/15/2015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CBAAC66-D9E8-4BC6-8F11-1A22B24E132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28252-264F-4E07-A052-616C0496DA42}" type="datetime1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AC66-D9E8-4BC6-8F11-1A22B24E1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216DF-5623-4288-B981-498D82E38B8A}" type="datetime1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AC66-D9E8-4BC6-8F11-1A22B24E132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97C4-E1FA-4341-86B0-8B866D2BAF09}" type="datetime1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AC66-D9E8-4BC6-8F11-1A22B24E132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7B438B3-5359-4FD7-BF12-315FF6B31E23}" type="datetime1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CBAAC66-D9E8-4BC6-8F11-1A22B24E132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C970-EA43-44D1-8BAF-522112528D8D}" type="datetime1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AC66-D9E8-4BC6-8F11-1A22B24E132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6608-1DC8-45B7-94B9-C08C72E4A829}" type="datetime1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AC66-D9E8-4BC6-8F11-1A22B24E132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E0E2-0F46-48AF-BD4F-10EDBBAEF86E}" type="datetime1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AC66-D9E8-4BC6-8F11-1A22B24E132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27C03-BCFC-4AE7-A447-76D14D86952E}" type="datetime1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AC66-D9E8-4BC6-8F11-1A22B24E132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50E3-AB95-4C99-BF15-EF4FDB4DDAD6}" type="datetime1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AC66-D9E8-4BC6-8F11-1A22B24E13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1064-E4B4-4328-A078-443D89259DDA}" type="datetime1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AC66-D9E8-4BC6-8F11-1A22B24E13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D3DD3E9-A838-429E-8657-97DA526AC0FC}" type="datetime1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CBAAC66-D9E8-4BC6-8F11-1A22B24E1321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deepay@fb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6" Type="http://schemas.openxmlformats.org/officeDocument/2006/relationships/image" Target="../media/image16.jpeg"/><Relationship Id="rId11" Type="http://schemas.openxmlformats.org/officeDocument/2006/relationships/image" Target="../media/image21.png"/><Relationship Id="rId5" Type="http://schemas.openxmlformats.org/officeDocument/2006/relationships/image" Target="../media/image15.jpe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image" Target="../media/image14.jpeg"/><Relationship Id="rId9" Type="http://schemas.openxmlformats.org/officeDocument/2006/relationships/image" Target="../media/image19.png"/><Relationship Id="rId14" Type="http://schemas.openxmlformats.org/officeDocument/2006/relationships/image" Target="../media/image2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Joint Inference of Multiple Label Types in Large Networks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Deepayan Chakrabarti (</a:t>
            </a:r>
            <a:r>
              <a:rPr lang="en-US" dirty="0" smtClean="0">
                <a:hlinkClick r:id="rId2"/>
              </a:rPr>
              <a:t>deepay@fb.com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26" name="Picture 2" descr="C:\Users\deepay\Desktop\stan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885" y="707609"/>
            <a:ext cx="1639957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eepay\Desktop\jonchan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172" y="397367"/>
            <a:ext cx="120015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eepay\Desktop\sofmac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693928"/>
            <a:ext cx="1452364" cy="1279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66800" y="2035628"/>
            <a:ext cx="1905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+mj-lt"/>
              </a:rPr>
              <a:t>Stanislav Funiak</a:t>
            </a:r>
            <a:br>
              <a:rPr lang="en-US" sz="1600" dirty="0" smtClean="0">
                <a:latin typeface="+mj-lt"/>
              </a:rPr>
            </a:br>
            <a:r>
              <a:rPr lang="en-US" sz="1600" dirty="0" smtClean="0">
                <a:latin typeface="+mj-lt"/>
              </a:rPr>
              <a:t>(sfuniak@fb.com)</a:t>
            </a:r>
            <a:endParaRPr lang="en-US" sz="16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1" y="2057400"/>
            <a:ext cx="2133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+mj-lt"/>
              </a:rPr>
              <a:t>Jonathan Chang</a:t>
            </a:r>
            <a:br>
              <a:rPr lang="en-US" sz="1600" dirty="0" smtClean="0">
                <a:latin typeface="+mj-lt"/>
              </a:rPr>
            </a:br>
            <a:r>
              <a:rPr lang="en-US" sz="1600" dirty="0" smtClean="0">
                <a:latin typeface="+mj-lt"/>
              </a:rPr>
              <a:t>(jonchang@fb.com)</a:t>
            </a:r>
            <a:endParaRPr lang="en-US" sz="16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0" y="2046516"/>
            <a:ext cx="2321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+mj-lt"/>
              </a:rPr>
              <a:t>Sofus A. Macskassy (sofmac@fb.com)</a:t>
            </a:r>
            <a:endParaRPr lang="en-US" sz="1600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AC66-D9E8-4BC6-8F11-1A22B24E13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1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48"/>
    </mc:Choice>
    <mc:Fallback xmlns="">
      <p:transition spd="slow" advTm="15048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Find f to maximize     </a:t>
            </a:r>
            <a:r>
              <a:rPr lang="en-US" sz="2800" dirty="0" smtClean="0">
                <a:latin typeface="Cambria Math"/>
                <a:ea typeface="Cambria Math"/>
              </a:rPr>
              <a:t>∏</a:t>
            </a:r>
            <a:r>
              <a:rPr lang="en-US" sz="2200" i="1" dirty="0" smtClean="0">
                <a:latin typeface="Cambria Math"/>
                <a:ea typeface="Cambria Math"/>
              </a:rPr>
              <a:t>explained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(</a:t>
            </a:r>
            <a:r>
              <a:rPr lang="en-US" dirty="0" err="1" smtClean="0">
                <a:latin typeface="Cambria Math"/>
                <a:ea typeface="Cambria Math"/>
              </a:rPr>
              <a:t>f</a:t>
            </a:r>
            <a:r>
              <a:rPr lang="en-US" baseline="-25000" dirty="0" err="1" smtClean="0">
                <a:latin typeface="Cambria Math"/>
                <a:ea typeface="Cambria Math"/>
              </a:rPr>
              <a:t>u</a:t>
            </a:r>
            <a:r>
              <a:rPr lang="en-US" dirty="0" smtClean="0">
                <a:latin typeface="Cambria Math"/>
                <a:ea typeface="Cambria Math"/>
              </a:rPr>
              <a:t>, </a:t>
            </a:r>
            <a:r>
              <a:rPr lang="en-US" dirty="0" err="1" smtClean="0">
                <a:latin typeface="Cambria Math"/>
                <a:ea typeface="Cambria Math"/>
              </a:rPr>
              <a:t>f</a:t>
            </a:r>
            <a:r>
              <a:rPr lang="en-US" baseline="-25000" dirty="0" err="1" smtClean="0">
                <a:latin typeface="Cambria Math"/>
                <a:ea typeface="Cambria Math"/>
              </a:rPr>
              <a:t>v</a:t>
            </a:r>
            <a:r>
              <a:rPr lang="en-US" dirty="0" smtClean="0">
                <a:latin typeface="Cambria Math"/>
                <a:ea typeface="Cambria Math"/>
              </a:rPr>
              <a:t>)</a:t>
            </a:r>
          </a:p>
          <a:p>
            <a:endParaRPr lang="en-US" dirty="0">
              <a:latin typeface="Cambria Math"/>
              <a:ea typeface="Cambria Math"/>
            </a:endParaRPr>
          </a:p>
          <a:p>
            <a:endParaRPr lang="en-US" dirty="0" smtClean="0">
              <a:latin typeface="Cambria Math"/>
              <a:ea typeface="Cambria Math"/>
            </a:endParaRPr>
          </a:p>
          <a:p>
            <a:endParaRPr lang="en-US" dirty="0">
              <a:latin typeface="Cambria Math"/>
              <a:ea typeface="Cambria Math"/>
            </a:endParaRPr>
          </a:p>
          <a:p>
            <a:endParaRPr lang="en-US" dirty="0" smtClean="0">
              <a:latin typeface="Cambria Math"/>
              <a:ea typeface="Cambria Math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EdgeExplain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" y="25908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u∼v</a:t>
            </a:r>
            <a:endParaRPr lang="en-US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815983" y="1371600"/>
            <a:ext cx="1676400" cy="914400"/>
            <a:chOff x="3434983" y="1371600"/>
            <a:chExt cx="1676400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434983" y="1371600"/>
              <a:ext cx="1676400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“Soft” OR</a:t>
              </a:r>
              <a:br>
                <a:rPr lang="en-US" dirty="0" smtClean="0">
                  <a:solidFill>
                    <a:srgbClr val="FF0000"/>
                  </a:solidFill>
                </a:rPr>
              </a:br>
              <a:r>
                <a:rPr lang="en-US" dirty="0" smtClean="0">
                  <a:solidFill>
                    <a:srgbClr val="FF0000"/>
                  </a:solidFill>
                </a:rPr>
                <a:t>over label types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4273183" y="2017931"/>
              <a:ext cx="0" cy="26806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1371600" y="3341916"/>
            <a:ext cx="5354782" cy="707886"/>
            <a:chOff x="1655617" y="4217236"/>
            <a:chExt cx="5354782" cy="707886"/>
          </a:xfrm>
        </p:grpSpPr>
        <p:sp>
          <p:nvSpPr>
            <p:cNvPr id="6" name="TextBox 5"/>
            <p:cNvSpPr txBox="1"/>
            <p:nvPr/>
          </p:nvSpPr>
          <p:spPr>
            <a:xfrm>
              <a:off x="1655617" y="4217236"/>
              <a:ext cx="535478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dirty="0">
                  <a:latin typeface="Cambria Math"/>
                  <a:ea typeface="Cambria Math"/>
                </a:rPr>
                <a:t>explained</a:t>
              </a:r>
              <a:r>
                <a:rPr lang="en-US" sz="2000" dirty="0">
                  <a:latin typeface="Cambria Math"/>
                  <a:ea typeface="Cambria Math"/>
                </a:rPr>
                <a:t> (</a:t>
              </a:r>
              <a:r>
                <a:rPr lang="en-US" sz="2000" dirty="0" err="1">
                  <a:latin typeface="Cambria Math"/>
                  <a:ea typeface="Cambria Math"/>
                </a:rPr>
                <a:t>f</a:t>
              </a:r>
              <a:r>
                <a:rPr lang="en-US" sz="2000" baseline="-25000" dirty="0" err="1">
                  <a:latin typeface="Cambria Math"/>
                  <a:ea typeface="Cambria Math"/>
                </a:rPr>
                <a:t>u</a:t>
              </a:r>
              <a:r>
                <a:rPr lang="en-US" sz="2000" dirty="0">
                  <a:latin typeface="Cambria Math"/>
                  <a:ea typeface="Cambria Math"/>
                </a:rPr>
                <a:t>, </a:t>
              </a:r>
              <a:r>
                <a:rPr lang="en-US" sz="2000" dirty="0" err="1">
                  <a:latin typeface="Cambria Math"/>
                  <a:ea typeface="Cambria Math"/>
                </a:rPr>
                <a:t>f</a:t>
              </a:r>
              <a:r>
                <a:rPr lang="en-US" sz="2000" baseline="-25000" dirty="0" err="1">
                  <a:latin typeface="Cambria Math"/>
                  <a:ea typeface="Cambria Math"/>
                </a:rPr>
                <a:t>v</a:t>
              </a:r>
              <a:r>
                <a:rPr lang="en-US" sz="2000" dirty="0">
                  <a:latin typeface="Cambria Math"/>
                  <a:ea typeface="Cambria Math"/>
                </a:rPr>
                <a:t>) = </a:t>
              </a:r>
              <a:r>
                <a:rPr lang="en-US" sz="2000" i="1" dirty="0" err="1">
                  <a:latin typeface="Cambria Math"/>
                  <a:ea typeface="Cambria Math"/>
                </a:rPr>
                <a:t>softmax</a:t>
              </a:r>
              <a:r>
                <a:rPr lang="en-US" sz="2000" dirty="0">
                  <a:latin typeface="Cambria Math"/>
                  <a:ea typeface="Cambria Math"/>
                </a:rPr>
                <a:t>( </a:t>
              </a:r>
              <a:r>
                <a:rPr lang="en-US" sz="2000" i="1" dirty="0" err="1">
                  <a:latin typeface="Cambria Math"/>
                  <a:ea typeface="Cambria Math"/>
                </a:rPr>
                <a:t>is_reason</a:t>
              </a:r>
              <a:r>
                <a:rPr lang="en-US" sz="2000" baseline="-25000" dirty="0" err="1">
                  <a:latin typeface="Cambria Math"/>
                  <a:ea typeface="Cambria Math"/>
                </a:rPr>
                <a:t>t</a:t>
              </a:r>
              <a:r>
                <a:rPr lang="en-US" sz="2000" dirty="0">
                  <a:latin typeface="Cambria Math"/>
                  <a:ea typeface="Cambria Math"/>
                </a:rPr>
                <a:t> (</a:t>
              </a:r>
              <a:r>
                <a:rPr lang="en-US" sz="2000" dirty="0" err="1">
                  <a:latin typeface="Cambria Math"/>
                  <a:ea typeface="Cambria Math"/>
                </a:rPr>
                <a:t>f</a:t>
              </a:r>
              <a:r>
                <a:rPr lang="en-US" sz="2000" baseline="-25000" dirty="0" err="1">
                  <a:latin typeface="Cambria Math"/>
                  <a:ea typeface="Cambria Math"/>
                </a:rPr>
                <a:t>ut</a:t>
              </a:r>
              <a:r>
                <a:rPr lang="en-US" sz="2000" dirty="0">
                  <a:latin typeface="Cambria Math"/>
                  <a:ea typeface="Cambria Math"/>
                </a:rPr>
                <a:t>, </a:t>
              </a:r>
              <a:r>
                <a:rPr lang="en-US" sz="2000" dirty="0" err="1">
                  <a:latin typeface="Cambria Math"/>
                  <a:ea typeface="Cambria Math"/>
                </a:rPr>
                <a:t>f</a:t>
              </a:r>
              <a:r>
                <a:rPr lang="en-US" sz="2000" baseline="-25000" dirty="0" err="1">
                  <a:latin typeface="Cambria Math"/>
                  <a:ea typeface="Cambria Math"/>
                </a:rPr>
                <a:t>vt</a:t>
              </a:r>
              <a:r>
                <a:rPr lang="en-US" sz="2000" dirty="0">
                  <a:latin typeface="Cambria Math"/>
                  <a:ea typeface="Cambria Math"/>
                </a:rPr>
                <a:t>) )</a:t>
              </a:r>
            </a:p>
            <a:p>
              <a:pPr algn="ctr"/>
              <a:endParaRPr lang="en-US" sz="20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091071" y="4494704"/>
              <a:ext cx="5274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t</a:t>
              </a:r>
              <a:r>
                <a:rPr lang="en-US" sz="1600" dirty="0" smtClean="0">
                  <a:latin typeface="Cambria Math"/>
                  <a:ea typeface="Cambria Math"/>
                </a:rPr>
                <a:t>∊</a:t>
              </a:r>
              <a:r>
                <a:rPr lang="el-GR" sz="1600" dirty="0" smtClean="0">
                  <a:latin typeface="Cambria Math"/>
                  <a:ea typeface="Cambria Math"/>
                </a:rPr>
                <a:t>Τ</a:t>
              </a:r>
              <a:endParaRPr lang="en-US" sz="16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33400" y="4271980"/>
            <a:ext cx="5105399" cy="681020"/>
            <a:chOff x="685800" y="4925122"/>
            <a:chExt cx="5105399" cy="681020"/>
          </a:xfrm>
        </p:grpSpPr>
        <p:sp>
          <p:nvSpPr>
            <p:cNvPr id="14" name="TextBox 13"/>
            <p:cNvSpPr txBox="1"/>
            <p:nvPr/>
          </p:nvSpPr>
          <p:spPr>
            <a:xfrm>
              <a:off x="685800" y="4925122"/>
              <a:ext cx="51053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dirty="0" err="1">
                  <a:latin typeface="Cambria Math"/>
                  <a:ea typeface="Cambria Math"/>
                </a:rPr>
                <a:t>is_reason</a:t>
              </a:r>
              <a:r>
                <a:rPr lang="en-US" sz="2000" baseline="-25000" dirty="0" err="1">
                  <a:latin typeface="Cambria Math"/>
                  <a:ea typeface="Cambria Math"/>
                </a:rPr>
                <a:t>t</a:t>
              </a:r>
              <a:r>
                <a:rPr lang="en-US" sz="2000" dirty="0">
                  <a:latin typeface="Cambria Math"/>
                  <a:ea typeface="Cambria Math"/>
                </a:rPr>
                <a:t> (</a:t>
              </a:r>
              <a:r>
                <a:rPr lang="en-US" sz="2000" dirty="0" err="1">
                  <a:latin typeface="Cambria Math"/>
                  <a:ea typeface="Cambria Math"/>
                </a:rPr>
                <a:t>f</a:t>
              </a:r>
              <a:r>
                <a:rPr lang="en-US" sz="2000" baseline="-25000" dirty="0" err="1">
                  <a:latin typeface="Cambria Math"/>
                  <a:ea typeface="Cambria Math"/>
                </a:rPr>
                <a:t>ut</a:t>
              </a:r>
              <a:r>
                <a:rPr lang="en-US" sz="2000" dirty="0">
                  <a:latin typeface="Cambria Math"/>
                  <a:ea typeface="Cambria Math"/>
                </a:rPr>
                <a:t>, </a:t>
              </a:r>
              <a:r>
                <a:rPr lang="en-US" sz="2000" dirty="0" err="1">
                  <a:latin typeface="Cambria Math"/>
                  <a:ea typeface="Cambria Math"/>
                </a:rPr>
                <a:t>f</a:t>
              </a:r>
              <a:r>
                <a:rPr lang="en-US" sz="2000" baseline="-25000" dirty="0" err="1">
                  <a:latin typeface="Cambria Math"/>
                  <a:ea typeface="Cambria Math"/>
                </a:rPr>
                <a:t>vt</a:t>
              </a:r>
              <a:r>
                <a:rPr lang="en-US" sz="2000" dirty="0" smtClean="0">
                  <a:latin typeface="Cambria Math"/>
                  <a:ea typeface="Cambria Math"/>
                </a:rPr>
                <a:t>) =   </a:t>
              </a:r>
              <a:r>
                <a:rPr lang="en-US" sz="2400" dirty="0" smtClean="0">
                  <a:latin typeface="Cambria Math"/>
                  <a:ea typeface="Cambria Math"/>
                </a:rPr>
                <a:t>∑</a:t>
              </a:r>
              <a:r>
                <a:rPr lang="en-US" sz="2000" dirty="0" smtClean="0">
                  <a:latin typeface="Cambria Math"/>
                  <a:ea typeface="Cambria Math"/>
                </a:rPr>
                <a:t>   </a:t>
              </a:r>
              <a:r>
                <a:rPr lang="en-US" sz="2000" dirty="0" err="1" smtClean="0">
                  <a:latin typeface="Cambria Math"/>
                  <a:ea typeface="Cambria Math"/>
                </a:rPr>
                <a:t>f</a:t>
              </a:r>
              <a:r>
                <a:rPr lang="en-US" sz="2000" baseline="-25000" dirty="0" err="1" smtClean="0">
                  <a:latin typeface="Cambria Math"/>
                  <a:ea typeface="Cambria Math"/>
                </a:rPr>
                <a:t>ut</a:t>
              </a:r>
              <a:r>
                <a:rPr lang="en-US" sz="2000" baseline="-25000" dirty="0" smtClean="0">
                  <a:latin typeface="Cambria Math"/>
                  <a:ea typeface="Cambria Math"/>
                </a:rPr>
                <a:t>ℓ</a:t>
              </a:r>
              <a:r>
                <a:rPr lang="en-US" sz="2000" dirty="0" smtClean="0">
                  <a:latin typeface="Cambria Math"/>
                  <a:ea typeface="Cambria Math"/>
                </a:rPr>
                <a:t> . </a:t>
              </a:r>
              <a:r>
                <a:rPr lang="en-US" sz="2000" dirty="0" err="1" smtClean="0">
                  <a:latin typeface="Cambria Math"/>
                  <a:ea typeface="Cambria Math"/>
                </a:rPr>
                <a:t>f</a:t>
              </a:r>
              <a:r>
                <a:rPr lang="en-US" sz="2000" baseline="-25000" dirty="0" err="1" smtClean="0">
                  <a:latin typeface="Cambria Math"/>
                  <a:ea typeface="Cambria Math"/>
                </a:rPr>
                <a:t>vt</a:t>
              </a:r>
              <a:r>
                <a:rPr lang="en-US" sz="2000" baseline="-25000" dirty="0" smtClean="0">
                  <a:latin typeface="Cambria Math"/>
                  <a:ea typeface="Cambria Math"/>
                </a:rPr>
                <a:t>ℓ</a:t>
              </a:r>
              <a:endParaRPr lang="en-US" sz="20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611065" y="5298365"/>
              <a:ext cx="6536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ℓ</a:t>
              </a:r>
              <a:r>
                <a:rPr lang="en-US" sz="1400" dirty="0" smtClean="0">
                  <a:latin typeface="Cambria Math"/>
                  <a:ea typeface="Cambria Math"/>
                </a:rPr>
                <a:t>∊L(t)</a:t>
              </a:r>
              <a:endParaRPr lang="en-US" sz="14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76200" y="5213158"/>
            <a:ext cx="7315200" cy="730442"/>
            <a:chOff x="1752601" y="5791200"/>
            <a:chExt cx="6553200" cy="730442"/>
          </a:xfrm>
        </p:grpSpPr>
        <p:sp>
          <p:nvSpPr>
            <p:cNvPr id="21" name="TextBox 20"/>
            <p:cNvSpPr txBox="1"/>
            <p:nvPr/>
          </p:nvSpPr>
          <p:spPr>
            <a:xfrm>
              <a:off x="1752601" y="5791200"/>
              <a:ext cx="6553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dirty="0" err="1">
                  <a:latin typeface="Cambria Math"/>
                  <a:ea typeface="Cambria Math"/>
                </a:rPr>
                <a:t>softmax</a:t>
              </a:r>
              <a:r>
                <a:rPr lang="en-US" sz="2000" dirty="0">
                  <a:latin typeface="Cambria Math"/>
                  <a:ea typeface="Cambria Math"/>
                </a:rPr>
                <a:t>( </a:t>
              </a:r>
              <a:r>
                <a:rPr lang="en-US" sz="2000" i="1" dirty="0" err="1">
                  <a:latin typeface="Cambria Math"/>
                  <a:ea typeface="Cambria Math"/>
                </a:rPr>
                <a:t>is_reason</a:t>
              </a:r>
              <a:r>
                <a:rPr lang="en-US" sz="2000" baseline="-25000" dirty="0" err="1">
                  <a:latin typeface="Cambria Math"/>
                  <a:ea typeface="Cambria Math"/>
                </a:rPr>
                <a:t>t</a:t>
              </a:r>
              <a:r>
                <a:rPr lang="en-US" sz="2000" dirty="0">
                  <a:latin typeface="Cambria Math"/>
                  <a:ea typeface="Cambria Math"/>
                </a:rPr>
                <a:t> (</a:t>
              </a:r>
              <a:r>
                <a:rPr lang="en-US" sz="2000" dirty="0" err="1">
                  <a:latin typeface="Cambria Math"/>
                  <a:ea typeface="Cambria Math"/>
                </a:rPr>
                <a:t>f</a:t>
              </a:r>
              <a:r>
                <a:rPr lang="en-US" sz="2000" baseline="-25000" dirty="0" err="1">
                  <a:latin typeface="Cambria Math"/>
                  <a:ea typeface="Cambria Math"/>
                </a:rPr>
                <a:t>ut</a:t>
              </a:r>
              <a:r>
                <a:rPr lang="en-US" sz="2000" dirty="0">
                  <a:latin typeface="Cambria Math"/>
                  <a:ea typeface="Cambria Math"/>
                </a:rPr>
                <a:t>, </a:t>
              </a:r>
              <a:r>
                <a:rPr lang="en-US" sz="2000" dirty="0" err="1">
                  <a:latin typeface="Cambria Math"/>
                  <a:ea typeface="Cambria Math"/>
                </a:rPr>
                <a:t>f</a:t>
              </a:r>
              <a:r>
                <a:rPr lang="en-US" sz="2000" baseline="-25000" dirty="0" err="1">
                  <a:latin typeface="Cambria Math"/>
                  <a:ea typeface="Cambria Math"/>
                </a:rPr>
                <a:t>vt</a:t>
              </a:r>
              <a:r>
                <a:rPr lang="en-US" sz="2000" dirty="0">
                  <a:latin typeface="Cambria Math"/>
                  <a:ea typeface="Cambria Math"/>
                </a:rPr>
                <a:t>) </a:t>
              </a:r>
              <a:r>
                <a:rPr lang="en-US" sz="2000" dirty="0" smtClean="0">
                  <a:latin typeface="Cambria Math"/>
                  <a:ea typeface="Cambria Math"/>
                </a:rPr>
                <a:t>) = </a:t>
              </a:r>
              <a:r>
                <a:rPr lang="el-GR" sz="2000" dirty="0" smtClean="0">
                  <a:latin typeface="Cambria Math"/>
                  <a:ea typeface="Cambria Math"/>
                </a:rPr>
                <a:t>σ</a:t>
              </a:r>
              <a:r>
                <a:rPr lang="en-US" sz="2000" dirty="0" smtClean="0">
                  <a:latin typeface="Cambria Math"/>
                  <a:ea typeface="Cambria Math"/>
                </a:rPr>
                <a:t> </a:t>
              </a:r>
              <a:r>
                <a:rPr lang="en-US" sz="2800" dirty="0" smtClean="0">
                  <a:latin typeface="Cambria Math"/>
                  <a:ea typeface="Cambria Math"/>
                </a:rPr>
                <a:t>(</a:t>
              </a:r>
              <a:r>
                <a:rPr lang="el-GR" sz="20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α</a:t>
              </a:r>
              <a:r>
                <a:rPr lang="en-US" sz="2800" dirty="0" smtClean="0">
                  <a:latin typeface="Cambria"/>
                  <a:ea typeface="Cambria Math"/>
                </a:rPr>
                <a:t> . </a:t>
              </a:r>
              <a:r>
                <a:rPr lang="en-US" sz="2000" dirty="0" smtClean="0">
                  <a:latin typeface="Cambria Math"/>
                  <a:ea typeface="Cambria Math"/>
                </a:rPr>
                <a:t>∑ </a:t>
              </a:r>
              <a:r>
                <a:rPr lang="en-US" sz="2000" i="1" dirty="0" err="1" smtClean="0">
                  <a:latin typeface="Cambria Math"/>
                  <a:ea typeface="Cambria Math"/>
                </a:rPr>
                <a:t>is_reason</a:t>
              </a:r>
              <a:r>
                <a:rPr lang="en-US" sz="2000" baseline="-25000" dirty="0" err="1" smtClean="0">
                  <a:latin typeface="Cambria Math"/>
                  <a:ea typeface="Cambria Math"/>
                </a:rPr>
                <a:t>t</a:t>
              </a:r>
              <a:r>
                <a:rPr lang="en-US" sz="2000" baseline="-25000" dirty="0" smtClean="0">
                  <a:latin typeface="Cambria Math"/>
                  <a:ea typeface="Cambria Math"/>
                </a:rPr>
                <a:t> </a:t>
              </a:r>
              <a:r>
                <a:rPr lang="en-US" sz="2000" dirty="0" smtClean="0">
                  <a:latin typeface="Cambria Math"/>
                  <a:ea typeface="Cambria Math"/>
                </a:rPr>
                <a:t>(</a:t>
              </a:r>
              <a:r>
                <a:rPr lang="en-US" sz="2000" dirty="0" err="1">
                  <a:latin typeface="Cambria Math"/>
                  <a:ea typeface="Cambria Math"/>
                </a:rPr>
                <a:t>f</a:t>
              </a:r>
              <a:r>
                <a:rPr lang="en-US" sz="2000" baseline="-25000" dirty="0" err="1">
                  <a:latin typeface="Cambria Math"/>
                  <a:ea typeface="Cambria Math"/>
                </a:rPr>
                <a:t>ut</a:t>
              </a:r>
              <a:r>
                <a:rPr lang="en-US" sz="2000" dirty="0">
                  <a:latin typeface="Cambria Math"/>
                  <a:ea typeface="Cambria Math"/>
                </a:rPr>
                <a:t>, </a:t>
              </a:r>
              <a:r>
                <a:rPr lang="en-US" sz="2000" dirty="0" err="1">
                  <a:latin typeface="Cambria Math"/>
                  <a:ea typeface="Cambria Math"/>
                </a:rPr>
                <a:t>f</a:t>
              </a:r>
              <a:r>
                <a:rPr lang="en-US" sz="2000" baseline="-25000" dirty="0" err="1">
                  <a:latin typeface="Cambria Math"/>
                  <a:ea typeface="Cambria Math"/>
                </a:rPr>
                <a:t>vt</a:t>
              </a:r>
              <a:r>
                <a:rPr lang="en-US" sz="2000" dirty="0" smtClean="0">
                  <a:latin typeface="Cambria Math"/>
                  <a:ea typeface="Cambria Math"/>
                </a:rPr>
                <a:t>) + c</a:t>
              </a:r>
              <a:r>
                <a:rPr lang="en-US" sz="2800" dirty="0" smtClean="0">
                  <a:latin typeface="Cambria Math"/>
                  <a:ea typeface="Cambria Math"/>
                </a:rPr>
                <a:t>)</a:t>
              </a:r>
              <a:r>
                <a:rPr lang="en-US" sz="2000" dirty="0" smtClean="0">
                  <a:latin typeface="Cambria Math"/>
                  <a:ea typeface="Cambria Math"/>
                </a:rPr>
                <a:t> </a:t>
              </a:r>
              <a:endParaRPr lang="en-US" sz="20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286000" y="6145143"/>
              <a:ext cx="5274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t</a:t>
              </a:r>
              <a:r>
                <a:rPr lang="en-US" sz="1600" dirty="0" smtClean="0">
                  <a:latin typeface="Cambria Math"/>
                  <a:ea typeface="Cambria Math"/>
                </a:rPr>
                <a:t>∊</a:t>
              </a:r>
              <a:r>
                <a:rPr lang="el-GR" sz="1600" dirty="0" smtClean="0">
                  <a:latin typeface="Cambria Math"/>
                  <a:ea typeface="Cambria Math"/>
                </a:rPr>
                <a:t>Τ</a:t>
              </a:r>
              <a:endParaRPr lang="en-US" sz="16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507039" y="6183088"/>
              <a:ext cx="5274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t</a:t>
              </a:r>
              <a:r>
                <a:rPr lang="en-US" sz="1600" dirty="0" smtClean="0">
                  <a:latin typeface="Cambria Math"/>
                  <a:ea typeface="Cambria Math"/>
                </a:rPr>
                <a:t>∊</a:t>
              </a:r>
              <a:r>
                <a:rPr lang="el-GR" sz="1600" dirty="0" smtClean="0">
                  <a:latin typeface="Cambria Math"/>
                  <a:ea typeface="Cambria Math"/>
                </a:rPr>
                <a:t>Τ</a:t>
              </a:r>
              <a:endParaRPr lang="en-US" sz="16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7031182" y="327660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Is </a:t>
            </a:r>
            <a:r>
              <a:rPr lang="en-US" dirty="0" err="1" smtClean="0">
                <a:solidFill>
                  <a:srgbClr val="FF0000"/>
                </a:solidFill>
              </a:rPr>
              <a:t>u</a:t>
            </a:r>
            <a:r>
              <a:rPr lang="en-US" dirty="0" err="1" smtClean="0">
                <a:solidFill>
                  <a:srgbClr val="FF0000"/>
                </a:solidFill>
                <a:latin typeface="Cambria Math"/>
                <a:ea typeface="Cambria Math"/>
              </a:rPr>
              <a:t>∼v</a:t>
            </a:r>
            <a:r>
              <a:rPr lang="en-US" dirty="0" smtClean="0">
                <a:solidFill>
                  <a:srgbClr val="FF0000"/>
                </a:solidFill>
                <a:latin typeface="Cambria Math"/>
                <a:ea typeface="Cambria Math"/>
              </a:rPr>
              <a:t> </a:t>
            </a:r>
            <a:r>
              <a:rPr lang="en-US" dirty="0" smtClean="0">
                <a:solidFill>
                  <a:srgbClr val="FF0000"/>
                </a:solidFill>
                <a:ea typeface="Cambria Math"/>
              </a:rPr>
              <a:t>explained by label type 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43056" y="426720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Chances of sharing a label of type 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73583" y="5260836"/>
            <a:ext cx="151801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Sigmoid for </a:t>
            </a:r>
            <a:r>
              <a:rPr lang="en-US" dirty="0" err="1" smtClean="0">
                <a:solidFill>
                  <a:srgbClr val="FF0000"/>
                </a:solidFill>
              </a:rPr>
              <a:t>softmax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AC66-D9E8-4BC6-8F11-1A22B24E1321}" type="slidenum">
              <a:rPr lang="en-US" smtClean="0"/>
              <a:t>10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5697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749"/>
    </mc:Choice>
    <mc:Fallback xmlns="">
      <p:transition spd="slow" advTm="787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4441032" y="1752600"/>
            <a:ext cx="0" cy="2414487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4076700" y="5193166"/>
            <a:ext cx="948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H = ?</a:t>
            </a:r>
            <a:b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CC = ?</a:t>
            </a:r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053" name="Picture 5" descr="C:\Users\deepay\Desktop\sigm.pn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470" y="1819687"/>
            <a:ext cx="3108960" cy="150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EdgeExplain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cxnSp>
        <p:nvCxnSpPr>
          <p:cNvPr id="99" name="Straight Connector 98"/>
          <p:cNvCxnSpPr/>
          <p:nvPr/>
        </p:nvCxnSpPr>
        <p:spPr>
          <a:xfrm>
            <a:off x="1143000" y="3276600"/>
            <a:ext cx="3009900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2590800" y="1828800"/>
            <a:ext cx="0" cy="14478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725408" y="3276600"/>
            <a:ext cx="1413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mbria Math"/>
                <a:ea typeface="Cambria Math"/>
              </a:rPr>
              <a:t>∑</a:t>
            </a:r>
            <a:r>
              <a:rPr lang="en-US" sz="1400" baseline="-25000" dirty="0" smtClean="0">
                <a:latin typeface="Cambria Math"/>
                <a:ea typeface="Cambria Math"/>
              </a:rPr>
              <a:t>t</a:t>
            </a:r>
            <a:r>
              <a:rPr lang="en-US" sz="1400" dirty="0" smtClean="0">
                <a:latin typeface="Cambria Math"/>
                <a:ea typeface="Cambria Math"/>
              </a:rPr>
              <a:t> </a:t>
            </a:r>
            <a:r>
              <a:rPr lang="en-US" sz="1400" i="1" dirty="0" err="1">
                <a:latin typeface="Cambria Math"/>
                <a:ea typeface="Cambria Math"/>
              </a:rPr>
              <a:t>is_reason</a:t>
            </a:r>
            <a:r>
              <a:rPr lang="en-US" sz="1400" baseline="-25000" dirty="0" err="1">
                <a:latin typeface="Cambria Math"/>
                <a:ea typeface="Cambria Math"/>
              </a:rPr>
              <a:t>t</a:t>
            </a:r>
            <a:endParaRPr lang="en-US" sz="1400" dirty="0"/>
          </a:p>
        </p:txBody>
      </p:sp>
      <p:grpSp>
        <p:nvGrpSpPr>
          <p:cNvPr id="78" name="Group 77"/>
          <p:cNvGrpSpPr/>
          <p:nvPr/>
        </p:nvGrpSpPr>
        <p:grpSpPr>
          <a:xfrm>
            <a:off x="609600" y="4017755"/>
            <a:ext cx="5676902" cy="2333505"/>
            <a:chOff x="86590" y="3602892"/>
            <a:chExt cx="6695212" cy="2752085"/>
          </a:xfrm>
        </p:grpSpPr>
        <p:grpSp>
          <p:nvGrpSpPr>
            <p:cNvPr id="82" name="Group 81"/>
            <p:cNvGrpSpPr/>
            <p:nvPr/>
          </p:nvGrpSpPr>
          <p:grpSpPr>
            <a:xfrm>
              <a:off x="1839027" y="3602892"/>
              <a:ext cx="4942775" cy="2752085"/>
              <a:chOff x="1062592" y="2435083"/>
              <a:chExt cx="6652262" cy="3703909"/>
            </a:xfrm>
          </p:grpSpPr>
          <p:sp>
            <p:nvSpPr>
              <p:cNvPr id="85" name="Oval 84"/>
              <p:cNvSpPr/>
              <p:nvPr/>
            </p:nvSpPr>
            <p:spPr>
              <a:xfrm>
                <a:off x="4557550" y="3738290"/>
                <a:ext cx="498280" cy="498539"/>
              </a:xfrm>
              <a:prstGeom prst="ellipse">
                <a:avLst/>
              </a:prstGeom>
              <a:pattFill prst="pct30">
                <a:fgClr>
                  <a:srgbClr val="FF0000"/>
                </a:fgClr>
                <a:bgClr>
                  <a:schemeClr val="bg1"/>
                </a:bgClr>
              </a:pattFill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u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6523264" y="3575631"/>
                <a:ext cx="304800" cy="296995"/>
              </a:xfrm>
              <a:prstGeom prst="ellipse">
                <a:avLst/>
              </a:prstGeom>
              <a:pattFill prst="dashVert">
                <a:fgClr>
                  <a:srgbClr val="008000"/>
                </a:fgClr>
                <a:bgClr>
                  <a:schemeClr val="bg1"/>
                </a:bgClr>
              </a:pattFill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6523264" y="4061761"/>
                <a:ext cx="304800" cy="296995"/>
              </a:xfrm>
              <a:prstGeom prst="ellipse">
                <a:avLst/>
              </a:prstGeom>
              <a:pattFill prst="dashVert">
                <a:fgClr>
                  <a:srgbClr val="008000"/>
                </a:fgClr>
                <a:bgClr>
                  <a:schemeClr val="bg1"/>
                </a:bgClr>
              </a:pattFill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6828064" y="3712043"/>
                <a:ext cx="304800" cy="296995"/>
              </a:xfrm>
              <a:prstGeom prst="ellipse">
                <a:avLst/>
              </a:prstGeom>
              <a:pattFill prst="dashVert">
                <a:fgClr>
                  <a:srgbClr val="008000"/>
                </a:fgClr>
                <a:bgClr>
                  <a:schemeClr val="bg1"/>
                </a:bgClr>
              </a:pattFill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926036" y="4061761"/>
                <a:ext cx="304800" cy="296995"/>
              </a:xfrm>
              <a:prstGeom prst="ellipse">
                <a:avLst/>
              </a:prstGeom>
              <a:pattFill prst="dashVert">
                <a:fgClr>
                  <a:srgbClr val="008000"/>
                </a:fgClr>
                <a:bgClr>
                  <a:schemeClr val="bg1"/>
                </a:bgClr>
              </a:pattFill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1" name="Freeform 90"/>
              <p:cNvSpPr/>
              <p:nvPr/>
            </p:nvSpPr>
            <p:spPr>
              <a:xfrm>
                <a:off x="6345494" y="3462447"/>
                <a:ext cx="994562" cy="1081040"/>
              </a:xfrm>
              <a:custGeom>
                <a:avLst/>
                <a:gdLst>
                  <a:gd name="connsiteX0" fmla="*/ 852684 w 994562"/>
                  <a:gd name="connsiteY0" fmla="*/ 176093 h 1081040"/>
                  <a:gd name="connsiteX1" fmla="*/ 232199 w 994562"/>
                  <a:gd name="connsiteY1" fmla="*/ 23693 h 1081040"/>
                  <a:gd name="connsiteX2" fmla="*/ 3599 w 994562"/>
                  <a:gd name="connsiteY2" fmla="*/ 665950 h 1081040"/>
                  <a:gd name="connsiteX3" fmla="*/ 384599 w 994562"/>
                  <a:gd name="connsiteY3" fmla="*/ 1057836 h 1081040"/>
                  <a:gd name="connsiteX4" fmla="*/ 917999 w 994562"/>
                  <a:gd name="connsiteY4" fmla="*/ 981636 h 1081040"/>
                  <a:gd name="connsiteX5" fmla="*/ 983313 w 994562"/>
                  <a:gd name="connsiteY5" fmla="*/ 535321 h 1081040"/>
                  <a:gd name="connsiteX6" fmla="*/ 852684 w 994562"/>
                  <a:gd name="connsiteY6" fmla="*/ 176093 h 1081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94562" h="1081040">
                    <a:moveTo>
                      <a:pt x="852684" y="176093"/>
                    </a:moveTo>
                    <a:cubicBezTo>
                      <a:pt x="727498" y="90822"/>
                      <a:pt x="373713" y="-57950"/>
                      <a:pt x="232199" y="23693"/>
                    </a:cubicBezTo>
                    <a:cubicBezTo>
                      <a:pt x="90685" y="105336"/>
                      <a:pt x="-21801" y="493593"/>
                      <a:pt x="3599" y="665950"/>
                    </a:cubicBezTo>
                    <a:cubicBezTo>
                      <a:pt x="28999" y="838307"/>
                      <a:pt x="232199" y="1005222"/>
                      <a:pt x="384599" y="1057836"/>
                    </a:cubicBezTo>
                    <a:cubicBezTo>
                      <a:pt x="536999" y="1110450"/>
                      <a:pt x="818213" y="1068722"/>
                      <a:pt x="917999" y="981636"/>
                    </a:cubicBezTo>
                    <a:cubicBezTo>
                      <a:pt x="1017785" y="894550"/>
                      <a:pt x="996013" y="669578"/>
                      <a:pt x="983313" y="535321"/>
                    </a:cubicBezTo>
                    <a:cubicBezTo>
                      <a:pt x="970613" y="401064"/>
                      <a:pt x="977870" y="261364"/>
                      <a:pt x="852684" y="176093"/>
                    </a:cubicBezTo>
                    <a:close/>
                  </a:path>
                </a:pathLst>
              </a:custGeom>
              <a:noFill/>
              <a:ln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2" name="Straight Connector 91"/>
              <p:cNvCxnSpPr>
                <a:stCxn id="131" idx="1"/>
                <a:endCxn id="85" idx="1"/>
              </p:cNvCxnSpPr>
              <p:nvPr/>
            </p:nvCxnSpPr>
            <p:spPr>
              <a:xfrm>
                <a:off x="2739410" y="2552371"/>
                <a:ext cx="1891111" cy="125892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>
                <a:stCxn id="131" idx="5"/>
                <a:endCxn id="85" idx="3"/>
              </p:cNvCxnSpPr>
              <p:nvPr/>
            </p:nvCxnSpPr>
            <p:spPr>
              <a:xfrm flipV="1">
                <a:off x="2617254" y="4163818"/>
                <a:ext cx="2013268" cy="130592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>
                <a:stCxn id="85" idx="7"/>
                <a:endCxn id="91" idx="1"/>
              </p:cNvCxnSpPr>
              <p:nvPr/>
            </p:nvCxnSpPr>
            <p:spPr>
              <a:xfrm flipV="1">
                <a:off x="4982858" y="3486140"/>
                <a:ext cx="1594834" cy="325159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>
                <a:stCxn id="85" idx="5"/>
                <a:endCxn id="91" idx="3"/>
              </p:cNvCxnSpPr>
              <p:nvPr/>
            </p:nvCxnSpPr>
            <p:spPr>
              <a:xfrm>
                <a:off x="4982858" y="4163818"/>
                <a:ext cx="1747235" cy="356465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TextBox 99"/>
              <p:cNvSpPr txBox="1"/>
              <p:nvPr/>
            </p:nvSpPr>
            <p:spPr>
              <a:xfrm>
                <a:off x="1062592" y="5650466"/>
                <a:ext cx="2058180" cy="488526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rgbClr val="002060"/>
                    </a:solidFill>
                  </a:rPr>
                  <a:t>H = Calcutta</a:t>
                </a:r>
                <a:endParaRPr lang="en-US" sz="14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5693031" y="2950842"/>
                <a:ext cx="2021823" cy="488526"/>
              </a:xfrm>
              <a:prstGeom prst="rect">
                <a:avLst/>
              </a:prstGeom>
              <a:noFill/>
              <a:ln>
                <a:solidFill>
                  <a:srgbClr val="008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008000"/>
                    </a:solidFill>
                  </a:rPr>
                  <a:t>CC = Berkeley</a:t>
                </a:r>
                <a:endParaRPr lang="en-US" sz="1400" dirty="0">
                  <a:solidFill>
                    <a:srgbClr val="008000"/>
                  </a:solidFill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>
                <a:off x="1206791" y="2435083"/>
                <a:ext cx="2003816" cy="3109094"/>
                <a:chOff x="2051529" y="2454287"/>
                <a:chExt cx="2003816" cy="3109094"/>
              </a:xfrm>
            </p:grpSpPr>
            <p:sp>
              <p:nvSpPr>
                <p:cNvPr id="104" name="Oval 103"/>
                <p:cNvSpPr/>
                <p:nvPr/>
              </p:nvSpPr>
              <p:spPr>
                <a:xfrm>
                  <a:off x="2637066" y="3167917"/>
                  <a:ext cx="304800" cy="296995"/>
                </a:xfrm>
                <a:prstGeom prst="ellipse">
                  <a:avLst/>
                </a:prstGeom>
                <a:pattFill prst="wdDnDiag">
                  <a:fgClr>
                    <a:srgbClr val="FF0000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5" name="Oval 104"/>
                <p:cNvSpPr/>
                <p:nvPr/>
              </p:nvSpPr>
              <p:spPr>
                <a:xfrm>
                  <a:off x="2789466" y="2691318"/>
                  <a:ext cx="304800" cy="296995"/>
                </a:xfrm>
                <a:prstGeom prst="ellipse">
                  <a:avLst/>
                </a:prstGeom>
                <a:pattFill prst="wdDnDiag">
                  <a:fgClr>
                    <a:srgbClr val="FF0000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6" name="Oval 105"/>
                <p:cNvSpPr/>
                <p:nvPr/>
              </p:nvSpPr>
              <p:spPr>
                <a:xfrm>
                  <a:off x="3007181" y="3063413"/>
                  <a:ext cx="304800" cy="296995"/>
                </a:xfrm>
                <a:prstGeom prst="ellipse">
                  <a:avLst/>
                </a:prstGeom>
                <a:pattFill prst="wdDnDiag">
                  <a:fgClr>
                    <a:srgbClr val="FF0000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7" name="Oval 106"/>
                <p:cNvSpPr/>
                <p:nvPr/>
              </p:nvSpPr>
              <p:spPr>
                <a:xfrm>
                  <a:off x="2941868" y="3473593"/>
                  <a:ext cx="304800" cy="296995"/>
                </a:xfrm>
                <a:prstGeom prst="ellipse">
                  <a:avLst/>
                </a:prstGeom>
                <a:pattFill prst="wdDnDiag">
                  <a:fgClr>
                    <a:srgbClr val="FF0000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8" name="Oval 107"/>
                <p:cNvSpPr/>
                <p:nvPr/>
              </p:nvSpPr>
              <p:spPr>
                <a:xfrm>
                  <a:off x="3235781" y="2691317"/>
                  <a:ext cx="304800" cy="296995"/>
                </a:xfrm>
                <a:prstGeom prst="ellipse">
                  <a:avLst/>
                </a:prstGeom>
                <a:pattFill prst="wdDnDiag">
                  <a:fgClr>
                    <a:srgbClr val="FF0000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0" name="Oval 109"/>
                <p:cNvSpPr/>
                <p:nvPr/>
              </p:nvSpPr>
              <p:spPr>
                <a:xfrm>
                  <a:off x="3246668" y="3316414"/>
                  <a:ext cx="304800" cy="296995"/>
                </a:xfrm>
                <a:prstGeom prst="ellipse">
                  <a:avLst/>
                </a:prstGeom>
                <a:pattFill prst="wdDnDiag">
                  <a:fgClr>
                    <a:srgbClr val="FF0000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8" name="Oval 117"/>
                <p:cNvSpPr/>
                <p:nvPr/>
              </p:nvSpPr>
              <p:spPr>
                <a:xfrm>
                  <a:off x="2484666" y="3811225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9" name="Oval 118"/>
                <p:cNvSpPr/>
                <p:nvPr/>
              </p:nvSpPr>
              <p:spPr>
                <a:xfrm>
                  <a:off x="2941868" y="3881439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0" name="Oval 119"/>
                <p:cNvSpPr/>
                <p:nvPr/>
              </p:nvSpPr>
              <p:spPr>
                <a:xfrm>
                  <a:off x="3388181" y="3881438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1" name="Oval 120"/>
                <p:cNvSpPr/>
                <p:nvPr/>
              </p:nvSpPr>
              <p:spPr>
                <a:xfrm>
                  <a:off x="2658841" y="4202349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2" name="Oval 121"/>
                <p:cNvSpPr/>
                <p:nvPr/>
              </p:nvSpPr>
              <p:spPr>
                <a:xfrm>
                  <a:off x="3159582" y="4272033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3" name="Oval 122"/>
                <p:cNvSpPr/>
                <p:nvPr/>
              </p:nvSpPr>
              <p:spPr>
                <a:xfrm>
                  <a:off x="2321383" y="4384877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4" name="Oval 123"/>
                <p:cNvSpPr/>
                <p:nvPr/>
              </p:nvSpPr>
              <p:spPr>
                <a:xfrm>
                  <a:off x="2789466" y="4678881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5" name="Oval 124"/>
                <p:cNvSpPr/>
                <p:nvPr/>
              </p:nvSpPr>
              <p:spPr>
                <a:xfrm>
                  <a:off x="3279325" y="4718424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6" name="Oval 125"/>
                <p:cNvSpPr/>
                <p:nvPr/>
              </p:nvSpPr>
              <p:spPr>
                <a:xfrm>
                  <a:off x="3518812" y="4449194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7" name="Oval 126"/>
                <p:cNvSpPr/>
                <p:nvPr/>
              </p:nvSpPr>
              <p:spPr>
                <a:xfrm>
                  <a:off x="2985415" y="5099697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8" name="Oval 127"/>
                <p:cNvSpPr/>
                <p:nvPr/>
              </p:nvSpPr>
              <p:spPr>
                <a:xfrm>
                  <a:off x="2310502" y="3462828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9" name="Oval 128"/>
                <p:cNvSpPr/>
                <p:nvPr/>
              </p:nvSpPr>
              <p:spPr>
                <a:xfrm>
                  <a:off x="2354041" y="4827378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1" name="Freeform 130"/>
                <p:cNvSpPr/>
                <p:nvPr/>
              </p:nvSpPr>
              <p:spPr>
                <a:xfrm>
                  <a:off x="2103664" y="2454287"/>
                  <a:ext cx="1951681" cy="3109094"/>
                </a:xfrm>
                <a:custGeom>
                  <a:avLst/>
                  <a:gdLst>
                    <a:gd name="connsiteX0" fmla="*/ 1931520 w 2087058"/>
                    <a:gd name="connsiteY0" fmla="*/ 911945 h 3109093"/>
                    <a:gd name="connsiteX1" fmla="*/ 1583177 w 2087058"/>
                    <a:gd name="connsiteY1" fmla="*/ 117288 h 3109093"/>
                    <a:gd name="connsiteX2" fmla="*/ 603463 w 2087058"/>
                    <a:gd name="connsiteY2" fmla="*/ 160831 h 3109093"/>
                    <a:gd name="connsiteX3" fmla="*/ 4748 w 2087058"/>
                    <a:gd name="connsiteY3" fmla="*/ 1586860 h 3109093"/>
                    <a:gd name="connsiteX4" fmla="*/ 385748 w 2087058"/>
                    <a:gd name="connsiteY4" fmla="*/ 2882260 h 3109093"/>
                    <a:gd name="connsiteX5" fmla="*/ 1452548 w 2087058"/>
                    <a:gd name="connsiteY5" fmla="*/ 3034660 h 3109093"/>
                    <a:gd name="connsiteX6" fmla="*/ 2062148 w 2087058"/>
                    <a:gd name="connsiteY6" fmla="*/ 2076717 h 3109093"/>
                    <a:gd name="connsiteX7" fmla="*/ 1931520 w 2087058"/>
                    <a:gd name="connsiteY7" fmla="*/ 911945 h 31090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087058" h="3109093">
                      <a:moveTo>
                        <a:pt x="1931520" y="911945"/>
                      </a:moveTo>
                      <a:cubicBezTo>
                        <a:pt x="1851692" y="585374"/>
                        <a:pt x="1804520" y="242474"/>
                        <a:pt x="1583177" y="117288"/>
                      </a:cubicBezTo>
                      <a:cubicBezTo>
                        <a:pt x="1361834" y="-7898"/>
                        <a:pt x="866534" y="-84097"/>
                        <a:pt x="603463" y="160831"/>
                      </a:cubicBezTo>
                      <a:cubicBezTo>
                        <a:pt x="340392" y="405759"/>
                        <a:pt x="41034" y="1133288"/>
                        <a:pt x="4748" y="1586860"/>
                      </a:cubicBezTo>
                      <a:cubicBezTo>
                        <a:pt x="-31538" y="2040432"/>
                        <a:pt x="144448" y="2640960"/>
                        <a:pt x="385748" y="2882260"/>
                      </a:cubicBezTo>
                      <a:cubicBezTo>
                        <a:pt x="627048" y="3123560"/>
                        <a:pt x="1173148" y="3168917"/>
                        <a:pt x="1452548" y="3034660"/>
                      </a:cubicBezTo>
                      <a:cubicBezTo>
                        <a:pt x="1731948" y="2900403"/>
                        <a:pt x="1982319" y="2432317"/>
                        <a:pt x="2062148" y="2076717"/>
                      </a:cubicBezTo>
                      <a:cubicBezTo>
                        <a:pt x="2141977" y="1721117"/>
                        <a:pt x="2011348" y="1238516"/>
                        <a:pt x="1931520" y="911945"/>
                      </a:cubicBezTo>
                      <a:close/>
                    </a:path>
                  </a:pathLst>
                </a:cu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Freeform 132"/>
                <p:cNvSpPr/>
                <p:nvPr/>
              </p:nvSpPr>
              <p:spPr>
                <a:xfrm>
                  <a:off x="2531131" y="2551743"/>
                  <a:ext cx="1191403" cy="1296380"/>
                </a:xfrm>
                <a:custGeom>
                  <a:avLst/>
                  <a:gdLst>
                    <a:gd name="connsiteX0" fmla="*/ 465163 w 1191403"/>
                    <a:gd name="connsiteY0" fmla="*/ 19832 h 1296380"/>
                    <a:gd name="connsiteX1" fmla="*/ 116820 w 1191403"/>
                    <a:gd name="connsiteY1" fmla="*/ 324632 h 1296380"/>
                    <a:gd name="connsiteX2" fmla="*/ 7963 w 1191403"/>
                    <a:gd name="connsiteY2" fmla="*/ 792718 h 1296380"/>
                    <a:gd name="connsiteX3" fmla="*/ 301877 w 1191403"/>
                    <a:gd name="connsiteY3" fmla="*/ 1151946 h 1296380"/>
                    <a:gd name="connsiteX4" fmla="*/ 813505 w 1191403"/>
                    <a:gd name="connsiteY4" fmla="*/ 1282575 h 1296380"/>
                    <a:gd name="connsiteX5" fmla="*/ 1161848 w 1191403"/>
                    <a:gd name="connsiteY5" fmla="*/ 847146 h 1296380"/>
                    <a:gd name="connsiteX6" fmla="*/ 1129191 w 1191403"/>
                    <a:gd name="connsiteY6" fmla="*/ 270204 h 1296380"/>
                    <a:gd name="connsiteX7" fmla="*/ 780848 w 1191403"/>
                    <a:gd name="connsiteY7" fmla="*/ 52489 h 1296380"/>
                    <a:gd name="connsiteX8" fmla="*/ 465163 w 1191403"/>
                    <a:gd name="connsiteY8" fmla="*/ 19832 h 1296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91403" h="1296380">
                      <a:moveTo>
                        <a:pt x="465163" y="19832"/>
                      </a:moveTo>
                      <a:cubicBezTo>
                        <a:pt x="354492" y="65189"/>
                        <a:pt x="193020" y="195818"/>
                        <a:pt x="116820" y="324632"/>
                      </a:cubicBezTo>
                      <a:cubicBezTo>
                        <a:pt x="40620" y="453446"/>
                        <a:pt x="-22880" y="654832"/>
                        <a:pt x="7963" y="792718"/>
                      </a:cubicBezTo>
                      <a:cubicBezTo>
                        <a:pt x="38806" y="930604"/>
                        <a:pt x="167620" y="1070303"/>
                        <a:pt x="301877" y="1151946"/>
                      </a:cubicBezTo>
                      <a:cubicBezTo>
                        <a:pt x="436134" y="1233589"/>
                        <a:pt x="670177" y="1333375"/>
                        <a:pt x="813505" y="1282575"/>
                      </a:cubicBezTo>
                      <a:cubicBezTo>
                        <a:pt x="956833" y="1231775"/>
                        <a:pt x="1109234" y="1015875"/>
                        <a:pt x="1161848" y="847146"/>
                      </a:cubicBezTo>
                      <a:cubicBezTo>
                        <a:pt x="1214462" y="678417"/>
                        <a:pt x="1192691" y="402647"/>
                        <a:pt x="1129191" y="270204"/>
                      </a:cubicBezTo>
                      <a:cubicBezTo>
                        <a:pt x="1065691" y="137761"/>
                        <a:pt x="895148" y="88775"/>
                        <a:pt x="780848" y="52489"/>
                      </a:cubicBezTo>
                      <a:cubicBezTo>
                        <a:pt x="666548" y="16203"/>
                        <a:pt x="575834" y="-25525"/>
                        <a:pt x="465163" y="19832"/>
                      </a:cubicBezTo>
                      <a:close/>
                    </a:path>
                  </a:pathLst>
                </a:custGeom>
                <a:noFill/>
                <a:ln w="31750">
                  <a:solidFill>
                    <a:srgbClr val="FF0000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4" name="Straight Arrow Connector 133"/>
                <p:cNvCxnSpPr>
                  <a:stCxn id="83" idx="3"/>
                  <a:endCxn id="133" idx="1"/>
                </p:cNvCxnSpPr>
                <p:nvPr/>
              </p:nvCxnSpPr>
              <p:spPr>
                <a:xfrm flipV="1">
                  <a:off x="2051529" y="2876375"/>
                  <a:ext cx="596423" cy="2955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6" name="Oval 135"/>
                <p:cNvSpPr/>
                <p:nvPr/>
              </p:nvSpPr>
              <p:spPr>
                <a:xfrm>
                  <a:off x="3399068" y="3005685"/>
                  <a:ext cx="304800" cy="296995"/>
                </a:xfrm>
                <a:prstGeom prst="ellipse">
                  <a:avLst/>
                </a:prstGeom>
                <a:pattFill prst="wdDnDiag">
                  <a:fgClr>
                    <a:srgbClr val="FF0000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83" name="TextBox 82"/>
            <p:cNvSpPr txBox="1"/>
            <p:nvPr/>
          </p:nvSpPr>
          <p:spPr>
            <a:xfrm>
              <a:off x="86590" y="3629937"/>
              <a:ext cx="1859579" cy="61707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H = Calcutta</a:t>
              </a:r>
              <a:br>
                <a:rPr lang="en-US" sz="1400" dirty="0" smtClean="0">
                  <a:solidFill>
                    <a:srgbClr val="FF0000"/>
                  </a:solidFill>
                </a:rPr>
              </a:br>
              <a:r>
                <a:rPr lang="en-US" sz="1400" dirty="0" smtClean="0">
                  <a:solidFill>
                    <a:srgbClr val="FF0000"/>
                  </a:solidFill>
                </a:rPr>
                <a:t>CC = Bangalore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40" name="Picture 5" descr="C:\Users\deepay\Desktop\sigm.pn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640" y="1828800"/>
            <a:ext cx="3108960" cy="150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1" name="Straight Connector 140"/>
          <p:cNvCxnSpPr/>
          <p:nvPr/>
        </p:nvCxnSpPr>
        <p:spPr>
          <a:xfrm>
            <a:off x="4789170" y="3285713"/>
            <a:ext cx="3009900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V="1">
            <a:off x="6236970" y="1837913"/>
            <a:ext cx="0" cy="14478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4419600" y="3285713"/>
            <a:ext cx="1413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mbria Math"/>
                <a:ea typeface="Cambria Math"/>
              </a:rPr>
              <a:t>∑</a:t>
            </a:r>
            <a:r>
              <a:rPr lang="en-US" sz="1400" baseline="-25000" dirty="0" smtClean="0">
                <a:latin typeface="Cambria Math"/>
                <a:ea typeface="Cambria Math"/>
              </a:rPr>
              <a:t>t</a:t>
            </a:r>
            <a:r>
              <a:rPr lang="en-US" sz="1400" dirty="0" smtClean="0">
                <a:latin typeface="Cambria Math"/>
                <a:ea typeface="Cambria Math"/>
              </a:rPr>
              <a:t> </a:t>
            </a:r>
            <a:r>
              <a:rPr lang="en-US" sz="1400" i="1" dirty="0" err="1">
                <a:latin typeface="Cambria Math"/>
                <a:ea typeface="Cambria Math"/>
              </a:rPr>
              <a:t>is_reason</a:t>
            </a:r>
            <a:r>
              <a:rPr lang="en-US" sz="1400" baseline="-25000" dirty="0" err="1">
                <a:latin typeface="Cambria Math"/>
                <a:ea typeface="Cambria Math"/>
              </a:rPr>
              <a:t>t</a:t>
            </a:r>
            <a:endParaRPr lang="en-US" sz="14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AC66-D9E8-4BC6-8F11-1A22B24E1321}" type="slidenum">
              <a:rPr lang="en-US" smtClean="0"/>
              <a:t>11</a:t>
            </a:fld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524000" y="1153391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err="1">
                <a:latin typeface="Cambria Math"/>
                <a:ea typeface="Cambria Math"/>
              </a:rPr>
              <a:t>softmax</a:t>
            </a:r>
            <a:r>
              <a:rPr lang="en-US" sz="1400" dirty="0">
                <a:latin typeface="Cambria Math"/>
                <a:ea typeface="Cambria Math"/>
              </a:rPr>
              <a:t>( </a:t>
            </a:r>
            <a:r>
              <a:rPr lang="en-US" sz="1400" i="1" dirty="0" err="1">
                <a:latin typeface="Cambria Math"/>
                <a:ea typeface="Cambria Math"/>
              </a:rPr>
              <a:t>is_reason</a:t>
            </a:r>
            <a:r>
              <a:rPr lang="en-US" sz="1400" baseline="-25000" dirty="0" err="1">
                <a:latin typeface="Cambria Math"/>
                <a:ea typeface="Cambria Math"/>
              </a:rPr>
              <a:t>t</a:t>
            </a:r>
            <a:r>
              <a:rPr lang="en-US" sz="1400" dirty="0">
                <a:latin typeface="Cambria Math"/>
                <a:ea typeface="Cambria Math"/>
              </a:rPr>
              <a:t> (</a:t>
            </a:r>
            <a:r>
              <a:rPr lang="en-US" sz="1400" dirty="0" err="1">
                <a:latin typeface="Cambria Math"/>
                <a:ea typeface="Cambria Math"/>
              </a:rPr>
              <a:t>f</a:t>
            </a:r>
            <a:r>
              <a:rPr lang="en-US" sz="1400" baseline="-25000" dirty="0" err="1">
                <a:latin typeface="Cambria Math"/>
                <a:ea typeface="Cambria Math"/>
              </a:rPr>
              <a:t>ut</a:t>
            </a:r>
            <a:r>
              <a:rPr lang="en-US" sz="1400" dirty="0">
                <a:latin typeface="Cambria Math"/>
                <a:ea typeface="Cambria Math"/>
              </a:rPr>
              <a:t>, </a:t>
            </a:r>
            <a:r>
              <a:rPr lang="en-US" sz="1400" dirty="0" err="1">
                <a:latin typeface="Cambria Math"/>
                <a:ea typeface="Cambria Math"/>
              </a:rPr>
              <a:t>f</a:t>
            </a:r>
            <a:r>
              <a:rPr lang="en-US" sz="1400" baseline="-25000" dirty="0" err="1">
                <a:latin typeface="Cambria Math"/>
                <a:ea typeface="Cambria Math"/>
              </a:rPr>
              <a:t>vt</a:t>
            </a:r>
            <a:r>
              <a:rPr lang="en-US" sz="1400" dirty="0">
                <a:latin typeface="Cambria Math"/>
                <a:ea typeface="Cambria Math"/>
              </a:rPr>
              <a:t>) </a:t>
            </a:r>
            <a:r>
              <a:rPr lang="en-US" sz="1400" dirty="0" smtClean="0">
                <a:latin typeface="Cambria Math"/>
                <a:ea typeface="Cambria Math"/>
              </a:rPr>
              <a:t>) = </a:t>
            </a:r>
            <a:r>
              <a:rPr lang="el-GR" sz="1400" dirty="0" smtClean="0">
                <a:latin typeface="Cambria Math"/>
                <a:ea typeface="Cambria Math"/>
              </a:rPr>
              <a:t>σ</a:t>
            </a:r>
            <a:r>
              <a:rPr lang="en-US" sz="1400" dirty="0" smtClean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(</a:t>
            </a:r>
            <a:r>
              <a:rPr lang="el-GR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r>
              <a:rPr lang="en-US" dirty="0" smtClean="0">
                <a:latin typeface="Cambria"/>
                <a:ea typeface="Cambria Math"/>
              </a:rPr>
              <a:t> . </a:t>
            </a:r>
            <a:r>
              <a:rPr lang="en-US" sz="1400" dirty="0" smtClean="0">
                <a:latin typeface="Cambria Math"/>
                <a:ea typeface="Cambria Math"/>
              </a:rPr>
              <a:t>∑ </a:t>
            </a:r>
            <a:r>
              <a:rPr lang="en-US" sz="1400" i="1" dirty="0" err="1" smtClean="0">
                <a:latin typeface="Cambria Math"/>
                <a:ea typeface="Cambria Math"/>
              </a:rPr>
              <a:t>is_reason</a:t>
            </a:r>
            <a:r>
              <a:rPr lang="en-US" sz="1400" baseline="-25000" dirty="0" err="1" smtClean="0">
                <a:latin typeface="Cambria Math"/>
                <a:ea typeface="Cambria Math"/>
              </a:rPr>
              <a:t>t</a:t>
            </a:r>
            <a:r>
              <a:rPr lang="en-US" sz="1400" baseline="-25000" dirty="0" smtClean="0">
                <a:latin typeface="Cambria Math"/>
                <a:ea typeface="Cambria Math"/>
              </a:rPr>
              <a:t> </a:t>
            </a:r>
            <a:r>
              <a:rPr lang="en-US" sz="1400" dirty="0" smtClean="0">
                <a:latin typeface="Cambria Math"/>
                <a:ea typeface="Cambria Math"/>
              </a:rPr>
              <a:t>(</a:t>
            </a:r>
            <a:r>
              <a:rPr lang="en-US" sz="1400" dirty="0" err="1">
                <a:latin typeface="Cambria Math"/>
                <a:ea typeface="Cambria Math"/>
              </a:rPr>
              <a:t>f</a:t>
            </a:r>
            <a:r>
              <a:rPr lang="en-US" sz="1400" baseline="-25000" dirty="0" err="1">
                <a:latin typeface="Cambria Math"/>
                <a:ea typeface="Cambria Math"/>
              </a:rPr>
              <a:t>ut</a:t>
            </a:r>
            <a:r>
              <a:rPr lang="en-US" sz="1400" dirty="0">
                <a:latin typeface="Cambria Math"/>
                <a:ea typeface="Cambria Math"/>
              </a:rPr>
              <a:t>, </a:t>
            </a:r>
            <a:r>
              <a:rPr lang="en-US" sz="1400" dirty="0" err="1">
                <a:latin typeface="Cambria Math"/>
                <a:ea typeface="Cambria Math"/>
              </a:rPr>
              <a:t>f</a:t>
            </a:r>
            <a:r>
              <a:rPr lang="en-US" sz="1400" baseline="-25000" dirty="0" err="1">
                <a:latin typeface="Cambria Math"/>
                <a:ea typeface="Cambria Math"/>
              </a:rPr>
              <a:t>vt</a:t>
            </a:r>
            <a:r>
              <a:rPr lang="en-US" sz="1400" dirty="0" smtClean="0">
                <a:latin typeface="Cambria Math"/>
                <a:ea typeface="Cambria Math"/>
              </a:rPr>
              <a:t>) + c</a:t>
            </a:r>
            <a:r>
              <a:rPr lang="en-US" dirty="0" smtClean="0">
                <a:latin typeface="Cambria Math"/>
                <a:ea typeface="Cambria Math"/>
              </a:rPr>
              <a:t>)</a:t>
            </a:r>
            <a:r>
              <a:rPr lang="en-US" sz="1400" dirty="0" smtClean="0">
                <a:latin typeface="Cambria Math"/>
                <a:ea typeface="Cambria Math"/>
              </a:rPr>
              <a:t> </a:t>
            </a:r>
            <a:endParaRPr lang="en-US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392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111"/>
    </mc:Choice>
    <mc:Fallback xmlns="">
      <p:transition spd="slow" advTm="2711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deepay\Desktop\sigm.pn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470" y="1819687"/>
            <a:ext cx="3108960" cy="150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EdgeExplain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4038600" y="5193166"/>
            <a:ext cx="1142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H = Calcutta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CC = ?</a:t>
            </a:r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99" name="Straight Connector 98"/>
          <p:cNvCxnSpPr/>
          <p:nvPr/>
        </p:nvCxnSpPr>
        <p:spPr>
          <a:xfrm>
            <a:off x="1143000" y="3276600"/>
            <a:ext cx="3009900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2590800" y="1828800"/>
            <a:ext cx="0" cy="14478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725408" y="3276600"/>
            <a:ext cx="1413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mbria Math"/>
                <a:ea typeface="Cambria Math"/>
              </a:rPr>
              <a:t>∑</a:t>
            </a:r>
            <a:r>
              <a:rPr lang="en-US" sz="1400" baseline="-25000" dirty="0" smtClean="0">
                <a:latin typeface="Cambria Math"/>
                <a:ea typeface="Cambria Math"/>
              </a:rPr>
              <a:t>t</a:t>
            </a:r>
            <a:r>
              <a:rPr lang="en-US" sz="1400" dirty="0" smtClean="0">
                <a:latin typeface="Cambria Math"/>
                <a:ea typeface="Cambria Math"/>
              </a:rPr>
              <a:t> </a:t>
            </a:r>
            <a:r>
              <a:rPr lang="en-US" sz="1400" i="1" dirty="0" err="1">
                <a:latin typeface="Cambria Math"/>
                <a:ea typeface="Cambria Math"/>
              </a:rPr>
              <a:t>is_reason</a:t>
            </a:r>
            <a:r>
              <a:rPr lang="en-US" sz="1400" baseline="-25000" dirty="0" err="1">
                <a:latin typeface="Cambria Math"/>
                <a:ea typeface="Cambria Math"/>
              </a:rPr>
              <a:t>t</a:t>
            </a:r>
            <a:endParaRPr lang="en-US" sz="1400" dirty="0"/>
          </a:p>
        </p:txBody>
      </p:sp>
      <p:grpSp>
        <p:nvGrpSpPr>
          <p:cNvPr id="78" name="Group 77"/>
          <p:cNvGrpSpPr/>
          <p:nvPr/>
        </p:nvGrpSpPr>
        <p:grpSpPr>
          <a:xfrm>
            <a:off x="609600" y="4017755"/>
            <a:ext cx="5676902" cy="2333505"/>
            <a:chOff x="86590" y="3602892"/>
            <a:chExt cx="6695212" cy="2752085"/>
          </a:xfrm>
        </p:grpSpPr>
        <p:grpSp>
          <p:nvGrpSpPr>
            <p:cNvPr id="82" name="Group 81"/>
            <p:cNvGrpSpPr/>
            <p:nvPr/>
          </p:nvGrpSpPr>
          <p:grpSpPr>
            <a:xfrm>
              <a:off x="1839027" y="3602892"/>
              <a:ext cx="4942775" cy="2752085"/>
              <a:chOff x="1062592" y="2435083"/>
              <a:chExt cx="6652262" cy="3703909"/>
            </a:xfrm>
          </p:grpSpPr>
          <p:sp>
            <p:nvSpPr>
              <p:cNvPr id="85" name="Oval 84"/>
              <p:cNvSpPr/>
              <p:nvPr/>
            </p:nvSpPr>
            <p:spPr>
              <a:xfrm>
                <a:off x="4557550" y="3738290"/>
                <a:ext cx="498280" cy="498539"/>
              </a:xfrm>
              <a:prstGeom prst="ellipse">
                <a:avLst/>
              </a:prstGeom>
              <a:pattFill prst="pct30">
                <a:fgClr>
                  <a:srgbClr val="FF0000"/>
                </a:fgClr>
                <a:bgClr>
                  <a:schemeClr val="bg1"/>
                </a:bgClr>
              </a:pattFill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u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6523264" y="3575631"/>
                <a:ext cx="304800" cy="296995"/>
              </a:xfrm>
              <a:prstGeom prst="ellipse">
                <a:avLst/>
              </a:prstGeom>
              <a:pattFill prst="dashVert">
                <a:fgClr>
                  <a:srgbClr val="008000"/>
                </a:fgClr>
                <a:bgClr>
                  <a:schemeClr val="bg1"/>
                </a:bgClr>
              </a:pattFill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6523264" y="4061761"/>
                <a:ext cx="304800" cy="296995"/>
              </a:xfrm>
              <a:prstGeom prst="ellipse">
                <a:avLst/>
              </a:prstGeom>
              <a:pattFill prst="dashVert">
                <a:fgClr>
                  <a:srgbClr val="008000"/>
                </a:fgClr>
                <a:bgClr>
                  <a:schemeClr val="bg1"/>
                </a:bgClr>
              </a:pattFill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6828064" y="3712043"/>
                <a:ext cx="304800" cy="296995"/>
              </a:xfrm>
              <a:prstGeom prst="ellipse">
                <a:avLst/>
              </a:prstGeom>
              <a:pattFill prst="dashVert">
                <a:fgClr>
                  <a:srgbClr val="008000"/>
                </a:fgClr>
                <a:bgClr>
                  <a:schemeClr val="bg1"/>
                </a:bgClr>
              </a:pattFill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926036" y="4061761"/>
                <a:ext cx="304800" cy="296995"/>
              </a:xfrm>
              <a:prstGeom prst="ellipse">
                <a:avLst/>
              </a:prstGeom>
              <a:pattFill prst="dashVert">
                <a:fgClr>
                  <a:srgbClr val="008000"/>
                </a:fgClr>
                <a:bgClr>
                  <a:schemeClr val="bg1"/>
                </a:bgClr>
              </a:pattFill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1" name="Freeform 90"/>
              <p:cNvSpPr/>
              <p:nvPr/>
            </p:nvSpPr>
            <p:spPr>
              <a:xfrm>
                <a:off x="6345494" y="3462447"/>
                <a:ext cx="994562" cy="1081040"/>
              </a:xfrm>
              <a:custGeom>
                <a:avLst/>
                <a:gdLst>
                  <a:gd name="connsiteX0" fmla="*/ 852684 w 994562"/>
                  <a:gd name="connsiteY0" fmla="*/ 176093 h 1081040"/>
                  <a:gd name="connsiteX1" fmla="*/ 232199 w 994562"/>
                  <a:gd name="connsiteY1" fmla="*/ 23693 h 1081040"/>
                  <a:gd name="connsiteX2" fmla="*/ 3599 w 994562"/>
                  <a:gd name="connsiteY2" fmla="*/ 665950 h 1081040"/>
                  <a:gd name="connsiteX3" fmla="*/ 384599 w 994562"/>
                  <a:gd name="connsiteY3" fmla="*/ 1057836 h 1081040"/>
                  <a:gd name="connsiteX4" fmla="*/ 917999 w 994562"/>
                  <a:gd name="connsiteY4" fmla="*/ 981636 h 1081040"/>
                  <a:gd name="connsiteX5" fmla="*/ 983313 w 994562"/>
                  <a:gd name="connsiteY5" fmla="*/ 535321 h 1081040"/>
                  <a:gd name="connsiteX6" fmla="*/ 852684 w 994562"/>
                  <a:gd name="connsiteY6" fmla="*/ 176093 h 1081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94562" h="1081040">
                    <a:moveTo>
                      <a:pt x="852684" y="176093"/>
                    </a:moveTo>
                    <a:cubicBezTo>
                      <a:pt x="727498" y="90822"/>
                      <a:pt x="373713" y="-57950"/>
                      <a:pt x="232199" y="23693"/>
                    </a:cubicBezTo>
                    <a:cubicBezTo>
                      <a:pt x="90685" y="105336"/>
                      <a:pt x="-21801" y="493593"/>
                      <a:pt x="3599" y="665950"/>
                    </a:cubicBezTo>
                    <a:cubicBezTo>
                      <a:pt x="28999" y="838307"/>
                      <a:pt x="232199" y="1005222"/>
                      <a:pt x="384599" y="1057836"/>
                    </a:cubicBezTo>
                    <a:cubicBezTo>
                      <a:pt x="536999" y="1110450"/>
                      <a:pt x="818213" y="1068722"/>
                      <a:pt x="917999" y="981636"/>
                    </a:cubicBezTo>
                    <a:cubicBezTo>
                      <a:pt x="1017785" y="894550"/>
                      <a:pt x="996013" y="669578"/>
                      <a:pt x="983313" y="535321"/>
                    </a:cubicBezTo>
                    <a:cubicBezTo>
                      <a:pt x="970613" y="401064"/>
                      <a:pt x="977870" y="261364"/>
                      <a:pt x="852684" y="176093"/>
                    </a:cubicBezTo>
                    <a:close/>
                  </a:path>
                </a:pathLst>
              </a:custGeom>
              <a:noFill/>
              <a:ln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2" name="Straight Connector 91"/>
              <p:cNvCxnSpPr>
                <a:stCxn id="131" idx="1"/>
                <a:endCxn id="85" idx="1"/>
              </p:cNvCxnSpPr>
              <p:nvPr/>
            </p:nvCxnSpPr>
            <p:spPr>
              <a:xfrm>
                <a:off x="2739410" y="2552371"/>
                <a:ext cx="1891111" cy="125892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>
                <a:stCxn id="131" idx="5"/>
                <a:endCxn id="85" idx="3"/>
              </p:cNvCxnSpPr>
              <p:nvPr/>
            </p:nvCxnSpPr>
            <p:spPr>
              <a:xfrm flipV="1">
                <a:off x="2617254" y="4163818"/>
                <a:ext cx="2013268" cy="130592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>
                <a:stCxn id="85" idx="7"/>
                <a:endCxn id="91" idx="1"/>
              </p:cNvCxnSpPr>
              <p:nvPr/>
            </p:nvCxnSpPr>
            <p:spPr>
              <a:xfrm flipV="1">
                <a:off x="4982858" y="3486140"/>
                <a:ext cx="1594834" cy="325159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>
                <a:stCxn id="85" idx="5"/>
                <a:endCxn id="91" idx="3"/>
              </p:cNvCxnSpPr>
              <p:nvPr/>
            </p:nvCxnSpPr>
            <p:spPr>
              <a:xfrm>
                <a:off x="4982858" y="4163818"/>
                <a:ext cx="1747235" cy="356465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TextBox 99"/>
              <p:cNvSpPr txBox="1"/>
              <p:nvPr/>
            </p:nvSpPr>
            <p:spPr>
              <a:xfrm>
                <a:off x="1062592" y="5650466"/>
                <a:ext cx="2058180" cy="488526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rgbClr val="002060"/>
                    </a:solidFill>
                  </a:rPr>
                  <a:t>H = Calcutta</a:t>
                </a:r>
                <a:endParaRPr lang="en-US" sz="14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5693031" y="2950842"/>
                <a:ext cx="2021823" cy="488526"/>
              </a:xfrm>
              <a:prstGeom prst="rect">
                <a:avLst/>
              </a:prstGeom>
              <a:noFill/>
              <a:ln>
                <a:solidFill>
                  <a:srgbClr val="008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008000"/>
                    </a:solidFill>
                  </a:rPr>
                  <a:t>CC = Berkeley</a:t>
                </a:r>
                <a:endParaRPr lang="en-US" sz="1400" dirty="0">
                  <a:solidFill>
                    <a:srgbClr val="008000"/>
                  </a:solidFill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>
                <a:off x="1206791" y="2435083"/>
                <a:ext cx="2003816" cy="3109094"/>
                <a:chOff x="2051529" y="2454287"/>
                <a:chExt cx="2003816" cy="3109094"/>
              </a:xfrm>
            </p:grpSpPr>
            <p:sp>
              <p:nvSpPr>
                <p:cNvPr id="104" name="Oval 103"/>
                <p:cNvSpPr/>
                <p:nvPr/>
              </p:nvSpPr>
              <p:spPr>
                <a:xfrm>
                  <a:off x="2637066" y="3167917"/>
                  <a:ext cx="304800" cy="296995"/>
                </a:xfrm>
                <a:prstGeom prst="ellipse">
                  <a:avLst/>
                </a:prstGeom>
                <a:pattFill prst="wdDnDiag">
                  <a:fgClr>
                    <a:srgbClr val="FF0000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5" name="Oval 104"/>
                <p:cNvSpPr/>
                <p:nvPr/>
              </p:nvSpPr>
              <p:spPr>
                <a:xfrm>
                  <a:off x="2789466" y="2691318"/>
                  <a:ext cx="304800" cy="296995"/>
                </a:xfrm>
                <a:prstGeom prst="ellipse">
                  <a:avLst/>
                </a:prstGeom>
                <a:pattFill prst="wdDnDiag">
                  <a:fgClr>
                    <a:srgbClr val="FF0000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6" name="Oval 105"/>
                <p:cNvSpPr/>
                <p:nvPr/>
              </p:nvSpPr>
              <p:spPr>
                <a:xfrm>
                  <a:off x="3007181" y="3063413"/>
                  <a:ext cx="304800" cy="296995"/>
                </a:xfrm>
                <a:prstGeom prst="ellipse">
                  <a:avLst/>
                </a:prstGeom>
                <a:pattFill prst="wdDnDiag">
                  <a:fgClr>
                    <a:srgbClr val="FF0000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7" name="Oval 106"/>
                <p:cNvSpPr/>
                <p:nvPr/>
              </p:nvSpPr>
              <p:spPr>
                <a:xfrm>
                  <a:off x="2941868" y="3473593"/>
                  <a:ext cx="304800" cy="296995"/>
                </a:xfrm>
                <a:prstGeom prst="ellipse">
                  <a:avLst/>
                </a:prstGeom>
                <a:pattFill prst="wdDnDiag">
                  <a:fgClr>
                    <a:srgbClr val="FF0000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8" name="Oval 107"/>
                <p:cNvSpPr/>
                <p:nvPr/>
              </p:nvSpPr>
              <p:spPr>
                <a:xfrm>
                  <a:off x="3235781" y="2691317"/>
                  <a:ext cx="304800" cy="296995"/>
                </a:xfrm>
                <a:prstGeom prst="ellipse">
                  <a:avLst/>
                </a:prstGeom>
                <a:pattFill prst="wdDnDiag">
                  <a:fgClr>
                    <a:srgbClr val="FF0000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0" name="Oval 109"/>
                <p:cNvSpPr/>
                <p:nvPr/>
              </p:nvSpPr>
              <p:spPr>
                <a:xfrm>
                  <a:off x="3246668" y="3316414"/>
                  <a:ext cx="304800" cy="296995"/>
                </a:xfrm>
                <a:prstGeom prst="ellipse">
                  <a:avLst/>
                </a:prstGeom>
                <a:pattFill prst="wdDnDiag">
                  <a:fgClr>
                    <a:srgbClr val="FF0000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8" name="Oval 117"/>
                <p:cNvSpPr/>
                <p:nvPr/>
              </p:nvSpPr>
              <p:spPr>
                <a:xfrm>
                  <a:off x="2484666" y="3811225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9" name="Oval 118"/>
                <p:cNvSpPr/>
                <p:nvPr/>
              </p:nvSpPr>
              <p:spPr>
                <a:xfrm>
                  <a:off x="2941868" y="3881439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0" name="Oval 119"/>
                <p:cNvSpPr/>
                <p:nvPr/>
              </p:nvSpPr>
              <p:spPr>
                <a:xfrm>
                  <a:off x="3388181" y="3881438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1" name="Oval 120"/>
                <p:cNvSpPr/>
                <p:nvPr/>
              </p:nvSpPr>
              <p:spPr>
                <a:xfrm>
                  <a:off x="2658841" y="4202349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2" name="Oval 121"/>
                <p:cNvSpPr/>
                <p:nvPr/>
              </p:nvSpPr>
              <p:spPr>
                <a:xfrm>
                  <a:off x="3159582" y="4272033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3" name="Oval 122"/>
                <p:cNvSpPr/>
                <p:nvPr/>
              </p:nvSpPr>
              <p:spPr>
                <a:xfrm>
                  <a:off x="2321383" y="4384877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4" name="Oval 123"/>
                <p:cNvSpPr/>
                <p:nvPr/>
              </p:nvSpPr>
              <p:spPr>
                <a:xfrm>
                  <a:off x="2789466" y="4678881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5" name="Oval 124"/>
                <p:cNvSpPr/>
                <p:nvPr/>
              </p:nvSpPr>
              <p:spPr>
                <a:xfrm>
                  <a:off x="3279325" y="4718424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6" name="Oval 125"/>
                <p:cNvSpPr/>
                <p:nvPr/>
              </p:nvSpPr>
              <p:spPr>
                <a:xfrm>
                  <a:off x="3518812" y="4449194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7" name="Oval 126"/>
                <p:cNvSpPr/>
                <p:nvPr/>
              </p:nvSpPr>
              <p:spPr>
                <a:xfrm>
                  <a:off x="2985415" y="5099697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8" name="Oval 127"/>
                <p:cNvSpPr/>
                <p:nvPr/>
              </p:nvSpPr>
              <p:spPr>
                <a:xfrm>
                  <a:off x="2310502" y="3462828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9" name="Oval 128"/>
                <p:cNvSpPr/>
                <p:nvPr/>
              </p:nvSpPr>
              <p:spPr>
                <a:xfrm>
                  <a:off x="2354041" y="4827378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1" name="Freeform 130"/>
                <p:cNvSpPr/>
                <p:nvPr/>
              </p:nvSpPr>
              <p:spPr>
                <a:xfrm>
                  <a:off x="2103664" y="2454287"/>
                  <a:ext cx="1951681" cy="3109094"/>
                </a:xfrm>
                <a:custGeom>
                  <a:avLst/>
                  <a:gdLst>
                    <a:gd name="connsiteX0" fmla="*/ 1931520 w 2087058"/>
                    <a:gd name="connsiteY0" fmla="*/ 911945 h 3109093"/>
                    <a:gd name="connsiteX1" fmla="*/ 1583177 w 2087058"/>
                    <a:gd name="connsiteY1" fmla="*/ 117288 h 3109093"/>
                    <a:gd name="connsiteX2" fmla="*/ 603463 w 2087058"/>
                    <a:gd name="connsiteY2" fmla="*/ 160831 h 3109093"/>
                    <a:gd name="connsiteX3" fmla="*/ 4748 w 2087058"/>
                    <a:gd name="connsiteY3" fmla="*/ 1586860 h 3109093"/>
                    <a:gd name="connsiteX4" fmla="*/ 385748 w 2087058"/>
                    <a:gd name="connsiteY4" fmla="*/ 2882260 h 3109093"/>
                    <a:gd name="connsiteX5" fmla="*/ 1452548 w 2087058"/>
                    <a:gd name="connsiteY5" fmla="*/ 3034660 h 3109093"/>
                    <a:gd name="connsiteX6" fmla="*/ 2062148 w 2087058"/>
                    <a:gd name="connsiteY6" fmla="*/ 2076717 h 3109093"/>
                    <a:gd name="connsiteX7" fmla="*/ 1931520 w 2087058"/>
                    <a:gd name="connsiteY7" fmla="*/ 911945 h 31090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087058" h="3109093">
                      <a:moveTo>
                        <a:pt x="1931520" y="911945"/>
                      </a:moveTo>
                      <a:cubicBezTo>
                        <a:pt x="1851692" y="585374"/>
                        <a:pt x="1804520" y="242474"/>
                        <a:pt x="1583177" y="117288"/>
                      </a:cubicBezTo>
                      <a:cubicBezTo>
                        <a:pt x="1361834" y="-7898"/>
                        <a:pt x="866534" y="-84097"/>
                        <a:pt x="603463" y="160831"/>
                      </a:cubicBezTo>
                      <a:cubicBezTo>
                        <a:pt x="340392" y="405759"/>
                        <a:pt x="41034" y="1133288"/>
                        <a:pt x="4748" y="1586860"/>
                      </a:cubicBezTo>
                      <a:cubicBezTo>
                        <a:pt x="-31538" y="2040432"/>
                        <a:pt x="144448" y="2640960"/>
                        <a:pt x="385748" y="2882260"/>
                      </a:cubicBezTo>
                      <a:cubicBezTo>
                        <a:pt x="627048" y="3123560"/>
                        <a:pt x="1173148" y="3168917"/>
                        <a:pt x="1452548" y="3034660"/>
                      </a:cubicBezTo>
                      <a:cubicBezTo>
                        <a:pt x="1731948" y="2900403"/>
                        <a:pt x="1982319" y="2432317"/>
                        <a:pt x="2062148" y="2076717"/>
                      </a:cubicBezTo>
                      <a:cubicBezTo>
                        <a:pt x="2141977" y="1721117"/>
                        <a:pt x="2011348" y="1238516"/>
                        <a:pt x="1931520" y="911945"/>
                      </a:cubicBezTo>
                      <a:close/>
                    </a:path>
                  </a:pathLst>
                </a:cu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Freeform 132"/>
                <p:cNvSpPr/>
                <p:nvPr/>
              </p:nvSpPr>
              <p:spPr>
                <a:xfrm>
                  <a:off x="2531131" y="2551743"/>
                  <a:ext cx="1191403" cy="1296380"/>
                </a:xfrm>
                <a:custGeom>
                  <a:avLst/>
                  <a:gdLst>
                    <a:gd name="connsiteX0" fmla="*/ 465163 w 1191403"/>
                    <a:gd name="connsiteY0" fmla="*/ 19832 h 1296380"/>
                    <a:gd name="connsiteX1" fmla="*/ 116820 w 1191403"/>
                    <a:gd name="connsiteY1" fmla="*/ 324632 h 1296380"/>
                    <a:gd name="connsiteX2" fmla="*/ 7963 w 1191403"/>
                    <a:gd name="connsiteY2" fmla="*/ 792718 h 1296380"/>
                    <a:gd name="connsiteX3" fmla="*/ 301877 w 1191403"/>
                    <a:gd name="connsiteY3" fmla="*/ 1151946 h 1296380"/>
                    <a:gd name="connsiteX4" fmla="*/ 813505 w 1191403"/>
                    <a:gd name="connsiteY4" fmla="*/ 1282575 h 1296380"/>
                    <a:gd name="connsiteX5" fmla="*/ 1161848 w 1191403"/>
                    <a:gd name="connsiteY5" fmla="*/ 847146 h 1296380"/>
                    <a:gd name="connsiteX6" fmla="*/ 1129191 w 1191403"/>
                    <a:gd name="connsiteY6" fmla="*/ 270204 h 1296380"/>
                    <a:gd name="connsiteX7" fmla="*/ 780848 w 1191403"/>
                    <a:gd name="connsiteY7" fmla="*/ 52489 h 1296380"/>
                    <a:gd name="connsiteX8" fmla="*/ 465163 w 1191403"/>
                    <a:gd name="connsiteY8" fmla="*/ 19832 h 1296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91403" h="1296380">
                      <a:moveTo>
                        <a:pt x="465163" y="19832"/>
                      </a:moveTo>
                      <a:cubicBezTo>
                        <a:pt x="354492" y="65189"/>
                        <a:pt x="193020" y="195818"/>
                        <a:pt x="116820" y="324632"/>
                      </a:cubicBezTo>
                      <a:cubicBezTo>
                        <a:pt x="40620" y="453446"/>
                        <a:pt x="-22880" y="654832"/>
                        <a:pt x="7963" y="792718"/>
                      </a:cubicBezTo>
                      <a:cubicBezTo>
                        <a:pt x="38806" y="930604"/>
                        <a:pt x="167620" y="1070303"/>
                        <a:pt x="301877" y="1151946"/>
                      </a:cubicBezTo>
                      <a:cubicBezTo>
                        <a:pt x="436134" y="1233589"/>
                        <a:pt x="670177" y="1333375"/>
                        <a:pt x="813505" y="1282575"/>
                      </a:cubicBezTo>
                      <a:cubicBezTo>
                        <a:pt x="956833" y="1231775"/>
                        <a:pt x="1109234" y="1015875"/>
                        <a:pt x="1161848" y="847146"/>
                      </a:cubicBezTo>
                      <a:cubicBezTo>
                        <a:pt x="1214462" y="678417"/>
                        <a:pt x="1192691" y="402647"/>
                        <a:pt x="1129191" y="270204"/>
                      </a:cubicBezTo>
                      <a:cubicBezTo>
                        <a:pt x="1065691" y="137761"/>
                        <a:pt x="895148" y="88775"/>
                        <a:pt x="780848" y="52489"/>
                      </a:cubicBezTo>
                      <a:cubicBezTo>
                        <a:pt x="666548" y="16203"/>
                        <a:pt x="575834" y="-25525"/>
                        <a:pt x="465163" y="19832"/>
                      </a:cubicBezTo>
                      <a:close/>
                    </a:path>
                  </a:pathLst>
                </a:custGeom>
                <a:noFill/>
                <a:ln w="31750">
                  <a:solidFill>
                    <a:srgbClr val="FF0000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4" name="Straight Arrow Connector 133"/>
                <p:cNvCxnSpPr>
                  <a:stCxn id="83" idx="3"/>
                  <a:endCxn id="133" idx="1"/>
                </p:cNvCxnSpPr>
                <p:nvPr/>
              </p:nvCxnSpPr>
              <p:spPr>
                <a:xfrm flipV="1">
                  <a:off x="2051529" y="2876375"/>
                  <a:ext cx="596423" cy="2955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6" name="Oval 135"/>
                <p:cNvSpPr/>
                <p:nvPr/>
              </p:nvSpPr>
              <p:spPr>
                <a:xfrm>
                  <a:off x="3399068" y="3005685"/>
                  <a:ext cx="304800" cy="296995"/>
                </a:xfrm>
                <a:prstGeom prst="ellipse">
                  <a:avLst/>
                </a:prstGeom>
                <a:pattFill prst="wdDnDiag">
                  <a:fgClr>
                    <a:srgbClr val="FF0000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83" name="TextBox 82"/>
            <p:cNvSpPr txBox="1"/>
            <p:nvPr/>
          </p:nvSpPr>
          <p:spPr>
            <a:xfrm>
              <a:off x="86590" y="3629937"/>
              <a:ext cx="1859579" cy="61707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H = Calcutta</a:t>
              </a:r>
              <a:br>
                <a:rPr lang="en-US" sz="1400" dirty="0" smtClean="0">
                  <a:solidFill>
                    <a:srgbClr val="FF0000"/>
                  </a:solidFill>
                </a:rPr>
              </a:br>
              <a:r>
                <a:rPr lang="en-US" sz="1400" dirty="0" smtClean="0">
                  <a:solidFill>
                    <a:srgbClr val="FF0000"/>
                  </a:solidFill>
                </a:rPr>
                <a:t>CC = Bangalore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40" name="Picture 5" descr="C:\Users\deepay\Desktop\sigm.pn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640" y="1828800"/>
            <a:ext cx="3108960" cy="150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1" name="Straight Connector 140"/>
          <p:cNvCxnSpPr/>
          <p:nvPr/>
        </p:nvCxnSpPr>
        <p:spPr>
          <a:xfrm>
            <a:off x="4789170" y="3285713"/>
            <a:ext cx="3009900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V="1">
            <a:off x="6236970" y="1837913"/>
            <a:ext cx="0" cy="14478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4419600" y="3285713"/>
            <a:ext cx="1413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mbria Math"/>
                <a:ea typeface="Cambria Math"/>
              </a:rPr>
              <a:t>∑</a:t>
            </a:r>
            <a:r>
              <a:rPr lang="en-US" sz="1400" baseline="-25000" dirty="0" smtClean="0">
                <a:latin typeface="Cambria Math"/>
                <a:ea typeface="Cambria Math"/>
              </a:rPr>
              <a:t>t</a:t>
            </a:r>
            <a:r>
              <a:rPr lang="en-US" sz="1400" dirty="0" smtClean="0">
                <a:latin typeface="Cambria Math"/>
                <a:ea typeface="Cambria Math"/>
              </a:rPr>
              <a:t> </a:t>
            </a:r>
            <a:r>
              <a:rPr lang="en-US" sz="1400" i="1" dirty="0" err="1">
                <a:latin typeface="Cambria Math"/>
                <a:ea typeface="Cambria Math"/>
              </a:rPr>
              <a:t>is_reason</a:t>
            </a:r>
            <a:r>
              <a:rPr lang="en-US" sz="1400" baseline="-25000" dirty="0" err="1">
                <a:latin typeface="Cambria Math"/>
                <a:ea typeface="Cambria Math"/>
              </a:rPr>
              <a:t>t</a:t>
            </a:r>
            <a:endParaRPr lang="en-US" sz="1400" dirty="0"/>
          </a:p>
        </p:txBody>
      </p:sp>
      <p:grpSp>
        <p:nvGrpSpPr>
          <p:cNvPr id="8" name="Group 7"/>
          <p:cNvGrpSpPr/>
          <p:nvPr/>
        </p:nvGrpSpPr>
        <p:grpSpPr>
          <a:xfrm>
            <a:off x="2560189" y="1981200"/>
            <a:ext cx="893056" cy="1547759"/>
            <a:chOff x="2560189" y="1981200"/>
            <a:chExt cx="893056" cy="1547759"/>
          </a:xfrm>
        </p:grpSpPr>
        <p:sp>
          <p:nvSpPr>
            <p:cNvPr id="116" name="TextBox 115"/>
            <p:cNvSpPr txBox="1"/>
            <p:nvPr/>
          </p:nvSpPr>
          <p:spPr>
            <a:xfrm>
              <a:off x="2773902" y="3221182"/>
              <a:ext cx="6793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>
                      <a:lumMod val="50000"/>
                    </a:schemeClr>
                  </a:solidFill>
                  <a:latin typeface="Cambria Math"/>
                  <a:ea typeface="Cambria Math"/>
                </a:rPr>
                <a:t>H=Cal</a:t>
              </a:r>
              <a:endParaRPr lang="en-US" sz="1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11" name="Straight Connector 110"/>
            <p:cNvCxnSpPr/>
            <p:nvPr/>
          </p:nvCxnSpPr>
          <p:spPr>
            <a:xfrm flipV="1">
              <a:off x="3135588" y="2005445"/>
              <a:ext cx="9394" cy="127115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2590800" y="2005445"/>
              <a:ext cx="563300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Oval 149"/>
            <p:cNvSpPr/>
            <p:nvPr/>
          </p:nvSpPr>
          <p:spPr>
            <a:xfrm>
              <a:off x="2560189" y="1981200"/>
              <a:ext cx="78235" cy="583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857185" y="2608660"/>
            <a:ext cx="679343" cy="972254"/>
            <a:chOff x="5864329" y="2608660"/>
            <a:chExt cx="679343" cy="972254"/>
          </a:xfrm>
        </p:grpSpPr>
        <p:sp>
          <p:nvSpPr>
            <p:cNvPr id="146" name="TextBox 145"/>
            <p:cNvSpPr txBox="1"/>
            <p:nvPr/>
          </p:nvSpPr>
          <p:spPr>
            <a:xfrm>
              <a:off x="5864329" y="3273137"/>
              <a:ext cx="6793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accent1">
                      <a:lumMod val="50000"/>
                    </a:schemeClr>
                  </a:solidFill>
                  <a:latin typeface="Cambria Math"/>
                  <a:ea typeface="Cambria Math"/>
                </a:rPr>
                <a:t>H=Cal</a:t>
              </a:r>
              <a:endParaRPr lang="en-US" sz="1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49" name="Straight Connector 148"/>
            <p:cNvCxnSpPr/>
            <p:nvPr/>
          </p:nvCxnSpPr>
          <p:spPr>
            <a:xfrm>
              <a:off x="6241256" y="2626520"/>
              <a:ext cx="0" cy="64359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Oval 151"/>
            <p:cNvSpPr/>
            <p:nvPr/>
          </p:nvSpPr>
          <p:spPr>
            <a:xfrm>
              <a:off x="6203501" y="2608660"/>
              <a:ext cx="78235" cy="583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4" name="Straight Connector 73"/>
          <p:cNvCxnSpPr/>
          <p:nvPr/>
        </p:nvCxnSpPr>
        <p:spPr>
          <a:xfrm>
            <a:off x="4441032" y="1752600"/>
            <a:ext cx="0" cy="2414487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AC66-D9E8-4BC6-8F11-1A22B24E1321}" type="slidenum">
              <a:rPr lang="en-US" smtClean="0"/>
              <a:t>12</a:t>
            </a:fld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524000" y="1153391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err="1">
                <a:latin typeface="Cambria Math"/>
                <a:ea typeface="Cambria Math"/>
              </a:rPr>
              <a:t>softmax</a:t>
            </a:r>
            <a:r>
              <a:rPr lang="en-US" sz="1400" dirty="0">
                <a:latin typeface="Cambria Math"/>
                <a:ea typeface="Cambria Math"/>
              </a:rPr>
              <a:t>( </a:t>
            </a:r>
            <a:r>
              <a:rPr lang="en-US" sz="1400" i="1" dirty="0" err="1">
                <a:latin typeface="Cambria Math"/>
                <a:ea typeface="Cambria Math"/>
              </a:rPr>
              <a:t>is_reason</a:t>
            </a:r>
            <a:r>
              <a:rPr lang="en-US" sz="1400" baseline="-25000" dirty="0" err="1">
                <a:latin typeface="Cambria Math"/>
                <a:ea typeface="Cambria Math"/>
              </a:rPr>
              <a:t>t</a:t>
            </a:r>
            <a:r>
              <a:rPr lang="en-US" sz="1400" dirty="0">
                <a:latin typeface="Cambria Math"/>
                <a:ea typeface="Cambria Math"/>
              </a:rPr>
              <a:t> (</a:t>
            </a:r>
            <a:r>
              <a:rPr lang="en-US" sz="1400" dirty="0" err="1">
                <a:latin typeface="Cambria Math"/>
                <a:ea typeface="Cambria Math"/>
              </a:rPr>
              <a:t>f</a:t>
            </a:r>
            <a:r>
              <a:rPr lang="en-US" sz="1400" baseline="-25000" dirty="0" err="1">
                <a:latin typeface="Cambria Math"/>
                <a:ea typeface="Cambria Math"/>
              </a:rPr>
              <a:t>ut</a:t>
            </a:r>
            <a:r>
              <a:rPr lang="en-US" sz="1400" dirty="0">
                <a:latin typeface="Cambria Math"/>
                <a:ea typeface="Cambria Math"/>
              </a:rPr>
              <a:t>, </a:t>
            </a:r>
            <a:r>
              <a:rPr lang="en-US" sz="1400" dirty="0" err="1">
                <a:latin typeface="Cambria Math"/>
                <a:ea typeface="Cambria Math"/>
              </a:rPr>
              <a:t>f</a:t>
            </a:r>
            <a:r>
              <a:rPr lang="en-US" sz="1400" baseline="-25000" dirty="0" err="1">
                <a:latin typeface="Cambria Math"/>
                <a:ea typeface="Cambria Math"/>
              </a:rPr>
              <a:t>vt</a:t>
            </a:r>
            <a:r>
              <a:rPr lang="en-US" sz="1400" dirty="0">
                <a:latin typeface="Cambria Math"/>
                <a:ea typeface="Cambria Math"/>
              </a:rPr>
              <a:t>) </a:t>
            </a:r>
            <a:r>
              <a:rPr lang="en-US" sz="1400" dirty="0" smtClean="0">
                <a:latin typeface="Cambria Math"/>
                <a:ea typeface="Cambria Math"/>
              </a:rPr>
              <a:t>) = </a:t>
            </a:r>
            <a:r>
              <a:rPr lang="el-GR" sz="1400" dirty="0" smtClean="0">
                <a:latin typeface="Cambria Math"/>
                <a:ea typeface="Cambria Math"/>
              </a:rPr>
              <a:t>σ</a:t>
            </a:r>
            <a:r>
              <a:rPr lang="en-US" sz="1400" dirty="0" smtClean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(</a:t>
            </a:r>
            <a:r>
              <a:rPr lang="el-GR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r>
              <a:rPr lang="en-US" dirty="0" smtClean="0">
                <a:latin typeface="Cambria"/>
                <a:ea typeface="Cambria Math"/>
              </a:rPr>
              <a:t> . </a:t>
            </a:r>
            <a:r>
              <a:rPr lang="en-US" sz="1400" dirty="0" smtClean="0">
                <a:latin typeface="Cambria Math"/>
                <a:ea typeface="Cambria Math"/>
              </a:rPr>
              <a:t>∑ </a:t>
            </a:r>
            <a:r>
              <a:rPr lang="en-US" sz="1400" i="1" dirty="0" err="1" smtClean="0">
                <a:latin typeface="Cambria Math"/>
                <a:ea typeface="Cambria Math"/>
              </a:rPr>
              <a:t>is_reason</a:t>
            </a:r>
            <a:r>
              <a:rPr lang="en-US" sz="1400" baseline="-25000" dirty="0" err="1" smtClean="0">
                <a:latin typeface="Cambria Math"/>
                <a:ea typeface="Cambria Math"/>
              </a:rPr>
              <a:t>t</a:t>
            </a:r>
            <a:r>
              <a:rPr lang="en-US" sz="1400" baseline="-25000" dirty="0" smtClean="0">
                <a:latin typeface="Cambria Math"/>
                <a:ea typeface="Cambria Math"/>
              </a:rPr>
              <a:t> </a:t>
            </a:r>
            <a:r>
              <a:rPr lang="en-US" sz="1400" dirty="0" smtClean="0">
                <a:latin typeface="Cambria Math"/>
                <a:ea typeface="Cambria Math"/>
              </a:rPr>
              <a:t>(</a:t>
            </a:r>
            <a:r>
              <a:rPr lang="en-US" sz="1400" dirty="0" err="1">
                <a:latin typeface="Cambria Math"/>
                <a:ea typeface="Cambria Math"/>
              </a:rPr>
              <a:t>f</a:t>
            </a:r>
            <a:r>
              <a:rPr lang="en-US" sz="1400" baseline="-25000" dirty="0" err="1">
                <a:latin typeface="Cambria Math"/>
                <a:ea typeface="Cambria Math"/>
              </a:rPr>
              <a:t>ut</a:t>
            </a:r>
            <a:r>
              <a:rPr lang="en-US" sz="1400" dirty="0">
                <a:latin typeface="Cambria Math"/>
                <a:ea typeface="Cambria Math"/>
              </a:rPr>
              <a:t>, </a:t>
            </a:r>
            <a:r>
              <a:rPr lang="en-US" sz="1400" dirty="0" err="1">
                <a:latin typeface="Cambria Math"/>
                <a:ea typeface="Cambria Math"/>
              </a:rPr>
              <a:t>f</a:t>
            </a:r>
            <a:r>
              <a:rPr lang="en-US" sz="1400" baseline="-25000" dirty="0" err="1">
                <a:latin typeface="Cambria Math"/>
                <a:ea typeface="Cambria Math"/>
              </a:rPr>
              <a:t>vt</a:t>
            </a:r>
            <a:r>
              <a:rPr lang="en-US" sz="1400" dirty="0" smtClean="0">
                <a:latin typeface="Cambria Math"/>
                <a:ea typeface="Cambria Math"/>
              </a:rPr>
              <a:t>) + c</a:t>
            </a:r>
            <a:r>
              <a:rPr lang="en-US" dirty="0" smtClean="0">
                <a:latin typeface="Cambria Math"/>
                <a:ea typeface="Cambria Math"/>
              </a:rPr>
              <a:t>)</a:t>
            </a:r>
            <a:r>
              <a:rPr lang="en-US" sz="1400" dirty="0" smtClean="0">
                <a:latin typeface="Cambria Math"/>
                <a:ea typeface="Cambria Math"/>
              </a:rPr>
              <a:t> </a:t>
            </a:r>
            <a:endParaRPr lang="en-US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211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533"/>
    </mc:Choice>
    <mc:Fallback xmlns="">
      <p:transition spd="slow" advTm="315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Box 137"/>
          <p:cNvSpPr txBox="1"/>
          <p:nvPr/>
        </p:nvSpPr>
        <p:spPr>
          <a:xfrm>
            <a:off x="4038756" y="5191780"/>
            <a:ext cx="1350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H = Calcutta</a:t>
            </a:r>
            <a:b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400" dirty="0" smtClean="0">
                <a:solidFill>
                  <a:srgbClr val="FF0000"/>
                </a:solidFill>
              </a:rPr>
              <a:t>CC = Bangalore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2053" name="Picture 5" descr="C:\Users\deepay\Desktop\sigm.pn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470" y="1819687"/>
            <a:ext cx="3108960" cy="150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EdgeExplain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cxnSp>
        <p:nvCxnSpPr>
          <p:cNvPr id="99" name="Straight Connector 98"/>
          <p:cNvCxnSpPr/>
          <p:nvPr/>
        </p:nvCxnSpPr>
        <p:spPr>
          <a:xfrm>
            <a:off x="1143000" y="3276600"/>
            <a:ext cx="3009900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2590800" y="1828800"/>
            <a:ext cx="0" cy="14478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725408" y="3276600"/>
            <a:ext cx="1413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mbria Math"/>
                <a:ea typeface="Cambria Math"/>
              </a:rPr>
              <a:t>∑</a:t>
            </a:r>
            <a:r>
              <a:rPr lang="en-US" sz="1400" baseline="-25000" dirty="0" smtClean="0">
                <a:latin typeface="Cambria Math"/>
                <a:ea typeface="Cambria Math"/>
              </a:rPr>
              <a:t>t</a:t>
            </a:r>
            <a:r>
              <a:rPr lang="en-US" sz="1400" dirty="0" smtClean="0">
                <a:latin typeface="Cambria Math"/>
                <a:ea typeface="Cambria Math"/>
              </a:rPr>
              <a:t> </a:t>
            </a:r>
            <a:r>
              <a:rPr lang="en-US" sz="1400" i="1" dirty="0" err="1">
                <a:latin typeface="Cambria Math"/>
                <a:ea typeface="Cambria Math"/>
              </a:rPr>
              <a:t>is_reason</a:t>
            </a:r>
            <a:r>
              <a:rPr lang="en-US" sz="1400" baseline="-25000" dirty="0" err="1">
                <a:latin typeface="Cambria Math"/>
                <a:ea typeface="Cambria Math"/>
              </a:rPr>
              <a:t>t</a:t>
            </a:r>
            <a:endParaRPr lang="en-US" sz="1400" dirty="0"/>
          </a:p>
        </p:txBody>
      </p:sp>
      <p:sp>
        <p:nvSpPr>
          <p:cNvPr id="116" name="TextBox 115"/>
          <p:cNvSpPr txBox="1"/>
          <p:nvPr/>
        </p:nvSpPr>
        <p:spPr>
          <a:xfrm>
            <a:off x="2773902" y="3221182"/>
            <a:ext cx="6793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Cambria Math"/>
                <a:ea typeface="Cambria Math"/>
              </a:rPr>
              <a:t>H=Cal</a:t>
            </a: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11" name="Straight Connector 110"/>
          <p:cNvCxnSpPr/>
          <p:nvPr/>
        </p:nvCxnSpPr>
        <p:spPr>
          <a:xfrm flipV="1">
            <a:off x="3135588" y="2005445"/>
            <a:ext cx="9394" cy="12711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2590800" y="2005445"/>
            <a:ext cx="5633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457200" y="1676400"/>
            <a:ext cx="2133600" cy="584775"/>
            <a:chOff x="457200" y="1676400"/>
            <a:chExt cx="2133600" cy="584775"/>
          </a:xfrm>
        </p:grpSpPr>
        <p:sp>
          <p:nvSpPr>
            <p:cNvPr id="142" name="TextBox 141"/>
            <p:cNvSpPr txBox="1"/>
            <p:nvPr/>
          </p:nvSpPr>
          <p:spPr>
            <a:xfrm>
              <a:off x="457200" y="1676400"/>
              <a:ext cx="1707574" cy="58477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Marginal gain with </a:t>
              </a:r>
              <a:r>
                <a:rPr lang="en-US" sz="1600" dirty="0" smtClean="0">
                  <a:solidFill>
                    <a:srgbClr val="FF0000"/>
                  </a:solidFill>
                </a:rPr>
                <a:t>CC = Bangalore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cxnSp>
          <p:nvCxnSpPr>
            <p:cNvPr id="145" name="Straight Arrow Connector 144"/>
            <p:cNvCxnSpPr>
              <a:stCxn id="142" idx="3"/>
            </p:cNvCxnSpPr>
            <p:nvPr/>
          </p:nvCxnSpPr>
          <p:spPr>
            <a:xfrm>
              <a:off x="2164774" y="1968788"/>
              <a:ext cx="426026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609600" y="4017755"/>
            <a:ext cx="5676902" cy="2333505"/>
            <a:chOff x="86590" y="3602892"/>
            <a:chExt cx="6695212" cy="2752085"/>
          </a:xfrm>
        </p:grpSpPr>
        <p:grpSp>
          <p:nvGrpSpPr>
            <p:cNvPr id="82" name="Group 81"/>
            <p:cNvGrpSpPr/>
            <p:nvPr/>
          </p:nvGrpSpPr>
          <p:grpSpPr>
            <a:xfrm>
              <a:off x="1839027" y="3602892"/>
              <a:ext cx="4942775" cy="2752085"/>
              <a:chOff x="1062592" y="2435083"/>
              <a:chExt cx="6652262" cy="3703909"/>
            </a:xfrm>
          </p:grpSpPr>
          <p:sp>
            <p:nvSpPr>
              <p:cNvPr id="85" name="Oval 84"/>
              <p:cNvSpPr/>
              <p:nvPr/>
            </p:nvSpPr>
            <p:spPr>
              <a:xfrm>
                <a:off x="4557550" y="3738290"/>
                <a:ext cx="498280" cy="498539"/>
              </a:xfrm>
              <a:prstGeom prst="ellipse">
                <a:avLst/>
              </a:prstGeom>
              <a:pattFill prst="pct30">
                <a:fgClr>
                  <a:srgbClr val="FF0000"/>
                </a:fgClr>
                <a:bgClr>
                  <a:schemeClr val="bg1"/>
                </a:bgClr>
              </a:pattFill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u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6523264" y="3575631"/>
                <a:ext cx="304800" cy="296995"/>
              </a:xfrm>
              <a:prstGeom prst="ellipse">
                <a:avLst/>
              </a:prstGeom>
              <a:pattFill prst="dashVert">
                <a:fgClr>
                  <a:srgbClr val="008000"/>
                </a:fgClr>
                <a:bgClr>
                  <a:schemeClr val="bg1"/>
                </a:bgClr>
              </a:pattFill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6523264" y="4061761"/>
                <a:ext cx="304800" cy="296995"/>
              </a:xfrm>
              <a:prstGeom prst="ellipse">
                <a:avLst/>
              </a:prstGeom>
              <a:pattFill prst="dashVert">
                <a:fgClr>
                  <a:srgbClr val="008000"/>
                </a:fgClr>
                <a:bgClr>
                  <a:schemeClr val="bg1"/>
                </a:bgClr>
              </a:pattFill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6828064" y="3712043"/>
                <a:ext cx="304800" cy="296995"/>
              </a:xfrm>
              <a:prstGeom prst="ellipse">
                <a:avLst/>
              </a:prstGeom>
              <a:pattFill prst="dashVert">
                <a:fgClr>
                  <a:srgbClr val="008000"/>
                </a:fgClr>
                <a:bgClr>
                  <a:schemeClr val="bg1"/>
                </a:bgClr>
              </a:pattFill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926036" y="4061761"/>
                <a:ext cx="304800" cy="296995"/>
              </a:xfrm>
              <a:prstGeom prst="ellipse">
                <a:avLst/>
              </a:prstGeom>
              <a:pattFill prst="dashVert">
                <a:fgClr>
                  <a:srgbClr val="008000"/>
                </a:fgClr>
                <a:bgClr>
                  <a:schemeClr val="bg1"/>
                </a:bgClr>
              </a:pattFill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1" name="Freeform 90"/>
              <p:cNvSpPr/>
              <p:nvPr/>
            </p:nvSpPr>
            <p:spPr>
              <a:xfrm>
                <a:off x="6345494" y="3462447"/>
                <a:ext cx="994562" cy="1081040"/>
              </a:xfrm>
              <a:custGeom>
                <a:avLst/>
                <a:gdLst>
                  <a:gd name="connsiteX0" fmla="*/ 852684 w 994562"/>
                  <a:gd name="connsiteY0" fmla="*/ 176093 h 1081040"/>
                  <a:gd name="connsiteX1" fmla="*/ 232199 w 994562"/>
                  <a:gd name="connsiteY1" fmla="*/ 23693 h 1081040"/>
                  <a:gd name="connsiteX2" fmla="*/ 3599 w 994562"/>
                  <a:gd name="connsiteY2" fmla="*/ 665950 h 1081040"/>
                  <a:gd name="connsiteX3" fmla="*/ 384599 w 994562"/>
                  <a:gd name="connsiteY3" fmla="*/ 1057836 h 1081040"/>
                  <a:gd name="connsiteX4" fmla="*/ 917999 w 994562"/>
                  <a:gd name="connsiteY4" fmla="*/ 981636 h 1081040"/>
                  <a:gd name="connsiteX5" fmla="*/ 983313 w 994562"/>
                  <a:gd name="connsiteY5" fmla="*/ 535321 h 1081040"/>
                  <a:gd name="connsiteX6" fmla="*/ 852684 w 994562"/>
                  <a:gd name="connsiteY6" fmla="*/ 176093 h 1081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94562" h="1081040">
                    <a:moveTo>
                      <a:pt x="852684" y="176093"/>
                    </a:moveTo>
                    <a:cubicBezTo>
                      <a:pt x="727498" y="90822"/>
                      <a:pt x="373713" y="-57950"/>
                      <a:pt x="232199" y="23693"/>
                    </a:cubicBezTo>
                    <a:cubicBezTo>
                      <a:pt x="90685" y="105336"/>
                      <a:pt x="-21801" y="493593"/>
                      <a:pt x="3599" y="665950"/>
                    </a:cubicBezTo>
                    <a:cubicBezTo>
                      <a:pt x="28999" y="838307"/>
                      <a:pt x="232199" y="1005222"/>
                      <a:pt x="384599" y="1057836"/>
                    </a:cubicBezTo>
                    <a:cubicBezTo>
                      <a:pt x="536999" y="1110450"/>
                      <a:pt x="818213" y="1068722"/>
                      <a:pt x="917999" y="981636"/>
                    </a:cubicBezTo>
                    <a:cubicBezTo>
                      <a:pt x="1017785" y="894550"/>
                      <a:pt x="996013" y="669578"/>
                      <a:pt x="983313" y="535321"/>
                    </a:cubicBezTo>
                    <a:cubicBezTo>
                      <a:pt x="970613" y="401064"/>
                      <a:pt x="977870" y="261364"/>
                      <a:pt x="852684" y="176093"/>
                    </a:cubicBezTo>
                    <a:close/>
                  </a:path>
                </a:pathLst>
              </a:custGeom>
              <a:noFill/>
              <a:ln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2" name="Straight Connector 91"/>
              <p:cNvCxnSpPr>
                <a:stCxn id="131" idx="1"/>
                <a:endCxn id="85" idx="1"/>
              </p:cNvCxnSpPr>
              <p:nvPr/>
            </p:nvCxnSpPr>
            <p:spPr>
              <a:xfrm>
                <a:off x="2739410" y="2552371"/>
                <a:ext cx="1891111" cy="125892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>
                <a:stCxn id="131" idx="5"/>
                <a:endCxn id="85" idx="3"/>
              </p:cNvCxnSpPr>
              <p:nvPr/>
            </p:nvCxnSpPr>
            <p:spPr>
              <a:xfrm flipV="1">
                <a:off x="2617254" y="4163818"/>
                <a:ext cx="2013268" cy="130592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>
                <a:stCxn id="85" idx="7"/>
                <a:endCxn id="91" idx="1"/>
              </p:cNvCxnSpPr>
              <p:nvPr/>
            </p:nvCxnSpPr>
            <p:spPr>
              <a:xfrm flipV="1">
                <a:off x="4982858" y="3486140"/>
                <a:ext cx="1594834" cy="325159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>
                <a:stCxn id="85" idx="5"/>
                <a:endCxn id="91" idx="3"/>
              </p:cNvCxnSpPr>
              <p:nvPr/>
            </p:nvCxnSpPr>
            <p:spPr>
              <a:xfrm>
                <a:off x="4982858" y="4163818"/>
                <a:ext cx="1747235" cy="356465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TextBox 99"/>
              <p:cNvSpPr txBox="1"/>
              <p:nvPr/>
            </p:nvSpPr>
            <p:spPr>
              <a:xfrm>
                <a:off x="1062592" y="5650466"/>
                <a:ext cx="2058180" cy="488526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rgbClr val="002060"/>
                    </a:solidFill>
                  </a:rPr>
                  <a:t>H = Calcutta</a:t>
                </a:r>
                <a:endParaRPr lang="en-US" sz="14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5693031" y="2950842"/>
                <a:ext cx="2021823" cy="488526"/>
              </a:xfrm>
              <a:prstGeom prst="rect">
                <a:avLst/>
              </a:prstGeom>
              <a:noFill/>
              <a:ln>
                <a:solidFill>
                  <a:srgbClr val="008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008000"/>
                    </a:solidFill>
                  </a:rPr>
                  <a:t>CC = Berkeley</a:t>
                </a:r>
                <a:endParaRPr lang="en-US" sz="1400" dirty="0">
                  <a:solidFill>
                    <a:srgbClr val="008000"/>
                  </a:solidFill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>
                <a:off x="1206791" y="2435083"/>
                <a:ext cx="2003816" cy="3109094"/>
                <a:chOff x="2051529" y="2454287"/>
                <a:chExt cx="2003816" cy="3109094"/>
              </a:xfrm>
            </p:grpSpPr>
            <p:sp>
              <p:nvSpPr>
                <p:cNvPr id="104" name="Oval 103"/>
                <p:cNvSpPr/>
                <p:nvPr/>
              </p:nvSpPr>
              <p:spPr>
                <a:xfrm>
                  <a:off x="2637066" y="3167917"/>
                  <a:ext cx="304800" cy="296995"/>
                </a:xfrm>
                <a:prstGeom prst="ellipse">
                  <a:avLst/>
                </a:prstGeom>
                <a:pattFill prst="wdDnDiag">
                  <a:fgClr>
                    <a:srgbClr val="FF0000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5" name="Oval 104"/>
                <p:cNvSpPr/>
                <p:nvPr/>
              </p:nvSpPr>
              <p:spPr>
                <a:xfrm>
                  <a:off x="2789466" y="2691318"/>
                  <a:ext cx="304800" cy="296995"/>
                </a:xfrm>
                <a:prstGeom prst="ellipse">
                  <a:avLst/>
                </a:prstGeom>
                <a:pattFill prst="wdDnDiag">
                  <a:fgClr>
                    <a:srgbClr val="FF0000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6" name="Oval 105"/>
                <p:cNvSpPr/>
                <p:nvPr/>
              </p:nvSpPr>
              <p:spPr>
                <a:xfrm>
                  <a:off x="3007181" y="3063413"/>
                  <a:ext cx="304800" cy="296995"/>
                </a:xfrm>
                <a:prstGeom prst="ellipse">
                  <a:avLst/>
                </a:prstGeom>
                <a:pattFill prst="wdDnDiag">
                  <a:fgClr>
                    <a:srgbClr val="FF0000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7" name="Oval 106"/>
                <p:cNvSpPr/>
                <p:nvPr/>
              </p:nvSpPr>
              <p:spPr>
                <a:xfrm>
                  <a:off x="2941868" y="3473593"/>
                  <a:ext cx="304800" cy="296995"/>
                </a:xfrm>
                <a:prstGeom prst="ellipse">
                  <a:avLst/>
                </a:prstGeom>
                <a:pattFill prst="wdDnDiag">
                  <a:fgClr>
                    <a:srgbClr val="FF0000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8" name="Oval 107"/>
                <p:cNvSpPr/>
                <p:nvPr/>
              </p:nvSpPr>
              <p:spPr>
                <a:xfrm>
                  <a:off x="3235781" y="2691317"/>
                  <a:ext cx="304800" cy="296995"/>
                </a:xfrm>
                <a:prstGeom prst="ellipse">
                  <a:avLst/>
                </a:prstGeom>
                <a:pattFill prst="wdDnDiag">
                  <a:fgClr>
                    <a:srgbClr val="FF0000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0" name="Oval 109"/>
                <p:cNvSpPr/>
                <p:nvPr/>
              </p:nvSpPr>
              <p:spPr>
                <a:xfrm>
                  <a:off x="3246668" y="3316414"/>
                  <a:ext cx="304800" cy="296995"/>
                </a:xfrm>
                <a:prstGeom prst="ellipse">
                  <a:avLst/>
                </a:prstGeom>
                <a:pattFill prst="wdDnDiag">
                  <a:fgClr>
                    <a:srgbClr val="FF0000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8" name="Oval 117"/>
                <p:cNvSpPr/>
                <p:nvPr/>
              </p:nvSpPr>
              <p:spPr>
                <a:xfrm>
                  <a:off x="2484666" y="3811225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9" name="Oval 118"/>
                <p:cNvSpPr/>
                <p:nvPr/>
              </p:nvSpPr>
              <p:spPr>
                <a:xfrm>
                  <a:off x="2941868" y="3881439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0" name="Oval 119"/>
                <p:cNvSpPr/>
                <p:nvPr/>
              </p:nvSpPr>
              <p:spPr>
                <a:xfrm>
                  <a:off x="3388181" y="3881438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1" name="Oval 120"/>
                <p:cNvSpPr/>
                <p:nvPr/>
              </p:nvSpPr>
              <p:spPr>
                <a:xfrm>
                  <a:off x="2658841" y="4202349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2" name="Oval 121"/>
                <p:cNvSpPr/>
                <p:nvPr/>
              </p:nvSpPr>
              <p:spPr>
                <a:xfrm>
                  <a:off x="3159582" y="4272033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3" name="Oval 122"/>
                <p:cNvSpPr/>
                <p:nvPr/>
              </p:nvSpPr>
              <p:spPr>
                <a:xfrm>
                  <a:off x="2321383" y="4384877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4" name="Oval 123"/>
                <p:cNvSpPr/>
                <p:nvPr/>
              </p:nvSpPr>
              <p:spPr>
                <a:xfrm>
                  <a:off x="2789466" y="4678881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5" name="Oval 124"/>
                <p:cNvSpPr/>
                <p:nvPr/>
              </p:nvSpPr>
              <p:spPr>
                <a:xfrm>
                  <a:off x="3279325" y="4718424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6" name="Oval 125"/>
                <p:cNvSpPr/>
                <p:nvPr/>
              </p:nvSpPr>
              <p:spPr>
                <a:xfrm>
                  <a:off x="3518812" y="4449194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7" name="Oval 126"/>
                <p:cNvSpPr/>
                <p:nvPr/>
              </p:nvSpPr>
              <p:spPr>
                <a:xfrm>
                  <a:off x="2985415" y="5099697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8" name="Oval 127"/>
                <p:cNvSpPr/>
                <p:nvPr/>
              </p:nvSpPr>
              <p:spPr>
                <a:xfrm>
                  <a:off x="2310502" y="3462828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9" name="Oval 128"/>
                <p:cNvSpPr/>
                <p:nvPr/>
              </p:nvSpPr>
              <p:spPr>
                <a:xfrm>
                  <a:off x="2354041" y="4827378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1" name="Freeform 130"/>
                <p:cNvSpPr/>
                <p:nvPr/>
              </p:nvSpPr>
              <p:spPr>
                <a:xfrm>
                  <a:off x="2103664" y="2454287"/>
                  <a:ext cx="1951681" cy="3109094"/>
                </a:xfrm>
                <a:custGeom>
                  <a:avLst/>
                  <a:gdLst>
                    <a:gd name="connsiteX0" fmla="*/ 1931520 w 2087058"/>
                    <a:gd name="connsiteY0" fmla="*/ 911945 h 3109093"/>
                    <a:gd name="connsiteX1" fmla="*/ 1583177 w 2087058"/>
                    <a:gd name="connsiteY1" fmla="*/ 117288 h 3109093"/>
                    <a:gd name="connsiteX2" fmla="*/ 603463 w 2087058"/>
                    <a:gd name="connsiteY2" fmla="*/ 160831 h 3109093"/>
                    <a:gd name="connsiteX3" fmla="*/ 4748 w 2087058"/>
                    <a:gd name="connsiteY3" fmla="*/ 1586860 h 3109093"/>
                    <a:gd name="connsiteX4" fmla="*/ 385748 w 2087058"/>
                    <a:gd name="connsiteY4" fmla="*/ 2882260 h 3109093"/>
                    <a:gd name="connsiteX5" fmla="*/ 1452548 w 2087058"/>
                    <a:gd name="connsiteY5" fmla="*/ 3034660 h 3109093"/>
                    <a:gd name="connsiteX6" fmla="*/ 2062148 w 2087058"/>
                    <a:gd name="connsiteY6" fmla="*/ 2076717 h 3109093"/>
                    <a:gd name="connsiteX7" fmla="*/ 1931520 w 2087058"/>
                    <a:gd name="connsiteY7" fmla="*/ 911945 h 31090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087058" h="3109093">
                      <a:moveTo>
                        <a:pt x="1931520" y="911945"/>
                      </a:moveTo>
                      <a:cubicBezTo>
                        <a:pt x="1851692" y="585374"/>
                        <a:pt x="1804520" y="242474"/>
                        <a:pt x="1583177" y="117288"/>
                      </a:cubicBezTo>
                      <a:cubicBezTo>
                        <a:pt x="1361834" y="-7898"/>
                        <a:pt x="866534" y="-84097"/>
                        <a:pt x="603463" y="160831"/>
                      </a:cubicBezTo>
                      <a:cubicBezTo>
                        <a:pt x="340392" y="405759"/>
                        <a:pt x="41034" y="1133288"/>
                        <a:pt x="4748" y="1586860"/>
                      </a:cubicBezTo>
                      <a:cubicBezTo>
                        <a:pt x="-31538" y="2040432"/>
                        <a:pt x="144448" y="2640960"/>
                        <a:pt x="385748" y="2882260"/>
                      </a:cubicBezTo>
                      <a:cubicBezTo>
                        <a:pt x="627048" y="3123560"/>
                        <a:pt x="1173148" y="3168917"/>
                        <a:pt x="1452548" y="3034660"/>
                      </a:cubicBezTo>
                      <a:cubicBezTo>
                        <a:pt x="1731948" y="2900403"/>
                        <a:pt x="1982319" y="2432317"/>
                        <a:pt x="2062148" y="2076717"/>
                      </a:cubicBezTo>
                      <a:cubicBezTo>
                        <a:pt x="2141977" y="1721117"/>
                        <a:pt x="2011348" y="1238516"/>
                        <a:pt x="1931520" y="911945"/>
                      </a:cubicBezTo>
                      <a:close/>
                    </a:path>
                  </a:pathLst>
                </a:cu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Freeform 132"/>
                <p:cNvSpPr/>
                <p:nvPr/>
              </p:nvSpPr>
              <p:spPr>
                <a:xfrm>
                  <a:off x="2531131" y="2551743"/>
                  <a:ext cx="1191403" cy="1296380"/>
                </a:xfrm>
                <a:custGeom>
                  <a:avLst/>
                  <a:gdLst>
                    <a:gd name="connsiteX0" fmla="*/ 465163 w 1191403"/>
                    <a:gd name="connsiteY0" fmla="*/ 19832 h 1296380"/>
                    <a:gd name="connsiteX1" fmla="*/ 116820 w 1191403"/>
                    <a:gd name="connsiteY1" fmla="*/ 324632 h 1296380"/>
                    <a:gd name="connsiteX2" fmla="*/ 7963 w 1191403"/>
                    <a:gd name="connsiteY2" fmla="*/ 792718 h 1296380"/>
                    <a:gd name="connsiteX3" fmla="*/ 301877 w 1191403"/>
                    <a:gd name="connsiteY3" fmla="*/ 1151946 h 1296380"/>
                    <a:gd name="connsiteX4" fmla="*/ 813505 w 1191403"/>
                    <a:gd name="connsiteY4" fmla="*/ 1282575 h 1296380"/>
                    <a:gd name="connsiteX5" fmla="*/ 1161848 w 1191403"/>
                    <a:gd name="connsiteY5" fmla="*/ 847146 h 1296380"/>
                    <a:gd name="connsiteX6" fmla="*/ 1129191 w 1191403"/>
                    <a:gd name="connsiteY6" fmla="*/ 270204 h 1296380"/>
                    <a:gd name="connsiteX7" fmla="*/ 780848 w 1191403"/>
                    <a:gd name="connsiteY7" fmla="*/ 52489 h 1296380"/>
                    <a:gd name="connsiteX8" fmla="*/ 465163 w 1191403"/>
                    <a:gd name="connsiteY8" fmla="*/ 19832 h 1296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91403" h="1296380">
                      <a:moveTo>
                        <a:pt x="465163" y="19832"/>
                      </a:moveTo>
                      <a:cubicBezTo>
                        <a:pt x="354492" y="65189"/>
                        <a:pt x="193020" y="195818"/>
                        <a:pt x="116820" y="324632"/>
                      </a:cubicBezTo>
                      <a:cubicBezTo>
                        <a:pt x="40620" y="453446"/>
                        <a:pt x="-22880" y="654832"/>
                        <a:pt x="7963" y="792718"/>
                      </a:cubicBezTo>
                      <a:cubicBezTo>
                        <a:pt x="38806" y="930604"/>
                        <a:pt x="167620" y="1070303"/>
                        <a:pt x="301877" y="1151946"/>
                      </a:cubicBezTo>
                      <a:cubicBezTo>
                        <a:pt x="436134" y="1233589"/>
                        <a:pt x="670177" y="1333375"/>
                        <a:pt x="813505" y="1282575"/>
                      </a:cubicBezTo>
                      <a:cubicBezTo>
                        <a:pt x="956833" y="1231775"/>
                        <a:pt x="1109234" y="1015875"/>
                        <a:pt x="1161848" y="847146"/>
                      </a:cubicBezTo>
                      <a:cubicBezTo>
                        <a:pt x="1214462" y="678417"/>
                        <a:pt x="1192691" y="402647"/>
                        <a:pt x="1129191" y="270204"/>
                      </a:cubicBezTo>
                      <a:cubicBezTo>
                        <a:pt x="1065691" y="137761"/>
                        <a:pt x="895148" y="88775"/>
                        <a:pt x="780848" y="52489"/>
                      </a:cubicBezTo>
                      <a:cubicBezTo>
                        <a:pt x="666548" y="16203"/>
                        <a:pt x="575834" y="-25525"/>
                        <a:pt x="465163" y="19832"/>
                      </a:cubicBezTo>
                      <a:close/>
                    </a:path>
                  </a:pathLst>
                </a:custGeom>
                <a:noFill/>
                <a:ln w="31750">
                  <a:solidFill>
                    <a:srgbClr val="FF0000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4" name="Straight Arrow Connector 133"/>
                <p:cNvCxnSpPr>
                  <a:stCxn id="83" idx="3"/>
                  <a:endCxn id="133" idx="1"/>
                </p:cNvCxnSpPr>
                <p:nvPr/>
              </p:nvCxnSpPr>
              <p:spPr>
                <a:xfrm flipV="1">
                  <a:off x="2051529" y="2876375"/>
                  <a:ext cx="596423" cy="2955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6" name="Oval 135"/>
                <p:cNvSpPr/>
                <p:nvPr/>
              </p:nvSpPr>
              <p:spPr>
                <a:xfrm>
                  <a:off x="3399068" y="3005685"/>
                  <a:ext cx="304800" cy="296995"/>
                </a:xfrm>
                <a:prstGeom prst="ellipse">
                  <a:avLst/>
                </a:prstGeom>
                <a:pattFill prst="wdDnDiag">
                  <a:fgClr>
                    <a:srgbClr val="FF0000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83" name="TextBox 82"/>
            <p:cNvSpPr txBox="1"/>
            <p:nvPr/>
          </p:nvSpPr>
          <p:spPr>
            <a:xfrm>
              <a:off x="86590" y="3629937"/>
              <a:ext cx="1859579" cy="61707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H = Calcutta</a:t>
              </a:r>
              <a:br>
                <a:rPr lang="en-US" sz="1400" dirty="0" smtClean="0">
                  <a:solidFill>
                    <a:srgbClr val="FF0000"/>
                  </a:solidFill>
                </a:rPr>
              </a:br>
              <a:r>
                <a:rPr lang="en-US" sz="1400" dirty="0" smtClean="0">
                  <a:solidFill>
                    <a:srgbClr val="FF0000"/>
                  </a:solidFill>
                </a:rPr>
                <a:t>CC = Bangalore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40" name="Picture 5" descr="C:\Users\deepay\Desktop\sigm.pn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640" y="1828800"/>
            <a:ext cx="3108960" cy="150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1" name="Straight Connector 140"/>
          <p:cNvCxnSpPr/>
          <p:nvPr/>
        </p:nvCxnSpPr>
        <p:spPr>
          <a:xfrm>
            <a:off x="4789170" y="3285713"/>
            <a:ext cx="3009900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V="1">
            <a:off x="6236970" y="1837913"/>
            <a:ext cx="0" cy="14478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4419600" y="3285713"/>
            <a:ext cx="1413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mbria Math"/>
                <a:ea typeface="Cambria Math"/>
              </a:rPr>
              <a:t>∑</a:t>
            </a:r>
            <a:r>
              <a:rPr lang="en-US" sz="1400" baseline="-25000" dirty="0" smtClean="0">
                <a:latin typeface="Cambria Math"/>
                <a:ea typeface="Cambria Math"/>
              </a:rPr>
              <a:t>t</a:t>
            </a:r>
            <a:r>
              <a:rPr lang="en-US" sz="1400" dirty="0" smtClean="0">
                <a:latin typeface="Cambria Math"/>
                <a:ea typeface="Cambria Math"/>
              </a:rPr>
              <a:t> </a:t>
            </a:r>
            <a:r>
              <a:rPr lang="en-US" sz="1400" i="1" dirty="0" err="1">
                <a:latin typeface="Cambria Math"/>
                <a:ea typeface="Cambria Math"/>
              </a:rPr>
              <a:t>is_reason</a:t>
            </a:r>
            <a:r>
              <a:rPr lang="en-US" sz="1400" baseline="-25000" dirty="0" err="1">
                <a:latin typeface="Cambria Math"/>
                <a:ea typeface="Cambria Math"/>
              </a:rPr>
              <a:t>t</a:t>
            </a:r>
            <a:endParaRPr lang="en-US" sz="1400" dirty="0"/>
          </a:p>
        </p:txBody>
      </p:sp>
      <p:sp>
        <p:nvSpPr>
          <p:cNvPr id="146" name="TextBox 145"/>
          <p:cNvSpPr txBox="1"/>
          <p:nvPr/>
        </p:nvSpPr>
        <p:spPr>
          <a:xfrm>
            <a:off x="5857185" y="3273137"/>
            <a:ext cx="6793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Cambria Math"/>
                <a:ea typeface="Cambria Math"/>
              </a:rPr>
              <a:t>H=Cal</a:t>
            </a: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49" name="Straight Connector 148"/>
          <p:cNvCxnSpPr/>
          <p:nvPr/>
        </p:nvCxnSpPr>
        <p:spPr>
          <a:xfrm>
            <a:off x="6234112" y="2626520"/>
            <a:ext cx="0" cy="6435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Oval 149"/>
          <p:cNvSpPr/>
          <p:nvPr/>
        </p:nvSpPr>
        <p:spPr>
          <a:xfrm>
            <a:off x="2560189" y="1981200"/>
            <a:ext cx="78235" cy="583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562224" y="1871664"/>
            <a:ext cx="1857376" cy="1872738"/>
            <a:chOff x="2562224" y="1871664"/>
            <a:chExt cx="1857376" cy="1872738"/>
          </a:xfrm>
        </p:grpSpPr>
        <p:sp>
          <p:nvSpPr>
            <p:cNvPr id="117" name="TextBox 116"/>
            <p:cNvSpPr txBox="1"/>
            <p:nvPr/>
          </p:nvSpPr>
          <p:spPr>
            <a:xfrm>
              <a:off x="3429000" y="3221182"/>
              <a:ext cx="990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1">
                      <a:lumMod val="50000"/>
                    </a:schemeClr>
                  </a:solidFill>
                  <a:latin typeface="Cambria Math"/>
                  <a:ea typeface="Cambria Math"/>
                </a:rPr>
                <a:t>H=Cal</a:t>
              </a:r>
              <a:r>
                <a:rPr lang="en-US" sz="1400" dirty="0" smtClean="0">
                  <a:latin typeface="Cambria Math"/>
                  <a:ea typeface="Cambria Math"/>
                </a:rPr>
                <a:t/>
              </a:r>
              <a:br>
                <a:rPr lang="en-US" sz="1400" dirty="0" smtClean="0">
                  <a:latin typeface="Cambria Math"/>
                  <a:ea typeface="Cambria Math"/>
                </a:rPr>
              </a:br>
              <a:r>
                <a:rPr lang="en-US" sz="1400" dirty="0" smtClean="0">
                  <a:solidFill>
                    <a:srgbClr val="FF0000"/>
                  </a:solidFill>
                  <a:latin typeface="Cambria Math"/>
                  <a:ea typeface="Cambria Math"/>
                </a:rPr>
                <a:t>CC=</a:t>
              </a:r>
              <a:r>
                <a:rPr lang="en-US" sz="1400" dirty="0" err="1" smtClean="0">
                  <a:solidFill>
                    <a:srgbClr val="FF0000"/>
                  </a:solidFill>
                  <a:latin typeface="Cambria Math"/>
                  <a:ea typeface="Cambria Math"/>
                </a:rPr>
                <a:t>B’lore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cxnSp>
          <p:nvCxnSpPr>
            <p:cNvPr id="130" name="Straight Connector 129"/>
            <p:cNvCxnSpPr/>
            <p:nvPr/>
          </p:nvCxnSpPr>
          <p:spPr>
            <a:xfrm flipV="1">
              <a:off x="3657600" y="1901536"/>
              <a:ext cx="20782" cy="137160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flipV="1">
              <a:off x="2590800" y="1901536"/>
              <a:ext cx="1091855" cy="3464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Oval 150"/>
            <p:cNvSpPr/>
            <p:nvPr/>
          </p:nvSpPr>
          <p:spPr>
            <a:xfrm>
              <a:off x="2562224" y="1871664"/>
              <a:ext cx="78235" cy="583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2" name="Oval 151"/>
          <p:cNvSpPr/>
          <p:nvPr/>
        </p:nvSpPr>
        <p:spPr>
          <a:xfrm>
            <a:off x="6196357" y="2608660"/>
            <a:ext cx="78235" cy="583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/>
          <p:cNvCxnSpPr/>
          <p:nvPr/>
        </p:nvCxnSpPr>
        <p:spPr>
          <a:xfrm>
            <a:off x="4441032" y="1752600"/>
            <a:ext cx="0" cy="2414487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866502" y="3271425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Cambria Math"/>
                <a:ea typeface="Cambria Math"/>
              </a:rPr>
              <a:t>H=Cal</a:t>
            </a:r>
            <a:r>
              <a:rPr lang="en-US" sz="1400" dirty="0" smtClean="0">
                <a:latin typeface="Cambria Math"/>
                <a:ea typeface="Cambria Math"/>
              </a:rPr>
              <a:t/>
            </a:r>
            <a:br>
              <a:rPr lang="en-US" sz="1400" dirty="0" smtClean="0">
                <a:latin typeface="Cambria Math"/>
                <a:ea typeface="Cambria Math"/>
              </a:rPr>
            </a:br>
            <a:r>
              <a:rPr lang="en-US" sz="1400" dirty="0" smtClean="0">
                <a:solidFill>
                  <a:srgbClr val="FF0000"/>
                </a:solidFill>
                <a:latin typeface="Cambria Math"/>
                <a:ea typeface="Cambria Math"/>
              </a:rPr>
              <a:t>CC=</a:t>
            </a:r>
            <a:r>
              <a:rPr lang="en-US" sz="1400" dirty="0" err="1" smtClean="0">
                <a:solidFill>
                  <a:srgbClr val="FF0000"/>
                </a:solidFill>
                <a:latin typeface="Cambria Math"/>
                <a:ea typeface="Cambria Math"/>
              </a:rPr>
              <a:t>B’lore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AC66-D9E8-4BC6-8F11-1A22B24E1321}" type="slidenum">
              <a:rPr lang="en-US" smtClean="0"/>
              <a:t>13</a:t>
            </a:fld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1524000" y="1153391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err="1">
                <a:latin typeface="Cambria Math"/>
                <a:ea typeface="Cambria Math"/>
              </a:rPr>
              <a:t>softmax</a:t>
            </a:r>
            <a:r>
              <a:rPr lang="en-US" sz="1400" dirty="0">
                <a:latin typeface="Cambria Math"/>
                <a:ea typeface="Cambria Math"/>
              </a:rPr>
              <a:t>( </a:t>
            </a:r>
            <a:r>
              <a:rPr lang="en-US" sz="1400" i="1" dirty="0" err="1">
                <a:latin typeface="Cambria Math"/>
                <a:ea typeface="Cambria Math"/>
              </a:rPr>
              <a:t>is_reason</a:t>
            </a:r>
            <a:r>
              <a:rPr lang="en-US" sz="1400" baseline="-25000" dirty="0" err="1">
                <a:latin typeface="Cambria Math"/>
                <a:ea typeface="Cambria Math"/>
              </a:rPr>
              <a:t>t</a:t>
            </a:r>
            <a:r>
              <a:rPr lang="en-US" sz="1400" dirty="0">
                <a:latin typeface="Cambria Math"/>
                <a:ea typeface="Cambria Math"/>
              </a:rPr>
              <a:t> (</a:t>
            </a:r>
            <a:r>
              <a:rPr lang="en-US" sz="1400" dirty="0" err="1">
                <a:latin typeface="Cambria Math"/>
                <a:ea typeface="Cambria Math"/>
              </a:rPr>
              <a:t>f</a:t>
            </a:r>
            <a:r>
              <a:rPr lang="en-US" sz="1400" baseline="-25000" dirty="0" err="1">
                <a:latin typeface="Cambria Math"/>
                <a:ea typeface="Cambria Math"/>
              </a:rPr>
              <a:t>ut</a:t>
            </a:r>
            <a:r>
              <a:rPr lang="en-US" sz="1400" dirty="0">
                <a:latin typeface="Cambria Math"/>
                <a:ea typeface="Cambria Math"/>
              </a:rPr>
              <a:t>, </a:t>
            </a:r>
            <a:r>
              <a:rPr lang="en-US" sz="1400" dirty="0" err="1">
                <a:latin typeface="Cambria Math"/>
                <a:ea typeface="Cambria Math"/>
              </a:rPr>
              <a:t>f</a:t>
            </a:r>
            <a:r>
              <a:rPr lang="en-US" sz="1400" baseline="-25000" dirty="0" err="1">
                <a:latin typeface="Cambria Math"/>
                <a:ea typeface="Cambria Math"/>
              </a:rPr>
              <a:t>vt</a:t>
            </a:r>
            <a:r>
              <a:rPr lang="en-US" sz="1400" dirty="0">
                <a:latin typeface="Cambria Math"/>
                <a:ea typeface="Cambria Math"/>
              </a:rPr>
              <a:t>) </a:t>
            </a:r>
            <a:r>
              <a:rPr lang="en-US" sz="1400" dirty="0" smtClean="0">
                <a:latin typeface="Cambria Math"/>
                <a:ea typeface="Cambria Math"/>
              </a:rPr>
              <a:t>) = </a:t>
            </a:r>
            <a:r>
              <a:rPr lang="el-GR" sz="1400" dirty="0" smtClean="0">
                <a:latin typeface="Cambria Math"/>
                <a:ea typeface="Cambria Math"/>
              </a:rPr>
              <a:t>σ</a:t>
            </a:r>
            <a:r>
              <a:rPr lang="en-US" sz="1400" dirty="0" smtClean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(</a:t>
            </a:r>
            <a:r>
              <a:rPr lang="el-GR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r>
              <a:rPr lang="en-US" dirty="0" smtClean="0">
                <a:latin typeface="Cambria"/>
                <a:ea typeface="Cambria Math"/>
              </a:rPr>
              <a:t> . </a:t>
            </a:r>
            <a:r>
              <a:rPr lang="en-US" sz="1400" dirty="0" smtClean="0">
                <a:latin typeface="Cambria Math"/>
                <a:ea typeface="Cambria Math"/>
              </a:rPr>
              <a:t>∑ </a:t>
            </a:r>
            <a:r>
              <a:rPr lang="en-US" sz="1400" i="1" dirty="0" err="1" smtClean="0">
                <a:latin typeface="Cambria Math"/>
                <a:ea typeface="Cambria Math"/>
              </a:rPr>
              <a:t>is_reason</a:t>
            </a:r>
            <a:r>
              <a:rPr lang="en-US" sz="1400" baseline="-25000" dirty="0" err="1" smtClean="0">
                <a:latin typeface="Cambria Math"/>
                <a:ea typeface="Cambria Math"/>
              </a:rPr>
              <a:t>t</a:t>
            </a:r>
            <a:r>
              <a:rPr lang="en-US" sz="1400" baseline="-25000" dirty="0" smtClean="0">
                <a:latin typeface="Cambria Math"/>
                <a:ea typeface="Cambria Math"/>
              </a:rPr>
              <a:t> </a:t>
            </a:r>
            <a:r>
              <a:rPr lang="en-US" sz="1400" dirty="0" smtClean="0">
                <a:latin typeface="Cambria Math"/>
                <a:ea typeface="Cambria Math"/>
              </a:rPr>
              <a:t>(</a:t>
            </a:r>
            <a:r>
              <a:rPr lang="en-US" sz="1400" dirty="0" err="1">
                <a:latin typeface="Cambria Math"/>
                <a:ea typeface="Cambria Math"/>
              </a:rPr>
              <a:t>f</a:t>
            </a:r>
            <a:r>
              <a:rPr lang="en-US" sz="1400" baseline="-25000" dirty="0" err="1">
                <a:latin typeface="Cambria Math"/>
                <a:ea typeface="Cambria Math"/>
              </a:rPr>
              <a:t>ut</a:t>
            </a:r>
            <a:r>
              <a:rPr lang="en-US" sz="1400" dirty="0">
                <a:latin typeface="Cambria Math"/>
                <a:ea typeface="Cambria Math"/>
              </a:rPr>
              <a:t>, </a:t>
            </a:r>
            <a:r>
              <a:rPr lang="en-US" sz="1400" dirty="0" err="1">
                <a:latin typeface="Cambria Math"/>
                <a:ea typeface="Cambria Math"/>
              </a:rPr>
              <a:t>f</a:t>
            </a:r>
            <a:r>
              <a:rPr lang="en-US" sz="1400" baseline="-25000" dirty="0" err="1">
                <a:latin typeface="Cambria Math"/>
                <a:ea typeface="Cambria Math"/>
              </a:rPr>
              <a:t>vt</a:t>
            </a:r>
            <a:r>
              <a:rPr lang="en-US" sz="1400" dirty="0" smtClean="0">
                <a:latin typeface="Cambria Math"/>
                <a:ea typeface="Cambria Math"/>
              </a:rPr>
              <a:t>) + c</a:t>
            </a:r>
            <a:r>
              <a:rPr lang="en-US" dirty="0" smtClean="0">
                <a:latin typeface="Cambria Math"/>
                <a:ea typeface="Cambria Math"/>
              </a:rPr>
              <a:t>)</a:t>
            </a:r>
            <a:r>
              <a:rPr lang="en-US" sz="1400" dirty="0" smtClean="0">
                <a:latin typeface="Cambria Math"/>
                <a:ea typeface="Cambria Math"/>
              </a:rPr>
              <a:t> </a:t>
            </a:r>
            <a:endParaRPr lang="en-US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8791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749"/>
    </mc:Choice>
    <mc:Fallback xmlns="">
      <p:transition spd="slow" advTm="357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/>
          <p:cNvSpPr txBox="1"/>
          <p:nvPr/>
        </p:nvSpPr>
        <p:spPr>
          <a:xfrm>
            <a:off x="2771948" y="3211441"/>
            <a:ext cx="1245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Cambria Math"/>
                <a:ea typeface="Cambria Math"/>
              </a:rPr>
              <a:t>H=Cal</a:t>
            </a:r>
            <a:r>
              <a:rPr lang="en-US" sz="1400" dirty="0" smtClean="0">
                <a:latin typeface="Cambria Math"/>
                <a:ea typeface="Cambria Math"/>
              </a:rPr>
              <a:t/>
            </a:r>
            <a:br>
              <a:rPr lang="en-US" sz="1400" dirty="0" smtClean="0">
                <a:latin typeface="Cambria Math"/>
                <a:ea typeface="Cambria Math"/>
              </a:rPr>
            </a:br>
            <a:r>
              <a:rPr lang="en-US" sz="1400" dirty="0" smtClean="0">
                <a:solidFill>
                  <a:srgbClr val="008000"/>
                </a:solidFill>
                <a:latin typeface="Cambria Math"/>
                <a:ea typeface="Cambria Math"/>
              </a:rPr>
              <a:t>CC=Berkeley</a:t>
            </a:r>
            <a:endParaRPr lang="en-US" sz="1400" dirty="0">
              <a:solidFill>
                <a:srgbClr val="008000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4038600" y="5193821"/>
            <a:ext cx="1373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H = Calcutta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rgbClr val="008000"/>
                </a:solidFill>
              </a:rPr>
              <a:t>CC = Berkeley</a:t>
            </a:r>
            <a:endParaRPr lang="en-US" sz="1400" dirty="0">
              <a:solidFill>
                <a:srgbClr val="008000"/>
              </a:solidFill>
            </a:endParaRPr>
          </a:p>
        </p:txBody>
      </p:sp>
      <p:pic>
        <p:nvPicPr>
          <p:cNvPr id="2053" name="Picture 5" descr="C:\Users\deepay\Desktop\sigm.pn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470" y="1819687"/>
            <a:ext cx="3108960" cy="150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EdgeExplain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cxnSp>
        <p:nvCxnSpPr>
          <p:cNvPr id="99" name="Straight Connector 98"/>
          <p:cNvCxnSpPr/>
          <p:nvPr/>
        </p:nvCxnSpPr>
        <p:spPr>
          <a:xfrm>
            <a:off x="1143000" y="3276600"/>
            <a:ext cx="3009900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2590800" y="1828800"/>
            <a:ext cx="0" cy="14478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725408" y="3276600"/>
            <a:ext cx="1413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mbria Math"/>
                <a:ea typeface="Cambria Math"/>
              </a:rPr>
              <a:t>∑</a:t>
            </a:r>
            <a:r>
              <a:rPr lang="en-US" sz="1400" baseline="-25000" dirty="0" smtClean="0">
                <a:latin typeface="Cambria Math"/>
                <a:ea typeface="Cambria Math"/>
              </a:rPr>
              <a:t>t</a:t>
            </a:r>
            <a:r>
              <a:rPr lang="en-US" sz="1400" dirty="0" smtClean="0">
                <a:latin typeface="Cambria Math"/>
                <a:ea typeface="Cambria Math"/>
              </a:rPr>
              <a:t> </a:t>
            </a:r>
            <a:r>
              <a:rPr lang="en-US" sz="1400" i="1" dirty="0" err="1">
                <a:latin typeface="Cambria Math"/>
                <a:ea typeface="Cambria Math"/>
              </a:rPr>
              <a:t>is_reason</a:t>
            </a:r>
            <a:r>
              <a:rPr lang="en-US" sz="1400" baseline="-25000" dirty="0" err="1">
                <a:latin typeface="Cambria Math"/>
                <a:ea typeface="Cambria Math"/>
              </a:rPr>
              <a:t>t</a:t>
            </a:r>
            <a:endParaRPr lang="en-US" sz="1400" dirty="0"/>
          </a:p>
        </p:txBody>
      </p:sp>
      <p:sp>
        <p:nvSpPr>
          <p:cNvPr id="116" name="TextBox 115"/>
          <p:cNvSpPr txBox="1"/>
          <p:nvPr/>
        </p:nvSpPr>
        <p:spPr>
          <a:xfrm>
            <a:off x="2773902" y="3221182"/>
            <a:ext cx="6793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Cambria Math"/>
                <a:ea typeface="Cambria Math"/>
              </a:rPr>
              <a:t>H=Cal</a:t>
            </a: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11" name="Straight Connector 110"/>
          <p:cNvCxnSpPr/>
          <p:nvPr/>
        </p:nvCxnSpPr>
        <p:spPr>
          <a:xfrm flipV="1">
            <a:off x="3135588" y="2005445"/>
            <a:ext cx="9394" cy="12711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2590800" y="2005445"/>
            <a:ext cx="5633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7"/>
          <p:cNvGrpSpPr/>
          <p:nvPr/>
        </p:nvGrpSpPr>
        <p:grpSpPr>
          <a:xfrm>
            <a:off x="609600" y="4017755"/>
            <a:ext cx="5676902" cy="2333505"/>
            <a:chOff x="86590" y="3602892"/>
            <a:chExt cx="6695212" cy="2752085"/>
          </a:xfrm>
        </p:grpSpPr>
        <p:grpSp>
          <p:nvGrpSpPr>
            <p:cNvPr id="82" name="Group 81"/>
            <p:cNvGrpSpPr/>
            <p:nvPr/>
          </p:nvGrpSpPr>
          <p:grpSpPr>
            <a:xfrm>
              <a:off x="1839027" y="3602892"/>
              <a:ext cx="4942775" cy="2752085"/>
              <a:chOff x="1062592" y="2435083"/>
              <a:chExt cx="6652262" cy="3703909"/>
            </a:xfrm>
          </p:grpSpPr>
          <p:sp>
            <p:nvSpPr>
              <p:cNvPr id="85" name="Oval 84"/>
              <p:cNvSpPr/>
              <p:nvPr/>
            </p:nvSpPr>
            <p:spPr>
              <a:xfrm>
                <a:off x="4557550" y="3738290"/>
                <a:ext cx="498280" cy="498539"/>
              </a:xfrm>
              <a:prstGeom prst="ellipse">
                <a:avLst/>
              </a:prstGeom>
              <a:pattFill prst="pct30">
                <a:fgClr>
                  <a:srgbClr val="FF0000"/>
                </a:fgClr>
                <a:bgClr>
                  <a:schemeClr val="bg1"/>
                </a:bgClr>
              </a:pattFill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u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6523264" y="3575631"/>
                <a:ext cx="304800" cy="296995"/>
              </a:xfrm>
              <a:prstGeom prst="ellipse">
                <a:avLst/>
              </a:prstGeom>
              <a:pattFill prst="dashVert">
                <a:fgClr>
                  <a:srgbClr val="008000"/>
                </a:fgClr>
                <a:bgClr>
                  <a:schemeClr val="bg1"/>
                </a:bgClr>
              </a:pattFill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6523264" y="4061761"/>
                <a:ext cx="304800" cy="296995"/>
              </a:xfrm>
              <a:prstGeom prst="ellipse">
                <a:avLst/>
              </a:prstGeom>
              <a:pattFill prst="dashVert">
                <a:fgClr>
                  <a:srgbClr val="008000"/>
                </a:fgClr>
                <a:bgClr>
                  <a:schemeClr val="bg1"/>
                </a:bgClr>
              </a:pattFill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6828064" y="3712043"/>
                <a:ext cx="304800" cy="296995"/>
              </a:xfrm>
              <a:prstGeom prst="ellipse">
                <a:avLst/>
              </a:prstGeom>
              <a:pattFill prst="dashVert">
                <a:fgClr>
                  <a:srgbClr val="008000"/>
                </a:fgClr>
                <a:bgClr>
                  <a:schemeClr val="bg1"/>
                </a:bgClr>
              </a:pattFill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926036" y="4061761"/>
                <a:ext cx="304800" cy="296995"/>
              </a:xfrm>
              <a:prstGeom prst="ellipse">
                <a:avLst/>
              </a:prstGeom>
              <a:pattFill prst="dashVert">
                <a:fgClr>
                  <a:srgbClr val="008000"/>
                </a:fgClr>
                <a:bgClr>
                  <a:schemeClr val="bg1"/>
                </a:bgClr>
              </a:pattFill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1" name="Freeform 90"/>
              <p:cNvSpPr/>
              <p:nvPr/>
            </p:nvSpPr>
            <p:spPr>
              <a:xfrm>
                <a:off x="6345494" y="3462447"/>
                <a:ext cx="994562" cy="1081040"/>
              </a:xfrm>
              <a:custGeom>
                <a:avLst/>
                <a:gdLst>
                  <a:gd name="connsiteX0" fmla="*/ 852684 w 994562"/>
                  <a:gd name="connsiteY0" fmla="*/ 176093 h 1081040"/>
                  <a:gd name="connsiteX1" fmla="*/ 232199 w 994562"/>
                  <a:gd name="connsiteY1" fmla="*/ 23693 h 1081040"/>
                  <a:gd name="connsiteX2" fmla="*/ 3599 w 994562"/>
                  <a:gd name="connsiteY2" fmla="*/ 665950 h 1081040"/>
                  <a:gd name="connsiteX3" fmla="*/ 384599 w 994562"/>
                  <a:gd name="connsiteY3" fmla="*/ 1057836 h 1081040"/>
                  <a:gd name="connsiteX4" fmla="*/ 917999 w 994562"/>
                  <a:gd name="connsiteY4" fmla="*/ 981636 h 1081040"/>
                  <a:gd name="connsiteX5" fmla="*/ 983313 w 994562"/>
                  <a:gd name="connsiteY5" fmla="*/ 535321 h 1081040"/>
                  <a:gd name="connsiteX6" fmla="*/ 852684 w 994562"/>
                  <a:gd name="connsiteY6" fmla="*/ 176093 h 1081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94562" h="1081040">
                    <a:moveTo>
                      <a:pt x="852684" y="176093"/>
                    </a:moveTo>
                    <a:cubicBezTo>
                      <a:pt x="727498" y="90822"/>
                      <a:pt x="373713" y="-57950"/>
                      <a:pt x="232199" y="23693"/>
                    </a:cubicBezTo>
                    <a:cubicBezTo>
                      <a:pt x="90685" y="105336"/>
                      <a:pt x="-21801" y="493593"/>
                      <a:pt x="3599" y="665950"/>
                    </a:cubicBezTo>
                    <a:cubicBezTo>
                      <a:pt x="28999" y="838307"/>
                      <a:pt x="232199" y="1005222"/>
                      <a:pt x="384599" y="1057836"/>
                    </a:cubicBezTo>
                    <a:cubicBezTo>
                      <a:pt x="536999" y="1110450"/>
                      <a:pt x="818213" y="1068722"/>
                      <a:pt x="917999" y="981636"/>
                    </a:cubicBezTo>
                    <a:cubicBezTo>
                      <a:pt x="1017785" y="894550"/>
                      <a:pt x="996013" y="669578"/>
                      <a:pt x="983313" y="535321"/>
                    </a:cubicBezTo>
                    <a:cubicBezTo>
                      <a:pt x="970613" y="401064"/>
                      <a:pt x="977870" y="261364"/>
                      <a:pt x="852684" y="176093"/>
                    </a:cubicBezTo>
                    <a:close/>
                  </a:path>
                </a:pathLst>
              </a:custGeom>
              <a:noFill/>
              <a:ln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2" name="Straight Connector 91"/>
              <p:cNvCxnSpPr>
                <a:stCxn id="131" idx="1"/>
                <a:endCxn id="85" idx="1"/>
              </p:cNvCxnSpPr>
              <p:nvPr/>
            </p:nvCxnSpPr>
            <p:spPr>
              <a:xfrm>
                <a:off x="2739410" y="2552371"/>
                <a:ext cx="1891111" cy="125892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>
                <a:stCxn id="131" idx="5"/>
                <a:endCxn id="85" idx="3"/>
              </p:cNvCxnSpPr>
              <p:nvPr/>
            </p:nvCxnSpPr>
            <p:spPr>
              <a:xfrm flipV="1">
                <a:off x="2617254" y="4163818"/>
                <a:ext cx="2013268" cy="130592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>
                <a:stCxn id="85" idx="7"/>
                <a:endCxn id="91" idx="1"/>
              </p:cNvCxnSpPr>
              <p:nvPr/>
            </p:nvCxnSpPr>
            <p:spPr>
              <a:xfrm flipV="1">
                <a:off x="4982858" y="3486140"/>
                <a:ext cx="1594834" cy="325159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>
                <a:stCxn id="85" idx="5"/>
                <a:endCxn id="91" idx="3"/>
              </p:cNvCxnSpPr>
              <p:nvPr/>
            </p:nvCxnSpPr>
            <p:spPr>
              <a:xfrm>
                <a:off x="4982858" y="4163818"/>
                <a:ext cx="1747235" cy="356465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TextBox 99"/>
              <p:cNvSpPr txBox="1"/>
              <p:nvPr/>
            </p:nvSpPr>
            <p:spPr>
              <a:xfrm>
                <a:off x="1062592" y="5650466"/>
                <a:ext cx="2058180" cy="488526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rgbClr val="002060"/>
                    </a:solidFill>
                  </a:rPr>
                  <a:t>H = Calcutta</a:t>
                </a:r>
                <a:endParaRPr lang="en-US" sz="14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5693031" y="2950842"/>
                <a:ext cx="2021823" cy="488526"/>
              </a:xfrm>
              <a:prstGeom prst="rect">
                <a:avLst/>
              </a:prstGeom>
              <a:noFill/>
              <a:ln>
                <a:solidFill>
                  <a:srgbClr val="008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008000"/>
                    </a:solidFill>
                  </a:rPr>
                  <a:t>CC = Berkeley</a:t>
                </a:r>
                <a:endParaRPr lang="en-US" sz="1400" dirty="0">
                  <a:solidFill>
                    <a:srgbClr val="008000"/>
                  </a:solidFill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>
                <a:off x="1206791" y="2435083"/>
                <a:ext cx="2003816" cy="3109094"/>
                <a:chOff x="2051529" y="2454287"/>
                <a:chExt cx="2003816" cy="3109094"/>
              </a:xfrm>
            </p:grpSpPr>
            <p:sp>
              <p:nvSpPr>
                <p:cNvPr id="104" name="Oval 103"/>
                <p:cNvSpPr/>
                <p:nvPr/>
              </p:nvSpPr>
              <p:spPr>
                <a:xfrm>
                  <a:off x="2637066" y="3167917"/>
                  <a:ext cx="304800" cy="296995"/>
                </a:xfrm>
                <a:prstGeom prst="ellipse">
                  <a:avLst/>
                </a:prstGeom>
                <a:pattFill prst="wdDnDiag">
                  <a:fgClr>
                    <a:srgbClr val="FF0000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5" name="Oval 104"/>
                <p:cNvSpPr/>
                <p:nvPr/>
              </p:nvSpPr>
              <p:spPr>
                <a:xfrm>
                  <a:off x="2789466" y="2691318"/>
                  <a:ext cx="304800" cy="296995"/>
                </a:xfrm>
                <a:prstGeom prst="ellipse">
                  <a:avLst/>
                </a:prstGeom>
                <a:pattFill prst="wdDnDiag">
                  <a:fgClr>
                    <a:srgbClr val="FF0000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6" name="Oval 105"/>
                <p:cNvSpPr/>
                <p:nvPr/>
              </p:nvSpPr>
              <p:spPr>
                <a:xfrm>
                  <a:off x="3007181" y="3063413"/>
                  <a:ext cx="304800" cy="296995"/>
                </a:xfrm>
                <a:prstGeom prst="ellipse">
                  <a:avLst/>
                </a:prstGeom>
                <a:pattFill prst="wdDnDiag">
                  <a:fgClr>
                    <a:srgbClr val="FF0000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7" name="Oval 106"/>
                <p:cNvSpPr/>
                <p:nvPr/>
              </p:nvSpPr>
              <p:spPr>
                <a:xfrm>
                  <a:off x="2941868" y="3473593"/>
                  <a:ext cx="304800" cy="296995"/>
                </a:xfrm>
                <a:prstGeom prst="ellipse">
                  <a:avLst/>
                </a:prstGeom>
                <a:pattFill prst="wdDnDiag">
                  <a:fgClr>
                    <a:srgbClr val="FF0000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8" name="Oval 107"/>
                <p:cNvSpPr/>
                <p:nvPr/>
              </p:nvSpPr>
              <p:spPr>
                <a:xfrm>
                  <a:off x="3235781" y="2691317"/>
                  <a:ext cx="304800" cy="296995"/>
                </a:xfrm>
                <a:prstGeom prst="ellipse">
                  <a:avLst/>
                </a:prstGeom>
                <a:pattFill prst="wdDnDiag">
                  <a:fgClr>
                    <a:srgbClr val="FF0000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0" name="Oval 109"/>
                <p:cNvSpPr/>
                <p:nvPr/>
              </p:nvSpPr>
              <p:spPr>
                <a:xfrm>
                  <a:off x="3246668" y="3316414"/>
                  <a:ext cx="304800" cy="296995"/>
                </a:xfrm>
                <a:prstGeom prst="ellipse">
                  <a:avLst/>
                </a:prstGeom>
                <a:pattFill prst="wdDnDiag">
                  <a:fgClr>
                    <a:srgbClr val="FF0000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8" name="Oval 117"/>
                <p:cNvSpPr/>
                <p:nvPr/>
              </p:nvSpPr>
              <p:spPr>
                <a:xfrm>
                  <a:off x="2484666" y="3811225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9" name="Oval 118"/>
                <p:cNvSpPr/>
                <p:nvPr/>
              </p:nvSpPr>
              <p:spPr>
                <a:xfrm>
                  <a:off x="2941868" y="3881439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0" name="Oval 119"/>
                <p:cNvSpPr/>
                <p:nvPr/>
              </p:nvSpPr>
              <p:spPr>
                <a:xfrm>
                  <a:off x="3388181" y="3881438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1" name="Oval 120"/>
                <p:cNvSpPr/>
                <p:nvPr/>
              </p:nvSpPr>
              <p:spPr>
                <a:xfrm>
                  <a:off x="2658841" y="4202349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2" name="Oval 121"/>
                <p:cNvSpPr/>
                <p:nvPr/>
              </p:nvSpPr>
              <p:spPr>
                <a:xfrm>
                  <a:off x="3159582" y="4272033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3" name="Oval 122"/>
                <p:cNvSpPr/>
                <p:nvPr/>
              </p:nvSpPr>
              <p:spPr>
                <a:xfrm>
                  <a:off x="2321383" y="4384877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4" name="Oval 123"/>
                <p:cNvSpPr/>
                <p:nvPr/>
              </p:nvSpPr>
              <p:spPr>
                <a:xfrm>
                  <a:off x="2789466" y="4678881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5" name="Oval 124"/>
                <p:cNvSpPr/>
                <p:nvPr/>
              </p:nvSpPr>
              <p:spPr>
                <a:xfrm>
                  <a:off x="3279325" y="4718424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6" name="Oval 125"/>
                <p:cNvSpPr/>
                <p:nvPr/>
              </p:nvSpPr>
              <p:spPr>
                <a:xfrm>
                  <a:off x="3518812" y="4449194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7" name="Oval 126"/>
                <p:cNvSpPr/>
                <p:nvPr/>
              </p:nvSpPr>
              <p:spPr>
                <a:xfrm>
                  <a:off x="2985415" y="5099697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8" name="Oval 127"/>
                <p:cNvSpPr/>
                <p:nvPr/>
              </p:nvSpPr>
              <p:spPr>
                <a:xfrm>
                  <a:off x="2310502" y="3462828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9" name="Oval 128"/>
                <p:cNvSpPr/>
                <p:nvPr/>
              </p:nvSpPr>
              <p:spPr>
                <a:xfrm>
                  <a:off x="2354041" y="4827378"/>
                  <a:ext cx="304800" cy="296995"/>
                </a:xfrm>
                <a:prstGeom prst="ellipse">
                  <a:avLst/>
                </a:pr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1" name="Freeform 130"/>
                <p:cNvSpPr/>
                <p:nvPr/>
              </p:nvSpPr>
              <p:spPr>
                <a:xfrm>
                  <a:off x="2103664" y="2454287"/>
                  <a:ext cx="1951681" cy="3109094"/>
                </a:xfrm>
                <a:custGeom>
                  <a:avLst/>
                  <a:gdLst>
                    <a:gd name="connsiteX0" fmla="*/ 1931520 w 2087058"/>
                    <a:gd name="connsiteY0" fmla="*/ 911945 h 3109093"/>
                    <a:gd name="connsiteX1" fmla="*/ 1583177 w 2087058"/>
                    <a:gd name="connsiteY1" fmla="*/ 117288 h 3109093"/>
                    <a:gd name="connsiteX2" fmla="*/ 603463 w 2087058"/>
                    <a:gd name="connsiteY2" fmla="*/ 160831 h 3109093"/>
                    <a:gd name="connsiteX3" fmla="*/ 4748 w 2087058"/>
                    <a:gd name="connsiteY3" fmla="*/ 1586860 h 3109093"/>
                    <a:gd name="connsiteX4" fmla="*/ 385748 w 2087058"/>
                    <a:gd name="connsiteY4" fmla="*/ 2882260 h 3109093"/>
                    <a:gd name="connsiteX5" fmla="*/ 1452548 w 2087058"/>
                    <a:gd name="connsiteY5" fmla="*/ 3034660 h 3109093"/>
                    <a:gd name="connsiteX6" fmla="*/ 2062148 w 2087058"/>
                    <a:gd name="connsiteY6" fmla="*/ 2076717 h 3109093"/>
                    <a:gd name="connsiteX7" fmla="*/ 1931520 w 2087058"/>
                    <a:gd name="connsiteY7" fmla="*/ 911945 h 31090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087058" h="3109093">
                      <a:moveTo>
                        <a:pt x="1931520" y="911945"/>
                      </a:moveTo>
                      <a:cubicBezTo>
                        <a:pt x="1851692" y="585374"/>
                        <a:pt x="1804520" y="242474"/>
                        <a:pt x="1583177" y="117288"/>
                      </a:cubicBezTo>
                      <a:cubicBezTo>
                        <a:pt x="1361834" y="-7898"/>
                        <a:pt x="866534" y="-84097"/>
                        <a:pt x="603463" y="160831"/>
                      </a:cubicBezTo>
                      <a:cubicBezTo>
                        <a:pt x="340392" y="405759"/>
                        <a:pt x="41034" y="1133288"/>
                        <a:pt x="4748" y="1586860"/>
                      </a:cubicBezTo>
                      <a:cubicBezTo>
                        <a:pt x="-31538" y="2040432"/>
                        <a:pt x="144448" y="2640960"/>
                        <a:pt x="385748" y="2882260"/>
                      </a:cubicBezTo>
                      <a:cubicBezTo>
                        <a:pt x="627048" y="3123560"/>
                        <a:pt x="1173148" y="3168917"/>
                        <a:pt x="1452548" y="3034660"/>
                      </a:cubicBezTo>
                      <a:cubicBezTo>
                        <a:pt x="1731948" y="2900403"/>
                        <a:pt x="1982319" y="2432317"/>
                        <a:pt x="2062148" y="2076717"/>
                      </a:cubicBezTo>
                      <a:cubicBezTo>
                        <a:pt x="2141977" y="1721117"/>
                        <a:pt x="2011348" y="1238516"/>
                        <a:pt x="1931520" y="911945"/>
                      </a:cubicBezTo>
                      <a:close/>
                    </a:path>
                  </a:pathLst>
                </a:cu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Freeform 132"/>
                <p:cNvSpPr/>
                <p:nvPr/>
              </p:nvSpPr>
              <p:spPr>
                <a:xfrm>
                  <a:off x="2531131" y="2551743"/>
                  <a:ext cx="1191403" cy="1296380"/>
                </a:xfrm>
                <a:custGeom>
                  <a:avLst/>
                  <a:gdLst>
                    <a:gd name="connsiteX0" fmla="*/ 465163 w 1191403"/>
                    <a:gd name="connsiteY0" fmla="*/ 19832 h 1296380"/>
                    <a:gd name="connsiteX1" fmla="*/ 116820 w 1191403"/>
                    <a:gd name="connsiteY1" fmla="*/ 324632 h 1296380"/>
                    <a:gd name="connsiteX2" fmla="*/ 7963 w 1191403"/>
                    <a:gd name="connsiteY2" fmla="*/ 792718 h 1296380"/>
                    <a:gd name="connsiteX3" fmla="*/ 301877 w 1191403"/>
                    <a:gd name="connsiteY3" fmla="*/ 1151946 h 1296380"/>
                    <a:gd name="connsiteX4" fmla="*/ 813505 w 1191403"/>
                    <a:gd name="connsiteY4" fmla="*/ 1282575 h 1296380"/>
                    <a:gd name="connsiteX5" fmla="*/ 1161848 w 1191403"/>
                    <a:gd name="connsiteY5" fmla="*/ 847146 h 1296380"/>
                    <a:gd name="connsiteX6" fmla="*/ 1129191 w 1191403"/>
                    <a:gd name="connsiteY6" fmla="*/ 270204 h 1296380"/>
                    <a:gd name="connsiteX7" fmla="*/ 780848 w 1191403"/>
                    <a:gd name="connsiteY7" fmla="*/ 52489 h 1296380"/>
                    <a:gd name="connsiteX8" fmla="*/ 465163 w 1191403"/>
                    <a:gd name="connsiteY8" fmla="*/ 19832 h 1296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91403" h="1296380">
                      <a:moveTo>
                        <a:pt x="465163" y="19832"/>
                      </a:moveTo>
                      <a:cubicBezTo>
                        <a:pt x="354492" y="65189"/>
                        <a:pt x="193020" y="195818"/>
                        <a:pt x="116820" y="324632"/>
                      </a:cubicBezTo>
                      <a:cubicBezTo>
                        <a:pt x="40620" y="453446"/>
                        <a:pt x="-22880" y="654832"/>
                        <a:pt x="7963" y="792718"/>
                      </a:cubicBezTo>
                      <a:cubicBezTo>
                        <a:pt x="38806" y="930604"/>
                        <a:pt x="167620" y="1070303"/>
                        <a:pt x="301877" y="1151946"/>
                      </a:cubicBezTo>
                      <a:cubicBezTo>
                        <a:pt x="436134" y="1233589"/>
                        <a:pt x="670177" y="1333375"/>
                        <a:pt x="813505" y="1282575"/>
                      </a:cubicBezTo>
                      <a:cubicBezTo>
                        <a:pt x="956833" y="1231775"/>
                        <a:pt x="1109234" y="1015875"/>
                        <a:pt x="1161848" y="847146"/>
                      </a:cubicBezTo>
                      <a:cubicBezTo>
                        <a:pt x="1214462" y="678417"/>
                        <a:pt x="1192691" y="402647"/>
                        <a:pt x="1129191" y="270204"/>
                      </a:cubicBezTo>
                      <a:cubicBezTo>
                        <a:pt x="1065691" y="137761"/>
                        <a:pt x="895148" y="88775"/>
                        <a:pt x="780848" y="52489"/>
                      </a:cubicBezTo>
                      <a:cubicBezTo>
                        <a:pt x="666548" y="16203"/>
                        <a:pt x="575834" y="-25525"/>
                        <a:pt x="465163" y="19832"/>
                      </a:cubicBezTo>
                      <a:close/>
                    </a:path>
                  </a:pathLst>
                </a:custGeom>
                <a:noFill/>
                <a:ln w="31750">
                  <a:solidFill>
                    <a:srgbClr val="FF0000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4" name="Straight Arrow Connector 133"/>
                <p:cNvCxnSpPr>
                  <a:stCxn id="83" idx="3"/>
                  <a:endCxn id="133" idx="1"/>
                </p:cNvCxnSpPr>
                <p:nvPr/>
              </p:nvCxnSpPr>
              <p:spPr>
                <a:xfrm flipV="1">
                  <a:off x="2051529" y="2876375"/>
                  <a:ext cx="596423" cy="2955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6" name="Oval 135"/>
                <p:cNvSpPr/>
                <p:nvPr/>
              </p:nvSpPr>
              <p:spPr>
                <a:xfrm>
                  <a:off x="3399068" y="3005685"/>
                  <a:ext cx="304800" cy="296995"/>
                </a:xfrm>
                <a:prstGeom prst="ellipse">
                  <a:avLst/>
                </a:prstGeom>
                <a:pattFill prst="wdDnDiag">
                  <a:fgClr>
                    <a:srgbClr val="FF0000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83" name="TextBox 82"/>
            <p:cNvSpPr txBox="1"/>
            <p:nvPr/>
          </p:nvSpPr>
          <p:spPr>
            <a:xfrm>
              <a:off x="86590" y="3629937"/>
              <a:ext cx="1859579" cy="61707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H = Calcutta</a:t>
              </a:r>
              <a:br>
                <a:rPr lang="en-US" sz="1400" dirty="0" smtClean="0">
                  <a:solidFill>
                    <a:srgbClr val="FF0000"/>
                  </a:solidFill>
                </a:rPr>
              </a:br>
              <a:r>
                <a:rPr lang="en-US" sz="1400" dirty="0" smtClean="0">
                  <a:solidFill>
                    <a:srgbClr val="FF0000"/>
                  </a:solidFill>
                </a:rPr>
                <a:t>CC = Bangalore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40" name="Picture 5" descr="C:\Users\deepay\Desktop\sigm.pn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640" y="1828800"/>
            <a:ext cx="3108960" cy="150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1" name="Straight Connector 140"/>
          <p:cNvCxnSpPr/>
          <p:nvPr/>
        </p:nvCxnSpPr>
        <p:spPr>
          <a:xfrm>
            <a:off x="4789170" y="3285713"/>
            <a:ext cx="3009900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V="1">
            <a:off x="6236970" y="1837913"/>
            <a:ext cx="0" cy="14478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4419600" y="3285713"/>
            <a:ext cx="1413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mbria Math"/>
                <a:ea typeface="Cambria Math"/>
              </a:rPr>
              <a:t>∑</a:t>
            </a:r>
            <a:r>
              <a:rPr lang="en-US" sz="1400" baseline="-25000" dirty="0" smtClean="0">
                <a:latin typeface="Cambria Math"/>
                <a:ea typeface="Cambria Math"/>
              </a:rPr>
              <a:t>t</a:t>
            </a:r>
            <a:r>
              <a:rPr lang="en-US" sz="1400" dirty="0" smtClean="0">
                <a:latin typeface="Cambria Math"/>
                <a:ea typeface="Cambria Math"/>
              </a:rPr>
              <a:t> </a:t>
            </a:r>
            <a:r>
              <a:rPr lang="en-US" sz="1400" i="1" dirty="0" err="1">
                <a:latin typeface="Cambria Math"/>
                <a:ea typeface="Cambria Math"/>
              </a:rPr>
              <a:t>is_reason</a:t>
            </a:r>
            <a:r>
              <a:rPr lang="en-US" sz="1400" baseline="-25000" dirty="0" err="1">
                <a:latin typeface="Cambria Math"/>
                <a:ea typeface="Cambria Math"/>
              </a:rPr>
              <a:t>t</a:t>
            </a:r>
            <a:endParaRPr lang="en-US" sz="1400" dirty="0"/>
          </a:p>
        </p:txBody>
      </p:sp>
      <p:sp>
        <p:nvSpPr>
          <p:cNvPr id="146" name="TextBox 145"/>
          <p:cNvSpPr txBox="1"/>
          <p:nvPr/>
        </p:nvSpPr>
        <p:spPr>
          <a:xfrm>
            <a:off x="5857185" y="3273137"/>
            <a:ext cx="6793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Cambria Math"/>
                <a:ea typeface="Cambria Math"/>
              </a:rPr>
              <a:t>H=Cal</a:t>
            </a: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49" name="Straight Connector 148"/>
          <p:cNvCxnSpPr/>
          <p:nvPr/>
        </p:nvCxnSpPr>
        <p:spPr>
          <a:xfrm>
            <a:off x="6234112" y="2626520"/>
            <a:ext cx="0" cy="6435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Oval 149"/>
          <p:cNvSpPr/>
          <p:nvPr/>
        </p:nvSpPr>
        <p:spPr>
          <a:xfrm>
            <a:off x="2560189" y="1981200"/>
            <a:ext cx="78235" cy="583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6196357" y="2608660"/>
            <a:ext cx="78235" cy="583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193632" y="1997864"/>
            <a:ext cx="1605438" cy="1790704"/>
            <a:chOff x="6193632" y="1997864"/>
            <a:chExt cx="1605438" cy="1790704"/>
          </a:xfrm>
        </p:grpSpPr>
        <p:cxnSp>
          <p:nvCxnSpPr>
            <p:cNvPr id="156" name="Straight Connector 155"/>
            <p:cNvCxnSpPr/>
            <p:nvPr/>
          </p:nvCxnSpPr>
          <p:spPr>
            <a:xfrm flipV="1">
              <a:off x="6807992" y="2016270"/>
              <a:ext cx="9394" cy="127115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>
              <a:off x="6231387" y="2022109"/>
              <a:ext cx="614575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Oval 157"/>
            <p:cNvSpPr/>
            <p:nvPr/>
          </p:nvSpPr>
          <p:spPr>
            <a:xfrm>
              <a:off x="6193632" y="1997864"/>
              <a:ext cx="78235" cy="583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6553200" y="3265348"/>
              <a:ext cx="12458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1">
                      <a:lumMod val="50000"/>
                    </a:schemeClr>
                  </a:solidFill>
                  <a:latin typeface="Cambria Math"/>
                  <a:ea typeface="Cambria Math"/>
                </a:rPr>
                <a:t>H=Cal</a:t>
              </a:r>
              <a:r>
                <a:rPr lang="en-US" sz="1400" dirty="0" smtClean="0">
                  <a:latin typeface="Cambria Math"/>
                  <a:ea typeface="Cambria Math"/>
                </a:rPr>
                <a:t/>
              </a:r>
              <a:br>
                <a:rPr lang="en-US" sz="1400" dirty="0" smtClean="0">
                  <a:latin typeface="Cambria Math"/>
                  <a:ea typeface="Cambria Math"/>
                </a:rPr>
              </a:br>
              <a:r>
                <a:rPr lang="en-US" sz="1400" dirty="0" smtClean="0">
                  <a:solidFill>
                    <a:srgbClr val="008000"/>
                  </a:solidFill>
                  <a:latin typeface="Cambria Math"/>
                  <a:ea typeface="Cambria Math"/>
                </a:rPr>
                <a:t>CC=Berkeley</a:t>
              </a:r>
              <a:endParaRPr lang="en-US" sz="1400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419600" y="2041745"/>
            <a:ext cx="1821178" cy="584775"/>
            <a:chOff x="4419600" y="2041745"/>
            <a:chExt cx="1821178" cy="584775"/>
          </a:xfrm>
        </p:grpSpPr>
        <p:sp>
          <p:nvSpPr>
            <p:cNvPr id="77" name="TextBox 76"/>
            <p:cNvSpPr txBox="1"/>
            <p:nvPr/>
          </p:nvSpPr>
          <p:spPr>
            <a:xfrm>
              <a:off x="4419600" y="2041745"/>
              <a:ext cx="1568819" cy="58477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ambria"/>
                </a:rPr>
                <a:t>More gain with </a:t>
              </a:r>
              <a:r>
                <a:rPr lang="en-US" sz="1600" dirty="0" smtClean="0">
                  <a:solidFill>
                    <a:srgbClr val="008000"/>
                  </a:solidFill>
                  <a:latin typeface="Cambria"/>
                </a:rPr>
                <a:t>CC = Berkeley</a:t>
              </a:r>
              <a:endParaRPr lang="en-US" sz="1600" dirty="0">
                <a:solidFill>
                  <a:srgbClr val="008000"/>
                </a:solidFill>
              </a:endParaRPr>
            </a:p>
          </p:txBody>
        </p:sp>
        <p:cxnSp>
          <p:nvCxnSpPr>
            <p:cNvPr id="79" name="Straight Arrow Connector 78"/>
            <p:cNvCxnSpPr>
              <a:stCxn id="77" idx="3"/>
            </p:cNvCxnSpPr>
            <p:nvPr/>
          </p:nvCxnSpPr>
          <p:spPr>
            <a:xfrm>
              <a:off x="5988419" y="2334133"/>
              <a:ext cx="252359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AC66-D9E8-4BC6-8F11-1A22B24E1321}" type="slidenum">
              <a:rPr lang="en-US" smtClean="0"/>
              <a:t>14</a:t>
            </a:fld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1524000" y="1153391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err="1">
                <a:latin typeface="Cambria Math"/>
                <a:ea typeface="Cambria Math"/>
              </a:rPr>
              <a:t>softmax</a:t>
            </a:r>
            <a:r>
              <a:rPr lang="en-US" sz="1400" dirty="0">
                <a:latin typeface="Cambria Math"/>
                <a:ea typeface="Cambria Math"/>
              </a:rPr>
              <a:t>( </a:t>
            </a:r>
            <a:r>
              <a:rPr lang="en-US" sz="1400" i="1" dirty="0" err="1">
                <a:latin typeface="Cambria Math"/>
                <a:ea typeface="Cambria Math"/>
              </a:rPr>
              <a:t>is_reason</a:t>
            </a:r>
            <a:r>
              <a:rPr lang="en-US" sz="1400" baseline="-25000" dirty="0" err="1">
                <a:latin typeface="Cambria Math"/>
                <a:ea typeface="Cambria Math"/>
              </a:rPr>
              <a:t>t</a:t>
            </a:r>
            <a:r>
              <a:rPr lang="en-US" sz="1400" dirty="0">
                <a:latin typeface="Cambria Math"/>
                <a:ea typeface="Cambria Math"/>
              </a:rPr>
              <a:t> (</a:t>
            </a:r>
            <a:r>
              <a:rPr lang="en-US" sz="1400" dirty="0" err="1">
                <a:latin typeface="Cambria Math"/>
                <a:ea typeface="Cambria Math"/>
              </a:rPr>
              <a:t>f</a:t>
            </a:r>
            <a:r>
              <a:rPr lang="en-US" sz="1400" baseline="-25000" dirty="0" err="1">
                <a:latin typeface="Cambria Math"/>
                <a:ea typeface="Cambria Math"/>
              </a:rPr>
              <a:t>ut</a:t>
            </a:r>
            <a:r>
              <a:rPr lang="en-US" sz="1400" dirty="0">
                <a:latin typeface="Cambria Math"/>
                <a:ea typeface="Cambria Math"/>
              </a:rPr>
              <a:t>, </a:t>
            </a:r>
            <a:r>
              <a:rPr lang="en-US" sz="1400" dirty="0" err="1">
                <a:latin typeface="Cambria Math"/>
                <a:ea typeface="Cambria Math"/>
              </a:rPr>
              <a:t>f</a:t>
            </a:r>
            <a:r>
              <a:rPr lang="en-US" sz="1400" baseline="-25000" dirty="0" err="1">
                <a:latin typeface="Cambria Math"/>
                <a:ea typeface="Cambria Math"/>
              </a:rPr>
              <a:t>vt</a:t>
            </a:r>
            <a:r>
              <a:rPr lang="en-US" sz="1400" dirty="0">
                <a:latin typeface="Cambria Math"/>
                <a:ea typeface="Cambria Math"/>
              </a:rPr>
              <a:t>) </a:t>
            </a:r>
            <a:r>
              <a:rPr lang="en-US" sz="1400" dirty="0" smtClean="0">
                <a:latin typeface="Cambria Math"/>
                <a:ea typeface="Cambria Math"/>
              </a:rPr>
              <a:t>) = </a:t>
            </a:r>
            <a:r>
              <a:rPr lang="el-GR" sz="1400" dirty="0" smtClean="0">
                <a:latin typeface="Cambria Math"/>
                <a:ea typeface="Cambria Math"/>
              </a:rPr>
              <a:t>σ</a:t>
            </a:r>
            <a:r>
              <a:rPr lang="en-US" sz="1400" dirty="0" smtClean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(</a:t>
            </a:r>
            <a:r>
              <a:rPr lang="el-GR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r>
              <a:rPr lang="en-US" dirty="0" smtClean="0">
                <a:latin typeface="Cambria"/>
                <a:ea typeface="Cambria Math"/>
              </a:rPr>
              <a:t> . </a:t>
            </a:r>
            <a:r>
              <a:rPr lang="en-US" sz="1400" dirty="0" smtClean="0">
                <a:latin typeface="Cambria Math"/>
                <a:ea typeface="Cambria Math"/>
              </a:rPr>
              <a:t>∑ </a:t>
            </a:r>
            <a:r>
              <a:rPr lang="en-US" sz="1400" i="1" dirty="0" err="1" smtClean="0">
                <a:latin typeface="Cambria Math"/>
                <a:ea typeface="Cambria Math"/>
              </a:rPr>
              <a:t>is_reason</a:t>
            </a:r>
            <a:r>
              <a:rPr lang="en-US" sz="1400" baseline="-25000" dirty="0" err="1" smtClean="0">
                <a:latin typeface="Cambria Math"/>
                <a:ea typeface="Cambria Math"/>
              </a:rPr>
              <a:t>t</a:t>
            </a:r>
            <a:r>
              <a:rPr lang="en-US" sz="1400" baseline="-25000" dirty="0" smtClean="0">
                <a:latin typeface="Cambria Math"/>
                <a:ea typeface="Cambria Math"/>
              </a:rPr>
              <a:t> </a:t>
            </a:r>
            <a:r>
              <a:rPr lang="en-US" sz="1400" dirty="0" smtClean="0">
                <a:latin typeface="Cambria Math"/>
                <a:ea typeface="Cambria Math"/>
              </a:rPr>
              <a:t>(</a:t>
            </a:r>
            <a:r>
              <a:rPr lang="en-US" sz="1400" dirty="0" err="1">
                <a:latin typeface="Cambria Math"/>
                <a:ea typeface="Cambria Math"/>
              </a:rPr>
              <a:t>f</a:t>
            </a:r>
            <a:r>
              <a:rPr lang="en-US" sz="1400" baseline="-25000" dirty="0" err="1">
                <a:latin typeface="Cambria Math"/>
                <a:ea typeface="Cambria Math"/>
              </a:rPr>
              <a:t>ut</a:t>
            </a:r>
            <a:r>
              <a:rPr lang="en-US" sz="1400" dirty="0">
                <a:latin typeface="Cambria Math"/>
                <a:ea typeface="Cambria Math"/>
              </a:rPr>
              <a:t>, </a:t>
            </a:r>
            <a:r>
              <a:rPr lang="en-US" sz="1400" dirty="0" err="1">
                <a:latin typeface="Cambria Math"/>
                <a:ea typeface="Cambria Math"/>
              </a:rPr>
              <a:t>f</a:t>
            </a:r>
            <a:r>
              <a:rPr lang="en-US" sz="1400" baseline="-25000" dirty="0" err="1">
                <a:latin typeface="Cambria Math"/>
                <a:ea typeface="Cambria Math"/>
              </a:rPr>
              <a:t>vt</a:t>
            </a:r>
            <a:r>
              <a:rPr lang="en-US" sz="1400" dirty="0" smtClean="0">
                <a:latin typeface="Cambria Math"/>
                <a:ea typeface="Cambria Math"/>
              </a:rPr>
              <a:t>) + c</a:t>
            </a:r>
            <a:r>
              <a:rPr lang="en-US" dirty="0" smtClean="0">
                <a:latin typeface="Cambria Math"/>
                <a:ea typeface="Cambria Math"/>
              </a:rPr>
              <a:t>)</a:t>
            </a:r>
            <a:r>
              <a:rPr lang="en-US" sz="1400" dirty="0" smtClean="0">
                <a:latin typeface="Cambria Math"/>
                <a:ea typeface="Cambria Math"/>
              </a:rPr>
              <a:t> </a:t>
            </a:r>
            <a:endParaRPr lang="en-US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294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526"/>
    </mc:Choice>
    <mc:Fallback xmlns="">
      <p:transition spd="slow" advTm="2952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smtClean="0">
                <a:latin typeface="Cambria"/>
              </a:rPr>
              <a:t>controls the slope</a:t>
            </a:r>
          </a:p>
          <a:p>
            <a:pPr lvl="1"/>
            <a:r>
              <a:rPr lang="en-US" dirty="0" smtClean="0">
                <a:latin typeface="Cambria"/>
              </a:rPr>
              <a:t>high </a:t>
            </a:r>
            <a:r>
              <a:rPr lang="el-GR" dirty="0" smtClean="0">
                <a:latin typeface="Cambria"/>
              </a:rPr>
              <a:t>α</a:t>
            </a:r>
            <a:r>
              <a:rPr lang="en-US" dirty="0" smtClean="0">
                <a:latin typeface="Cambria"/>
              </a:rPr>
              <a:t> </a:t>
            </a:r>
            <a:r>
              <a:rPr lang="en-US" dirty="0" smtClean="0">
                <a:latin typeface="Cambria"/>
                <a:sym typeface="Wingdings" panose="05000000000000000000" pitchFamily="2" charset="2"/>
              </a:rPr>
              <a:t> steep   one reason per edge is enough</a:t>
            </a:r>
          </a:p>
          <a:p>
            <a:pPr lvl="1"/>
            <a:r>
              <a:rPr lang="en-US" dirty="0" smtClean="0">
                <a:latin typeface="Cambria"/>
                <a:sym typeface="Wingdings" panose="05000000000000000000" pitchFamily="2" charset="2"/>
              </a:rPr>
              <a:t>low </a:t>
            </a:r>
            <a:r>
              <a:rPr lang="el-GR" dirty="0" smtClean="0">
                <a:latin typeface="Cambria"/>
                <a:sym typeface="Wingdings" panose="05000000000000000000" pitchFamily="2" charset="2"/>
              </a:rPr>
              <a:t>α</a:t>
            </a:r>
            <a:r>
              <a:rPr lang="en-US" dirty="0" smtClean="0">
                <a:latin typeface="Cambria"/>
                <a:sym typeface="Wingdings" panose="05000000000000000000" pitchFamily="2" charset="2"/>
              </a:rPr>
              <a:t>   linear  consider multiple reasons per edge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2771776" y="3211441"/>
            <a:ext cx="1245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Cambria Math"/>
                <a:ea typeface="Cambria Math"/>
              </a:rPr>
              <a:t>H=Cal</a:t>
            </a:r>
            <a:r>
              <a:rPr lang="en-US" sz="1400" dirty="0" smtClean="0">
                <a:latin typeface="Cambria Math"/>
                <a:ea typeface="Cambria Math"/>
              </a:rPr>
              <a:t/>
            </a:r>
            <a:br>
              <a:rPr lang="en-US" sz="1400" dirty="0" smtClean="0">
                <a:latin typeface="Cambria Math"/>
                <a:ea typeface="Cambria Math"/>
              </a:rPr>
            </a:br>
            <a:r>
              <a:rPr lang="en-US" sz="1400" dirty="0" smtClean="0">
                <a:solidFill>
                  <a:srgbClr val="008000"/>
                </a:solidFill>
                <a:latin typeface="Cambria Math"/>
                <a:ea typeface="Cambria Math"/>
              </a:rPr>
              <a:t>CC=Berkeley</a:t>
            </a:r>
            <a:endParaRPr lang="en-US" sz="1400" dirty="0">
              <a:solidFill>
                <a:srgbClr val="008000"/>
              </a:solidFill>
            </a:endParaRPr>
          </a:p>
        </p:txBody>
      </p:sp>
      <p:pic>
        <p:nvPicPr>
          <p:cNvPr id="2053" name="Picture 5" descr="C:\Users\deepay\Desktop\sigm.pn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470" y="1819687"/>
            <a:ext cx="3108960" cy="150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EdgeExplain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1430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err="1">
                <a:latin typeface="Cambria Math"/>
                <a:ea typeface="Cambria Math"/>
              </a:rPr>
              <a:t>softmax</a:t>
            </a:r>
            <a:r>
              <a:rPr lang="en-US" sz="2000" dirty="0">
                <a:latin typeface="Cambria Math"/>
                <a:ea typeface="Cambria Math"/>
              </a:rPr>
              <a:t>( </a:t>
            </a:r>
            <a:r>
              <a:rPr lang="en-US" sz="2000" i="1" dirty="0" err="1">
                <a:latin typeface="Cambria Math"/>
                <a:ea typeface="Cambria Math"/>
              </a:rPr>
              <a:t>is_reason</a:t>
            </a:r>
            <a:r>
              <a:rPr lang="en-US" sz="2000" baseline="-25000" dirty="0" err="1">
                <a:latin typeface="Cambria Math"/>
                <a:ea typeface="Cambria Math"/>
              </a:rPr>
              <a:t>t</a:t>
            </a:r>
            <a:r>
              <a:rPr lang="en-US" sz="2000" dirty="0">
                <a:latin typeface="Cambria Math"/>
                <a:ea typeface="Cambria Math"/>
              </a:rPr>
              <a:t> (</a:t>
            </a:r>
            <a:r>
              <a:rPr lang="en-US" sz="2000" dirty="0" err="1">
                <a:latin typeface="Cambria Math"/>
                <a:ea typeface="Cambria Math"/>
              </a:rPr>
              <a:t>f</a:t>
            </a:r>
            <a:r>
              <a:rPr lang="en-US" sz="2000" baseline="-25000" dirty="0" err="1">
                <a:latin typeface="Cambria Math"/>
                <a:ea typeface="Cambria Math"/>
              </a:rPr>
              <a:t>ut</a:t>
            </a:r>
            <a:r>
              <a:rPr lang="en-US" sz="2000" dirty="0">
                <a:latin typeface="Cambria Math"/>
                <a:ea typeface="Cambria Math"/>
              </a:rPr>
              <a:t>, </a:t>
            </a:r>
            <a:r>
              <a:rPr lang="en-US" sz="2000" dirty="0" err="1">
                <a:latin typeface="Cambria Math"/>
                <a:ea typeface="Cambria Math"/>
              </a:rPr>
              <a:t>f</a:t>
            </a:r>
            <a:r>
              <a:rPr lang="en-US" sz="2000" baseline="-25000" dirty="0" err="1">
                <a:latin typeface="Cambria Math"/>
                <a:ea typeface="Cambria Math"/>
              </a:rPr>
              <a:t>vt</a:t>
            </a:r>
            <a:r>
              <a:rPr lang="en-US" sz="2000" dirty="0">
                <a:latin typeface="Cambria Math"/>
                <a:ea typeface="Cambria Math"/>
              </a:rPr>
              <a:t>) </a:t>
            </a:r>
            <a:r>
              <a:rPr lang="en-US" sz="2000" dirty="0" smtClean="0">
                <a:latin typeface="Cambria Math"/>
                <a:ea typeface="Cambria Math"/>
              </a:rPr>
              <a:t>) = </a:t>
            </a:r>
            <a:r>
              <a:rPr lang="el-GR" sz="2000" dirty="0" smtClean="0">
                <a:latin typeface="Cambria Math"/>
                <a:ea typeface="Cambria Math"/>
              </a:rPr>
              <a:t>σ</a:t>
            </a:r>
            <a:r>
              <a:rPr lang="en-US" sz="2000" dirty="0" smtClean="0">
                <a:latin typeface="Cambria Math"/>
                <a:ea typeface="Cambria Math"/>
              </a:rPr>
              <a:t> </a:t>
            </a:r>
            <a:r>
              <a:rPr lang="en-US" sz="2800" dirty="0" smtClean="0">
                <a:latin typeface="Cambria Math"/>
                <a:ea typeface="Cambria Math"/>
              </a:rPr>
              <a:t>(</a:t>
            </a:r>
            <a:r>
              <a:rPr lang="el-GR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r>
              <a:rPr lang="en-US" sz="2800" dirty="0" smtClean="0">
                <a:latin typeface="Cambria"/>
                <a:ea typeface="Cambria Math"/>
              </a:rPr>
              <a:t> . </a:t>
            </a:r>
            <a:r>
              <a:rPr lang="en-US" sz="2000" dirty="0" smtClean="0">
                <a:latin typeface="Cambria Math"/>
                <a:ea typeface="Cambria Math"/>
              </a:rPr>
              <a:t>∑ </a:t>
            </a:r>
            <a:r>
              <a:rPr lang="en-US" sz="2000" i="1" dirty="0" err="1" smtClean="0">
                <a:latin typeface="Cambria Math"/>
                <a:ea typeface="Cambria Math"/>
              </a:rPr>
              <a:t>is_reason</a:t>
            </a:r>
            <a:r>
              <a:rPr lang="en-US" sz="2000" baseline="-25000" dirty="0" err="1" smtClean="0">
                <a:latin typeface="Cambria Math"/>
                <a:ea typeface="Cambria Math"/>
              </a:rPr>
              <a:t>t</a:t>
            </a:r>
            <a:r>
              <a:rPr lang="en-US" sz="2000" baseline="-25000" dirty="0" smtClean="0">
                <a:latin typeface="Cambria Math"/>
                <a:ea typeface="Cambria Math"/>
              </a:rPr>
              <a:t> </a:t>
            </a:r>
            <a:r>
              <a:rPr lang="en-US" sz="2000" dirty="0" smtClean="0">
                <a:latin typeface="Cambria Math"/>
                <a:ea typeface="Cambria Math"/>
              </a:rPr>
              <a:t>(</a:t>
            </a:r>
            <a:r>
              <a:rPr lang="en-US" sz="2000" dirty="0" err="1">
                <a:latin typeface="Cambria Math"/>
                <a:ea typeface="Cambria Math"/>
              </a:rPr>
              <a:t>f</a:t>
            </a:r>
            <a:r>
              <a:rPr lang="en-US" sz="2000" baseline="-25000" dirty="0" err="1">
                <a:latin typeface="Cambria Math"/>
                <a:ea typeface="Cambria Math"/>
              </a:rPr>
              <a:t>ut</a:t>
            </a:r>
            <a:r>
              <a:rPr lang="en-US" sz="2000" dirty="0">
                <a:latin typeface="Cambria Math"/>
                <a:ea typeface="Cambria Math"/>
              </a:rPr>
              <a:t>, </a:t>
            </a:r>
            <a:r>
              <a:rPr lang="en-US" sz="2000" dirty="0" err="1">
                <a:latin typeface="Cambria Math"/>
                <a:ea typeface="Cambria Math"/>
              </a:rPr>
              <a:t>f</a:t>
            </a:r>
            <a:r>
              <a:rPr lang="en-US" sz="2000" baseline="-25000" dirty="0" err="1">
                <a:latin typeface="Cambria Math"/>
                <a:ea typeface="Cambria Math"/>
              </a:rPr>
              <a:t>vt</a:t>
            </a:r>
            <a:r>
              <a:rPr lang="en-US" sz="2000" dirty="0" smtClean="0">
                <a:latin typeface="Cambria Math"/>
                <a:ea typeface="Cambria Math"/>
              </a:rPr>
              <a:t>) + c</a:t>
            </a:r>
            <a:r>
              <a:rPr lang="en-US" sz="2800" dirty="0" smtClean="0">
                <a:latin typeface="Cambria Math"/>
                <a:ea typeface="Cambria Math"/>
              </a:rPr>
              <a:t>)</a:t>
            </a:r>
            <a:r>
              <a:rPr lang="en-US" sz="2000" dirty="0" smtClean="0">
                <a:latin typeface="Cambria Math"/>
                <a:ea typeface="Cambria Math"/>
              </a:rPr>
              <a:t> </a:t>
            </a: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99" name="Straight Connector 98"/>
          <p:cNvCxnSpPr/>
          <p:nvPr/>
        </p:nvCxnSpPr>
        <p:spPr>
          <a:xfrm>
            <a:off x="1143000" y="3276600"/>
            <a:ext cx="3009900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2590800" y="1828800"/>
            <a:ext cx="0" cy="14478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725408" y="3276600"/>
            <a:ext cx="1413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mbria Math"/>
                <a:ea typeface="Cambria Math"/>
              </a:rPr>
              <a:t>∑</a:t>
            </a:r>
            <a:r>
              <a:rPr lang="en-US" sz="1400" baseline="-25000" dirty="0" smtClean="0">
                <a:latin typeface="Cambria Math"/>
                <a:ea typeface="Cambria Math"/>
              </a:rPr>
              <a:t>t</a:t>
            </a:r>
            <a:r>
              <a:rPr lang="en-US" sz="1400" dirty="0" smtClean="0">
                <a:latin typeface="Cambria Math"/>
                <a:ea typeface="Cambria Math"/>
              </a:rPr>
              <a:t> </a:t>
            </a:r>
            <a:r>
              <a:rPr lang="en-US" sz="1400" i="1" dirty="0" err="1">
                <a:latin typeface="Cambria Math"/>
                <a:ea typeface="Cambria Math"/>
              </a:rPr>
              <a:t>is_reason</a:t>
            </a:r>
            <a:r>
              <a:rPr lang="en-US" sz="1400" baseline="-25000" dirty="0" err="1">
                <a:latin typeface="Cambria Math"/>
                <a:ea typeface="Cambria Math"/>
              </a:rPr>
              <a:t>t</a:t>
            </a:r>
            <a:endParaRPr lang="en-US" sz="1400" dirty="0"/>
          </a:p>
        </p:txBody>
      </p:sp>
      <p:sp>
        <p:nvSpPr>
          <p:cNvPr id="116" name="TextBox 115"/>
          <p:cNvSpPr txBox="1"/>
          <p:nvPr/>
        </p:nvSpPr>
        <p:spPr>
          <a:xfrm>
            <a:off x="2773902" y="3221182"/>
            <a:ext cx="6793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Cambria Math"/>
                <a:ea typeface="Cambria Math"/>
              </a:rPr>
              <a:t>H=Cal</a:t>
            </a: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11" name="Straight Connector 110"/>
          <p:cNvCxnSpPr/>
          <p:nvPr/>
        </p:nvCxnSpPr>
        <p:spPr>
          <a:xfrm flipV="1">
            <a:off x="3135588" y="2005445"/>
            <a:ext cx="9394" cy="12711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2590800" y="2005445"/>
            <a:ext cx="5633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0" name="Picture 5" descr="C:\Users\deepay\Desktop\sigm.pn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640" y="1828800"/>
            <a:ext cx="3108960" cy="150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1" name="Straight Connector 140"/>
          <p:cNvCxnSpPr/>
          <p:nvPr/>
        </p:nvCxnSpPr>
        <p:spPr>
          <a:xfrm>
            <a:off x="4789170" y="3285713"/>
            <a:ext cx="3009900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V="1">
            <a:off x="6236970" y="1837913"/>
            <a:ext cx="0" cy="14478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4419600" y="3285713"/>
            <a:ext cx="1413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mbria Math"/>
                <a:ea typeface="Cambria Math"/>
              </a:rPr>
              <a:t>∑</a:t>
            </a:r>
            <a:r>
              <a:rPr lang="en-US" sz="1400" baseline="-25000" dirty="0" smtClean="0">
                <a:latin typeface="Cambria Math"/>
                <a:ea typeface="Cambria Math"/>
              </a:rPr>
              <a:t>t</a:t>
            </a:r>
            <a:r>
              <a:rPr lang="en-US" sz="1400" dirty="0" smtClean="0">
                <a:latin typeface="Cambria Math"/>
                <a:ea typeface="Cambria Math"/>
              </a:rPr>
              <a:t> </a:t>
            </a:r>
            <a:r>
              <a:rPr lang="en-US" sz="1400" i="1" dirty="0" err="1">
                <a:latin typeface="Cambria Math"/>
                <a:ea typeface="Cambria Math"/>
              </a:rPr>
              <a:t>is_reason</a:t>
            </a:r>
            <a:r>
              <a:rPr lang="en-US" sz="1400" baseline="-25000" dirty="0" err="1">
                <a:latin typeface="Cambria Math"/>
                <a:ea typeface="Cambria Math"/>
              </a:rPr>
              <a:t>t</a:t>
            </a:r>
            <a:endParaRPr lang="en-US" sz="1400" dirty="0"/>
          </a:p>
        </p:txBody>
      </p:sp>
      <p:sp>
        <p:nvSpPr>
          <p:cNvPr id="146" name="TextBox 145"/>
          <p:cNvSpPr txBox="1"/>
          <p:nvPr/>
        </p:nvSpPr>
        <p:spPr>
          <a:xfrm>
            <a:off x="5857185" y="3273137"/>
            <a:ext cx="6793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Cambria Math"/>
                <a:ea typeface="Cambria Math"/>
              </a:rPr>
              <a:t>H=Cal</a:t>
            </a: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49" name="Straight Connector 148"/>
          <p:cNvCxnSpPr/>
          <p:nvPr/>
        </p:nvCxnSpPr>
        <p:spPr>
          <a:xfrm>
            <a:off x="6234112" y="2626520"/>
            <a:ext cx="0" cy="6435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Oval 149"/>
          <p:cNvSpPr/>
          <p:nvPr/>
        </p:nvSpPr>
        <p:spPr>
          <a:xfrm>
            <a:off x="2560189" y="1981200"/>
            <a:ext cx="78235" cy="583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6196357" y="2608660"/>
            <a:ext cx="78235" cy="583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193632" y="1997864"/>
            <a:ext cx="1605438" cy="1790704"/>
            <a:chOff x="6193632" y="1997864"/>
            <a:chExt cx="1605438" cy="1790704"/>
          </a:xfrm>
        </p:grpSpPr>
        <p:cxnSp>
          <p:nvCxnSpPr>
            <p:cNvPr id="156" name="Straight Connector 155"/>
            <p:cNvCxnSpPr/>
            <p:nvPr/>
          </p:nvCxnSpPr>
          <p:spPr>
            <a:xfrm flipV="1">
              <a:off x="6807992" y="2016270"/>
              <a:ext cx="9394" cy="127115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>
              <a:off x="6231387" y="2022109"/>
              <a:ext cx="614575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Oval 157"/>
            <p:cNvSpPr/>
            <p:nvPr/>
          </p:nvSpPr>
          <p:spPr>
            <a:xfrm>
              <a:off x="6193632" y="1997864"/>
              <a:ext cx="78235" cy="583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6553200" y="3265348"/>
              <a:ext cx="12458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1">
                      <a:lumMod val="50000"/>
                    </a:schemeClr>
                  </a:solidFill>
                  <a:latin typeface="Cambria Math"/>
                  <a:ea typeface="Cambria Math"/>
                </a:rPr>
                <a:t>H=Cal</a:t>
              </a:r>
              <a:r>
                <a:rPr lang="en-US" sz="1400" dirty="0" smtClean="0">
                  <a:latin typeface="Cambria Math"/>
                  <a:ea typeface="Cambria Math"/>
                </a:rPr>
                <a:t/>
              </a:r>
              <a:br>
                <a:rPr lang="en-US" sz="1400" dirty="0" smtClean="0">
                  <a:latin typeface="Cambria Math"/>
                  <a:ea typeface="Cambria Math"/>
                </a:rPr>
              </a:br>
              <a:r>
                <a:rPr lang="en-US" sz="1400" dirty="0" smtClean="0">
                  <a:solidFill>
                    <a:srgbClr val="008000"/>
                  </a:solidFill>
                  <a:latin typeface="Cambria Math"/>
                  <a:ea typeface="Cambria Math"/>
                </a:rPr>
                <a:t>CC=Berkeley</a:t>
              </a:r>
              <a:endParaRPr lang="en-US" sz="1400" dirty="0">
                <a:solidFill>
                  <a:srgbClr val="008000"/>
                </a:solidFill>
              </a:endParaRPr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AC66-D9E8-4BC6-8F11-1A22B24E132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82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898"/>
    </mc:Choice>
    <mc:Fallback xmlns="">
      <p:transition spd="slow" advTm="42898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1.1B</a:t>
            </a:r>
            <a:r>
              <a:rPr lang="en-US" dirty="0" smtClean="0">
                <a:solidFill>
                  <a:srgbClr val="FF0000"/>
                </a:solidFill>
                <a:ea typeface="Cambria Math"/>
              </a:rPr>
              <a:t> users </a:t>
            </a:r>
            <a:r>
              <a:rPr lang="en-US" dirty="0" smtClean="0">
                <a:ea typeface="Cambria Math"/>
              </a:rPr>
              <a:t>of the Facebook social network</a:t>
            </a:r>
          </a:p>
          <a:p>
            <a:r>
              <a:rPr lang="en-US" dirty="0" smtClean="0">
                <a:solidFill>
                  <a:srgbClr val="FF0000"/>
                </a:solidFill>
                <a:ea typeface="Cambria Math"/>
              </a:rPr>
              <a:t>O(</a:t>
            </a:r>
            <a:r>
              <a:rPr lang="en-US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10M</a:t>
            </a:r>
            <a:r>
              <a:rPr lang="en-US" dirty="0" smtClean="0">
                <a:solidFill>
                  <a:srgbClr val="FF0000"/>
                </a:solidFill>
                <a:ea typeface="Cambria Math"/>
              </a:rPr>
              <a:t>) labels</a:t>
            </a:r>
          </a:p>
          <a:p>
            <a:r>
              <a:rPr lang="en-US" dirty="0" smtClean="0">
                <a:ea typeface="Cambria Math"/>
              </a:rPr>
              <a:t>5-fold cross-validation</a:t>
            </a:r>
          </a:p>
          <a:p>
            <a:r>
              <a:rPr lang="en-US" dirty="0" smtClean="0">
                <a:ea typeface="Cambria Math"/>
              </a:rPr>
              <a:t>Measure recall</a:t>
            </a:r>
          </a:p>
          <a:p>
            <a:pPr lvl="1"/>
            <a:r>
              <a:rPr lang="en-US" dirty="0" smtClean="0">
                <a:ea typeface="Cambria Math"/>
              </a:rPr>
              <a:t>Did we get the correct label in our top prediction? Top-3?</a:t>
            </a:r>
          </a:p>
          <a:p>
            <a:pPr lvl="1"/>
            <a:endParaRPr lang="en-US" dirty="0" smtClean="0">
              <a:ea typeface="Cambria Math"/>
            </a:endParaRPr>
          </a:p>
          <a:p>
            <a:r>
              <a:rPr lang="en-US" dirty="0" smtClean="0">
                <a:ea typeface="Cambria Math"/>
              </a:rPr>
              <a:t>Inference:</a:t>
            </a:r>
          </a:p>
          <a:p>
            <a:pPr lvl="1"/>
            <a:r>
              <a:rPr lang="en-US" dirty="0" smtClean="0">
                <a:ea typeface="Cambria Math"/>
              </a:rPr>
              <a:t>proximal gradient descent</a:t>
            </a:r>
          </a:p>
          <a:p>
            <a:pPr lvl="1"/>
            <a:r>
              <a:rPr lang="en-US" dirty="0" smtClean="0">
                <a:ea typeface="Cambria Math"/>
              </a:rPr>
              <a:t>implemented via message-passing in Apache </a:t>
            </a:r>
            <a:r>
              <a:rPr lang="en-US" dirty="0" err="1" smtClean="0">
                <a:ea typeface="Cambria Math"/>
              </a:rPr>
              <a:t>Giraph</a:t>
            </a:r>
            <a:r>
              <a:rPr lang="en-US" dirty="0" smtClean="0">
                <a:ea typeface="Cambria Math"/>
              </a:rPr>
              <a:t> </a:t>
            </a:r>
            <a:r>
              <a:rPr lang="en-US" sz="1800" dirty="0" smtClean="0">
                <a:ea typeface="Cambria Math"/>
              </a:rPr>
              <a:t>[Ching/13]</a:t>
            </a:r>
          </a:p>
          <a:p>
            <a:r>
              <a:rPr lang="en-US" dirty="0" err="1" smtClean="0">
                <a:ea typeface="Cambria Math"/>
              </a:rPr>
              <a:t>Sparsify</a:t>
            </a:r>
            <a:r>
              <a:rPr lang="en-US" dirty="0" smtClean="0">
                <a:ea typeface="Cambria Math"/>
              </a:rPr>
              <a:t> graph by considering K closest friends by 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AC66-D9E8-4BC6-8F11-1A22B24E132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88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967"/>
    </mc:Choice>
    <mc:Fallback xmlns="">
      <p:transition spd="slow" advTm="97967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(varying closest friends K)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K=100 or K=200 closest friends is best</a:t>
            </a:r>
          </a:p>
          <a:p>
            <a:r>
              <a:rPr lang="en-US" dirty="0" smtClean="0"/>
              <a:t>K=400 hurts; these friendships are probably due to other factors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69340" y="4029706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Recall@1</a:t>
            </a:r>
            <a:endParaRPr lang="en-US" u="sng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8940" y="4013775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Recall@3</a:t>
            </a:r>
            <a:endParaRPr lang="en-US" u="sng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AC66-D9E8-4BC6-8F11-1A22B24E1321}" type="slidenum">
              <a:rPr lang="en-US" smtClean="0"/>
              <a:t>17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382913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017986" y="3200400"/>
            <a:ext cx="3268349" cy="161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8445631">
            <a:off x="682223" y="3343401"/>
            <a:ext cx="1009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Hometown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 rot="18445631">
            <a:off x="1255740" y="3393813"/>
            <a:ext cx="10869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Current city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 rot="18445631">
            <a:off x="1902660" y="3370072"/>
            <a:ext cx="10765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High school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 rot="18445631">
            <a:off x="2797596" y="3283196"/>
            <a:ext cx="734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College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 rot="18445631">
            <a:off x="3289308" y="3314368"/>
            <a:ext cx="8938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Employer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-467485" y="1991486"/>
            <a:ext cx="176299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Lift of </a:t>
            </a:r>
            <a:r>
              <a:rPr lang="en-US" sz="1400" dirty="0" err="1" smtClean="0"/>
              <a:t>EdgeExplain</a:t>
            </a:r>
            <a:r>
              <a:rPr lang="en-US" sz="1400" dirty="0" smtClean="0"/>
              <a:t> over K=20</a:t>
            </a:r>
            <a:endParaRPr lang="en-US" sz="1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884" y="1371599"/>
            <a:ext cx="3863083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5318218" y="3196070"/>
            <a:ext cx="3268349" cy="161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3972897" y="2033049"/>
            <a:ext cx="176299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Lift of </a:t>
            </a:r>
            <a:r>
              <a:rPr lang="en-US" sz="1400" dirty="0" err="1" smtClean="0"/>
              <a:t>EdgeExplain</a:t>
            </a:r>
            <a:r>
              <a:rPr lang="en-US" sz="1400" dirty="0" smtClean="0"/>
              <a:t> over K=20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 rot="18445631">
            <a:off x="5162749" y="3312228"/>
            <a:ext cx="1009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Hometown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 rot="18445631">
            <a:off x="5736266" y="3362640"/>
            <a:ext cx="10869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Current city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 rot="18445631">
            <a:off x="6383186" y="3338899"/>
            <a:ext cx="10765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High school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 rot="18445631">
            <a:off x="7217196" y="3252023"/>
            <a:ext cx="734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College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 rot="18445631">
            <a:off x="7769834" y="3283195"/>
            <a:ext cx="8938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Employer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9736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768"/>
    </mc:Choice>
    <mc:Fallback xmlns="">
      <p:transition spd="slow" advTm="38768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(versus Label Propagation)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Joint modeling helps most for employer</a:t>
            </a:r>
          </a:p>
          <a:p>
            <a:r>
              <a:rPr lang="en-US" dirty="0" smtClean="0"/>
              <a:t>Significant gains </a:t>
            </a:r>
            <a:r>
              <a:rPr lang="en-US" smtClean="0"/>
              <a:t>for high school </a:t>
            </a:r>
            <a:r>
              <a:rPr lang="en-US" dirty="0" smtClean="0"/>
              <a:t>and college as well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AC66-D9E8-4BC6-8F11-1A22B24E1321}" type="slidenum">
              <a:rPr lang="en-US" smtClean="0"/>
              <a:t>18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21" y="1439275"/>
            <a:ext cx="3591579" cy="171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 rot="18445631">
            <a:off x="682223" y="3343401"/>
            <a:ext cx="1009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Hometown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 rot="18445631">
            <a:off x="1255740" y="3393813"/>
            <a:ext cx="10869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Current city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 rot="18445631">
            <a:off x="1902660" y="3370072"/>
            <a:ext cx="10765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High school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 rot="18445631">
            <a:off x="2797596" y="3283196"/>
            <a:ext cx="734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College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 rot="18445631">
            <a:off x="3289308" y="3314368"/>
            <a:ext cx="8938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Employer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-576589" y="2024390"/>
            <a:ext cx="1981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Lift of </a:t>
            </a:r>
            <a:r>
              <a:rPr lang="en-US" sz="1400" dirty="0" err="1" smtClean="0"/>
              <a:t>EdgeExplain</a:t>
            </a:r>
            <a:r>
              <a:rPr lang="en-US" sz="1400" dirty="0" smtClean="0"/>
              <a:t> over Label Propagation</a:t>
            </a:r>
            <a:endParaRPr lang="en-US" sz="1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199" y="1418493"/>
            <a:ext cx="3584229" cy="1737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 rot="18445631">
            <a:off x="5086549" y="3343401"/>
            <a:ext cx="1009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Hometown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 rot="18445631">
            <a:off x="5660066" y="3393813"/>
            <a:ext cx="10869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Current city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 rot="18445631">
            <a:off x="6306986" y="3370072"/>
            <a:ext cx="10765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High school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 rot="18445631">
            <a:off x="7201922" y="3283196"/>
            <a:ext cx="734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College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 rot="18445631">
            <a:off x="7693634" y="3314368"/>
            <a:ext cx="8938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Employer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3827737" y="2024390"/>
            <a:ext cx="1981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Lift of </a:t>
            </a:r>
            <a:r>
              <a:rPr lang="en-US" sz="1400" dirty="0" err="1" smtClean="0"/>
              <a:t>EdgeExplain</a:t>
            </a:r>
            <a:r>
              <a:rPr lang="en-US" sz="1400" dirty="0" smtClean="0"/>
              <a:t> over Label Propagation</a:t>
            </a:r>
            <a:endParaRPr lang="en-US" sz="1400" dirty="0"/>
          </a:p>
        </p:txBody>
      </p:sp>
      <p:sp>
        <p:nvSpPr>
          <p:cNvPr id="23" name="Rectangle 22"/>
          <p:cNvSpPr/>
          <p:nvPr/>
        </p:nvSpPr>
        <p:spPr>
          <a:xfrm>
            <a:off x="5029199" y="3074910"/>
            <a:ext cx="308456" cy="839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869340" y="4029706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Recall@1</a:t>
            </a:r>
            <a:endParaRPr lang="en-US" u="sng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88940" y="4013775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Recall@3</a:t>
            </a:r>
            <a:endParaRPr lang="en-US" u="sng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014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315"/>
    </mc:Choice>
    <mc:Fallback xmlns="">
      <p:transition spd="slow" advTm="46315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82000" cy="493776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Assumption:</a:t>
            </a:r>
            <a:r>
              <a:rPr lang="en-US" dirty="0" smtClean="0"/>
              <a:t> each friendship has one reason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Model:</a:t>
            </a:r>
            <a:r>
              <a:rPr lang="en-US" dirty="0" smtClean="0"/>
              <a:t> </a:t>
            </a:r>
            <a:r>
              <a:rPr lang="en-US" u="sng" dirty="0" smtClean="0"/>
              <a:t>explain</a:t>
            </a:r>
            <a:r>
              <a:rPr lang="en-US" dirty="0" smtClean="0"/>
              <a:t> friendships via user </a:t>
            </a:r>
            <a:r>
              <a:rPr lang="en-US" dirty="0"/>
              <a:t>attributes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Results:</a:t>
            </a:r>
            <a:r>
              <a:rPr lang="en-US" dirty="0" smtClean="0"/>
              <a:t> </a:t>
            </a:r>
            <a:r>
              <a:rPr lang="en-US" dirty="0"/>
              <a:t>u</a:t>
            </a:r>
            <a:r>
              <a:rPr lang="en-US" dirty="0" smtClean="0"/>
              <a:t>p to 120% lift for recall@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 </a:t>
            </a:r>
            <a:r>
              <a:rPr lang="en-US" dirty="0" smtClean="0">
                <a:ea typeface="Cambria Math" panose="02040503050406030204" pitchFamily="18" charset="0"/>
              </a:rPr>
              <a:t>and 60% for recall@3</a:t>
            </a:r>
            <a:endParaRPr lang="en-US" dirty="0">
              <a:ea typeface="Cambria Math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AC66-D9E8-4BC6-8F11-1A22B24E1321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2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868"/>
    </mc:Choice>
    <mc:Fallback xmlns="">
      <p:transition spd="slow" advTm="4886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Profile Inference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876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i="1" dirty="0" smtClean="0"/>
              <a:t>Profile:</a:t>
            </a:r>
          </a:p>
          <a:p>
            <a:pPr lvl="1"/>
            <a:r>
              <a:rPr lang="en-US" i="1" dirty="0" smtClean="0"/>
              <a:t>Hometown:     Palo Alto</a:t>
            </a:r>
          </a:p>
          <a:p>
            <a:pPr lvl="1"/>
            <a:r>
              <a:rPr lang="en-US" i="1" dirty="0" smtClean="0"/>
              <a:t>High School:   Gunn</a:t>
            </a:r>
          </a:p>
          <a:p>
            <a:pPr lvl="1"/>
            <a:r>
              <a:rPr lang="en-US" i="1" dirty="0" smtClean="0"/>
              <a:t>College:          Stanford</a:t>
            </a:r>
          </a:p>
          <a:p>
            <a:pPr lvl="1"/>
            <a:r>
              <a:rPr lang="en-US" i="1" dirty="0" smtClean="0"/>
              <a:t>Employer:       Facebook</a:t>
            </a:r>
          </a:p>
          <a:p>
            <a:pPr lvl="1"/>
            <a:r>
              <a:rPr lang="en-US" i="1" dirty="0" smtClean="0"/>
              <a:t>Current city:    Sunnyvale</a:t>
            </a:r>
          </a:p>
          <a:p>
            <a:pPr lvl="1"/>
            <a:endParaRPr lang="en-US" i="1" dirty="0" smtClean="0"/>
          </a:p>
          <a:p>
            <a:pPr lvl="1"/>
            <a:r>
              <a:rPr lang="en-US" i="1" dirty="0" smtClean="0"/>
              <a:t>Hobbies, Politics, Music, …</a:t>
            </a:r>
            <a:endParaRPr lang="en-US" i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343400" y="1216152"/>
            <a:ext cx="46482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A complete profile is a boon:</a:t>
            </a:r>
          </a:p>
          <a:p>
            <a:pPr lvl="1"/>
            <a:r>
              <a:rPr lang="en-US" dirty="0" smtClean="0"/>
              <a:t>People are easily searchable</a:t>
            </a:r>
          </a:p>
          <a:p>
            <a:pPr lvl="1"/>
            <a:r>
              <a:rPr lang="en-US" dirty="0" smtClean="0"/>
              <a:t>Tailored news recommendations</a:t>
            </a:r>
          </a:p>
          <a:p>
            <a:pPr lvl="1"/>
            <a:r>
              <a:rPr lang="en-US" dirty="0" smtClean="0"/>
              <a:t>Group recommendations</a:t>
            </a:r>
          </a:p>
          <a:p>
            <a:pPr lvl="1"/>
            <a:r>
              <a:rPr lang="en-US" dirty="0" smtClean="0"/>
              <a:t>Ad targeting (especially local)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How can we fill in missing profile fields?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028" name="Picture 4" descr="C:\Users\deepay\AppData\Local\Microsoft\Windows\Temporary Internet Files\Content.IE5\VV7TX8N9\MC90044068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19200"/>
            <a:ext cx="1066629" cy="1066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2634344" y="3511894"/>
            <a:ext cx="1219200" cy="1713250"/>
            <a:chOff x="2667000" y="3196208"/>
            <a:chExt cx="1219200" cy="1713250"/>
          </a:xfrm>
        </p:grpSpPr>
        <p:sp>
          <p:nvSpPr>
            <p:cNvPr id="8" name="TextBox 7"/>
            <p:cNvSpPr txBox="1"/>
            <p:nvPr/>
          </p:nvSpPr>
          <p:spPr>
            <a:xfrm>
              <a:off x="2667000" y="3196208"/>
              <a:ext cx="1219200" cy="4462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300" dirty="0"/>
                <a:t>?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667000" y="3650043"/>
              <a:ext cx="1219200" cy="4462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300" dirty="0"/>
                <a:t>?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667000" y="4463182"/>
              <a:ext cx="1219200" cy="4462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300" dirty="0"/>
                <a:t>?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AC66-D9E8-4BC6-8F11-1A22B24E1321}" type="slidenum">
              <a:rPr lang="en-US" smtClean="0"/>
              <a:t>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5945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098"/>
    </mc:Choice>
    <mc:Fallback xmlns="">
      <p:transition spd="slow" advTm="5409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(effect of </a:t>
            </a:r>
            <a:r>
              <a:rPr lang="el-GR" dirty="0" smtClean="0">
                <a:latin typeface="Cambria"/>
              </a:rPr>
              <a:t>α</a:t>
            </a:r>
            <a:r>
              <a:rPr lang="en-US" dirty="0" smtClean="0">
                <a:latin typeface="Bookman Old Style" panose="02050604050505020204" pitchFamily="18" charset="0"/>
              </a:rPr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AC66-D9E8-4BC6-8F11-1A22B24E1321}" type="slidenum">
              <a:rPr lang="en-US" smtClean="0"/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High </a:t>
            </a:r>
            <a:r>
              <a:rPr lang="el-GR" dirty="0" smtClean="0">
                <a:latin typeface="Cambria"/>
              </a:rPr>
              <a:t>α</a:t>
            </a:r>
            <a:r>
              <a:rPr lang="en-US" dirty="0" smtClean="0">
                <a:latin typeface="Cambria"/>
              </a:rPr>
              <a:t> </a:t>
            </a:r>
            <a:r>
              <a:rPr lang="en-US" dirty="0" smtClean="0"/>
              <a:t>is best </a:t>
            </a:r>
            <a:r>
              <a:rPr lang="en-US" dirty="0" smtClean="0">
                <a:sym typeface="Wingdings" panose="05000000000000000000" pitchFamily="2" charset="2"/>
              </a:rPr>
              <a:t> one reason per friendship is enough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95400"/>
            <a:ext cx="5257800" cy="2577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16200000">
            <a:off x="153888" y="2313059"/>
            <a:ext cx="24384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Lift of </a:t>
            </a:r>
            <a:r>
              <a:rPr lang="en-US" sz="2000" dirty="0" err="1" smtClean="0"/>
              <a:t>EdgeExplain</a:t>
            </a:r>
            <a:r>
              <a:rPr lang="en-US" sz="2000" dirty="0" smtClean="0"/>
              <a:t> over </a:t>
            </a:r>
            <a:r>
              <a:rPr lang="el-GR" sz="2000" dirty="0" smtClean="0">
                <a:latin typeface="Cambria"/>
              </a:rPr>
              <a:t>α</a:t>
            </a:r>
            <a:r>
              <a:rPr lang="en-US" sz="2000" dirty="0" smtClean="0"/>
              <a:t>=0.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8445631">
            <a:off x="1957946" y="4082082"/>
            <a:ext cx="1432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Hometown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 rot="18445631">
            <a:off x="2828207" y="4191479"/>
            <a:ext cx="1542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Current city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 rot="18445631">
            <a:off x="3645683" y="4168281"/>
            <a:ext cx="1527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High school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 rot="18445631">
            <a:off x="4915123" y="3975467"/>
            <a:ext cx="10417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College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 rot="18445631">
            <a:off x="5701345" y="4017006"/>
            <a:ext cx="1268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Employer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686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(varying closest friends K)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K=100 or K=200 closest friends is best</a:t>
            </a:r>
          </a:p>
          <a:p>
            <a:r>
              <a:rPr lang="en-US" dirty="0" smtClean="0"/>
              <a:t>K=400 hurts; these friendships are probably due to other factors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3990248"/>
              </p:ext>
            </p:extLst>
          </p:nvPr>
        </p:nvGraphicFramePr>
        <p:xfrm>
          <a:off x="304800" y="1613153"/>
          <a:ext cx="3858566" cy="2425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1125957"/>
              </p:ext>
            </p:extLst>
          </p:nvPr>
        </p:nvGraphicFramePr>
        <p:xfrm>
          <a:off x="4445114" y="1585472"/>
          <a:ext cx="3936886" cy="2529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0" y="4038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Recall@1</a:t>
            </a:r>
            <a:endParaRPr lang="en-US" u="sng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4038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Recall@3</a:t>
            </a:r>
            <a:endParaRPr lang="en-US" u="sng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AC66-D9E8-4BC6-8F11-1A22B24E1321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05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768"/>
    </mc:Choice>
    <mc:Fallback xmlns="">
      <p:transition spd="slow" advTm="38768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(versus Label Propagation)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Joint modeling helps most for employer</a:t>
            </a:r>
          </a:p>
          <a:p>
            <a:r>
              <a:rPr lang="en-US" dirty="0" smtClean="0"/>
              <a:t>Significant gains for high-school and college as well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4170199"/>
              </p:ext>
            </p:extLst>
          </p:nvPr>
        </p:nvGraphicFramePr>
        <p:xfrm>
          <a:off x="533400" y="1600200"/>
          <a:ext cx="3724275" cy="2509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2561807"/>
              </p:ext>
            </p:extLst>
          </p:nvPr>
        </p:nvGraphicFramePr>
        <p:xfrm>
          <a:off x="4503358" y="1569342"/>
          <a:ext cx="3704287" cy="2502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0" y="4038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Recall@1</a:t>
            </a:r>
            <a:endParaRPr lang="en-US" u="sng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4038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Recall@3</a:t>
            </a:r>
            <a:endParaRPr lang="en-US" u="sng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AC66-D9E8-4BC6-8F11-1A22B24E1321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940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315"/>
    </mc:Choice>
    <mc:Fallback xmlns="">
      <p:transition spd="slow" advTm="46315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cxnSp>
        <p:nvCxnSpPr>
          <p:cNvPr id="52" name="Straight Connector 51"/>
          <p:cNvCxnSpPr/>
          <p:nvPr/>
        </p:nvCxnSpPr>
        <p:spPr>
          <a:xfrm>
            <a:off x="3520370" y="2408707"/>
            <a:ext cx="940973" cy="1061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3520370" y="3726222"/>
            <a:ext cx="940973" cy="1239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50" idx="1"/>
          </p:cNvCxnSpPr>
          <p:nvPr/>
        </p:nvCxnSpPr>
        <p:spPr>
          <a:xfrm flipV="1">
            <a:off x="4813680" y="2952993"/>
            <a:ext cx="723650" cy="51730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endCxn id="50" idx="3"/>
          </p:cNvCxnSpPr>
          <p:nvPr/>
        </p:nvCxnSpPr>
        <p:spPr>
          <a:xfrm>
            <a:off x="4813680" y="3646553"/>
            <a:ext cx="876050" cy="340583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8" idx="2"/>
          </p:cNvCxnSpPr>
          <p:nvPr/>
        </p:nvCxnSpPr>
        <p:spPr>
          <a:xfrm>
            <a:off x="2916097" y="2067282"/>
            <a:ext cx="8571" cy="22168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AC66-D9E8-4BC6-8F11-1A22B24E1321}" type="slidenum">
              <a:rPr lang="en-US" smtClean="0"/>
              <a:t>23</a:t>
            </a:fld>
            <a:endParaRPr lang="en-US"/>
          </a:p>
        </p:txBody>
      </p:sp>
      <p:pic>
        <p:nvPicPr>
          <p:cNvPr id="1026" name="Picture 2" descr="C:\Users\deepay\AppData\Local\Microsoft\Windows\INetCache\IE\0QGRWZT1\Silhouette_yoga[1]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544" y="2913517"/>
            <a:ext cx="40466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eepay\AppData\Local\Microsoft\Windows\INetCache\IE\0QGRWZT1\man-in-suit-silhouette[1].jp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270" y="3397255"/>
            <a:ext cx="498701" cy="600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deepay\AppData\Local\Microsoft\Windows\INetCache\IE\DUEX439U\silhouette-man-walking[1].jp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369" y="2874756"/>
            <a:ext cx="588515" cy="588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deepay\AppData\Local\Microsoft\Windows\INetCache\IE\3K9987I4\man-walking-silhouette-clipart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8" y="3350167"/>
            <a:ext cx="513584" cy="719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deepay\AppData\Local\Microsoft\Windows\INetCache\IE\0QGRWZT1\jump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810" y="4772522"/>
            <a:ext cx="565511" cy="386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eepay\AppData\Local\Microsoft\Windows\INetCache\IE\3K9987I4\1690264-vector-illustration-of-three-men-silhouettes-under-the-white-background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4566" y="4161382"/>
            <a:ext cx="815139" cy="543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eepay\AppData\Local\Microsoft\Windows\INetCache\IE\0QGRWZT1\manwithluggage[1]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195" y="2431556"/>
            <a:ext cx="370112" cy="455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eepay\AppData\Local\Microsoft\Windows\INetCache\IE\6QVRLOF3\Silhouette_of_man_with_cane.svg[1].pn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289" y="2433872"/>
            <a:ext cx="337456" cy="50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3" descr="C:\Users\deepay\AppData\Local\Microsoft\Windows\INetCache\IE\DUEX439U\nicubunu-Woman-Silhouette-34[1]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740" y="2878579"/>
            <a:ext cx="560462" cy="56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Freeform 49"/>
          <p:cNvSpPr/>
          <p:nvPr/>
        </p:nvSpPr>
        <p:spPr>
          <a:xfrm>
            <a:off x="5305131" y="2929300"/>
            <a:ext cx="994562" cy="1081040"/>
          </a:xfrm>
          <a:custGeom>
            <a:avLst/>
            <a:gdLst>
              <a:gd name="connsiteX0" fmla="*/ 852684 w 994562"/>
              <a:gd name="connsiteY0" fmla="*/ 176093 h 1081040"/>
              <a:gd name="connsiteX1" fmla="*/ 232199 w 994562"/>
              <a:gd name="connsiteY1" fmla="*/ 23693 h 1081040"/>
              <a:gd name="connsiteX2" fmla="*/ 3599 w 994562"/>
              <a:gd name="connsiteY2" fmla="*/ 665950 h 1081040"/>
              <a:gd name="connsiteX3" fmla="*/ 384599 w 994562"/>
              <a:gd name="connsiteY3" fmla="*/ 1057836 h 1081040"/>
              <a:gd name="connsiteX4" fmla="*/ 917999 w 994562"/>
              <a:gd name="connsiteY4" fmla="*/ 981636 h 1081040"/>
              <a:gd name="connsiteX5" fmla="*/ 983313 w 994562"/>
              <a:gd name="connsiteY5" fmla="*/ 535321 h 1081040"/>
              <a:gd name="connsiteX6" fmla="*/ 852684 w 994562"/>
              <a:gd name="connsiteY6" fmla="*/ 176093 h 1081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4562" h="1081040">
                <a:moveTo>
                  <a:pt x="852684" y="176093"/>
                </a:moveTo>
                <a:cubicBezTo>
                  <a:pt x="727498" y="90822"/>
                  <a:pt x="373713" y="-57950"/>
                  <a:pt x="232199" y="23693"/>
                </a:cubicBezTo>
                <a:cubicBezTo>
                  <a:pt x="90685" y="105336"/>
                  <a:pt x="-21801" y="493593"/>
                  <a:pt x="3599" y="665950"/>
                </a:cubicBezTo>
                <a:cubicBezTo>
                  <a:pt x="28999" y="838307"/>
                  <a:pt x="232199" y="1005222"/>
                  <a:pt x="384599" y="1057836"/>
                </a:cubicBezTo>
                <a:cubicBezTo>
                  <a:pt x="536999" y="1110450"/>
                  <a:pt x="818213" y="1068722"/>
                  <a:pt x="917999" y="981636"/>
                </a:cubicBezTo>
                <a:cubicBezTo>
                  <a:pt x="1017785" y="894550"/>
                  <a:pt x="996013" y="669578"/>
                  <a:pt x="983313" y="535321"/>
                </a:cubicBezTo>
                <a:cubicBezTo>
                  <a:pt x="970613" y="401064"/>
                  <a:pt x="977870" y="261364"/>
                  <a:pt x="852684" y="176093"/>
                </a:cubicBezTo>
                <a:close/>
              </a:path>
            </a:pathLst>
          </a:cu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deepay\AppData\Local\Microsoft\Windows\INetCache\IE\DUEX439U\nicubunu-Woman-Silhouette-34[1]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138" y="2693631"/>
            <a:ext cx="560462" cy="56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deepay\AppData\Local\Microsoft\Windows\INetCache\IE\3K9987I4\silhouette-man-hiking[1]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642" y="3506548"/>
            <a:ext cx="558660" cy="55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deepay\AppData\Local\Microsoft\Windows\INetCache\IE\0QGRWZT1\male-silhouette-presenting[1]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195" y="3726222"/>
            <a:ext cx="253492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deepay\AppData\Local\Microsoft\Windows\INetCache\IE\DUEX439U\silhouette-young-man[1]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704" y="4161382"/>
            <a:ext cx="577625" cy="57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5" descr="C:\Users\deepay\AppData\Local\Microsoft\Windows\INetCache\IE\0QGRWZT1\man-in-suit-silhouette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951" y="4335822"/>
            <a:ext cx="498701" cy="600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Freeform 45"/>
          <p:cNvSpPr/>
          <p:nvPr/>
        </p:nvSpPr>
        <p:spPr>
          <a:xfrm>
            <a:off x="1901500" y="2171676"/>
            <a:ext cx="1951681" cy="3109093"/>
          </a:xfrm>
          <a:custGeom>
            <a:avLst/>
            <a:gdLst>
              <a:gd name="connsiteX0" fmla="*/ 1931520 w 2087058"/>
              <a:gd name="connsiteY0" fmla="*/ 911945 h 3109093"/>
              <a:gd name="connsiteX1" fmla="*/ 1583177 w 2087058"/>
              <a:gd name="connsiteY1" fmla="*/ 117288 h 3109093"/>
              <a:gd name="connsiteX2" fmla="*/ 603463 w 2087058"/>
              <a:gd name="connsiteY2" fmla="*/ 160831 h 3109093"/>
              <a:gd name="connsiteX3" fmla="*/ 4748 w 2087058"/>
              <a:gd name="connsiteY3" fmla="*/ 1586860 h 3109093"/>
              <a:gd name="connsiteX4" fmla="*/ 385748 w 2087058"/>
              <a:gd name="connsiteY4" fmla="*/ 2882260 h 3109093"/>
              <a:gd name="connsiteX5" fmla="*/ 1452548 w 2087058"/>
              <a:gd name="connsiteY5" fmla="*/ 3034660 h 3109093"/>
              <a:gd name="connsiteX6" fmla="*/ 2062148 w 2087058"/>
              <a:gd name="connsiteY6" fmla="*/ 2076717 h 3109093"/>
              <a:gd name="connsiteX7" fmla="*/ 1931520 w 2087058"/>
              <a:gd name="connsiteY7" fmla="*/ 911945 h 3109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7058" h="3109093">
                <a:moveTo>
                  <a:pt x="1931520" y="911945"/>
                </a:moveTo>
                <a:cubicBezTo>
                  <a:pt x="1851692" y="585374"/>
                  <a:pt x="1804520" y="242474"/>
                  <a:pt x="1583177" y="117288"/>
                </a:cubicBezTo>
                <a:cubicBezTo>
                  <a:pt x="1361834" y="-7898"/>
                  <a:pt x="866534" y="-84097"/>
                  <a:pt x="603463" y="160831"/>
                </a:cubicBezTo>
                <a:cubicBezTo>
                  <a:pt x="340392" y="405759"/>
                  <a:pt x="41034" y="1133288"/>
                  <a:pt x="4748" y="1586860"/>
                </a:cubicBezTo>
                <a:cubicBezTo>
                  <a:pt x="-31538" y="2040432"/>
                  <a:pt x="144448" y="2640960"/>
                  <a:pt x="385748" y="2882260"/>
                </a:cubicBezTo>
                <a:cubicBezTo>
                  <a:pt x="627048" y="3123560"/>
                  <a:pt x="1173148" y="3168917"/>
                  <a:pt x="1452548" y="3034660"/>
                </a:cubicBezTo>
                <a:cubicBezTo>
                  <a:pt x="1731948" y="2900403"/>
                  <a:pt x="1982319" y="2432317"/>
                  <a:pt x="2062148" y="2076717"/>
                </a:cubicBezTo>
                <a:cubicBezTo>
                  <a:pt x="2141977" y="1721117"/>
                  <a:pt x="2011348" y="1238516"/>
                  <a:pt x="1931520" y="911945"/>
                </a:cubicBezTo>
                <a:close/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2328967" y="2269132"/>
            <a:ext cx="1191403" cy="1296380"/>
          </a:xfrm>
          <a:custGeom>
            <a:avLst/>
            <a:gdLst>
              <a:gd name="connsiteX0" fmla="*/ 465163 w 1191403"/>
              <a:gd name="connsiteY0" fmla="*/ 19832 h 1296380"/>
              <a:gd name="connsiteX1" fmla="*/ 116820 w 1191403"/>
              <a:gd name="connsiteY1" fmla="*/ 324632 h 1296380"/>
              <a:gd name="connsiteX2" fmla="*/ 7963 w 1191403"/>
              <a:gd name="connsiteY2" fmla="*/ 792718 h 1296380"/>
              <a:gd name="connsiteX3" fmla="*/ 301877 w 1191403"/>
              <a:gd name="connsiteY3" fmla="*/ 1151946 h 1296380"/>
              <a:gd name="connsiteX4" fmla="*/ 813505 w 1191403"/>
              <a:gd name="connsiteY4" fmla="*/ 1282575 h 1296380"/>
              <a:gd name="connsiteX5" fmla="*/ 1161848 w 1191403"/>
              <a:gd name="connsiteY5" fmla="*/ 847146 h 1296380"/>
              <a:gd name="connsiteX6" fmla="*/ 1129191 w 1191403"/>
              <a:gd name="connsiteY6" fmla="*/ 270204 h 1296380"/>
              <a:gd name="connsiteX7" fmla="*/ 780848 w 1191403"/>
              <a:gd name="connsiteY7" fmla="*/ 52489 h 1296380"/>
              <a:gd name="connsiteX8" fmla="*/ 465163 w 1191403"/>
              <a:gd name="connsiteY8" fmla="*/ 19832 h 1296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1403" h="1296380">
                <a:moveTo>
                  <a:pt x="465163" y="19832"/>
                </a:moveTo>
                <a:cubicBezTo>
                  <a:pt x="354492" y="65189"/>
                  <a:pt x="193020" y="195818"/>
                  <a:pt x="116820" y="324632"/>
                </a:cubicBezTo>
                <a:cubicBezTo>
                  <a:pt x="40620" y="453446"/>
                  <a:pt x="-22880" y="654832"/>
                  <a:pt x="7963" y="792718"/>
                </a:cubicBezTo>
                <a:cubicBezTo>
                  <a:pt x="38806" y="930604"/>
                  <a:pt x="167620" y="1070303"/>
                  <a:pt x="301877" y="1151946"/>
                </a:cubicBezTo>
                <a:cubicBezTo>
                  <a:pt x="436134" y="1233589"/>
                  <a:pt x="670177" y="1333375"/>
                  <a:pt x="813505" y="1282575"/>
                </a:cubicBezTo>
                <a:cubicBezTo>
                  <a:pt x="956833" y="1231775"/>
                  <a:pt x="1109234" y="1015875"/>
                  <a:pt x="1161848" y="847146"/>
                </a:cubicBezTo>
                <a:cubicBezTo>
                  <a:pt x="1214462" y="678417"/>
                  <a:pt x="1192691" y="402647"/>
                  <a:pt x="1129191" y="270204"/>
                </a:cubicBezTo>
                <a:cubicBezTo>
                  <a:pt x="1065691" y="137761"/>
                  <a:pt x="895148" y="88775"/>
                  <a:pt x="780848" y="52489"/>
                </a:cubicBezTo>
                <a:cubicBezTo>
                  <a:pt x="666548" y="16203"/>
                  <a:pt x="575834" y="-25525"/>
                  <a:pt x="465163" y="19832"/>
                </a:cubicBezTo>
                <a:close/>
              </a:path>
            </a:pathLst>
          </a:custGeom>
          <a:noFill/>
          <a:ln w="317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9" name="Picture 15" descr="C:\Users\deepay\AppData\Local\Microsoft\Windows\INetCache\IE\6QVRLOF3\silhouette-man-presentation[1]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897" y="3044029"/>
            <a:ext cx="805775" cy="80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752600" y="5265003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99"/>
                </a:solidFill>
                <a:latin typeface="Cataneo BT" panose="03020802040502060804" pitchFamily="66" charset="0"/>
              </a:rPr>
              <a:t>Hometown friends</a:t>
            </a:r>
            <a:endParaRPr lang="en-US" sz="2000" dirty="0">
              <a:solidFill>
                <a:srgbClr val="000099"/>
              </a:solidFill>
              <a:latin typeface="Cataneo BT" panose="03020802040502060804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778784" y="4044492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8000"/>
                </a:solidFill>
                <a:latin typeface="Cataneo BT" panose="03020802040502060804" pitchFamily="66" charset="0"/>
              </a:rPr>
              <a:t>Friends in my current city</a:t>
            </a:r>
            <a:endParaRPr lang="en-US" sz="2000" dirty="0">
              <a:solidFill>
                <a:srgbClr val="008000"/>
              </a:solidFill>
              <a:latin typeface="Cataneo BT" panose="03020802040502060804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 rot="9140">
            <a:off x="2028643" y="1482508"/>
            <a:ext cx="1776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cs typeface="Arial" panose="020B0604020202020204" pitchFamily="34" charset="0"/>
              </a:rPr>
              <a:t>Hometown friends, now in Bangalore</a:t>
            </a:r>
            <a:endParaRPr lang="en-US" sz="16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277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924"/>
    </mc:Choice>
    <mc:Fallback xmlns="">
      <p:transition spd="slow" advTm="8792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Profile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the social network</a:t>
            </a:r>
          </a:p>
          <a:p>
            <a:r>
              <a:rPr lang="en-US" dirty="0" smtClean="0"/>
              <a:t>and the assumption of </a:t>
            </a:r>
            <a:r>
              <a:rPr lang="en-US" dirty="0" err="1" smtClean="0"/>
              <a:t>homophily</a:t>
            </a:r>
            <a:endParaRPr lang="en-US" dirty="0" smtClean="0"/>
          </a:p>
          <a:p>
            <a:pPr lvl="1"/>
            <a:r>
              <a:rPr lang="en-US" dirty="0" smtClean="0"/>
              <a:t>Friendships form between “similar” people</a:t>
            </a:r>
          </a:p>
          <a:p>
            <a:pPr lvl="1">
              <a:buSzPct val="125000"/>
              <a:buBlip>
                <a:blip r:embed="rId3"/>
              </a:buBlip>
            </a:pPr>
            <a:r>
              <a:rPr lang="en-US" dirty="0" smtClean="0"/>
              <a:t> Infer missing labels to      maximize similarity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451484" y="2096877"/>
            <a:ext cx="2832474" cy="2894223"/>
            <a:chOff x="1066800" y="2514600"/>
            <a:chExt cx="3467559" cy="3276601"/>
          </a:xfrm>
        </p:grpSpPr>
        <p:sp>
          <p:nvSpPr>
            <p:cNvPr id="6" name="Oval 5"/>
            <p:cNvSpPr/>
            <p:nvPr/>
          </p:nvSpPr>
          <p:spPr>
            <a:xfrm>
              <a:off x="2948848" y="3731046"/>
              <a:ext cx="609600" cy="609600"/>
            </a:xfrm>
            <a:prstGeom prst="ellipse">
              <a:avLst/>
            </a:prstGeom>
            <a:pattFill prst="pct30">
              <a:fgClr>
                <a:srgbClr val="FF0000"/>
              </a:fgClr>
              <a:bgClr>
                <a:schemeClr val="bg1"/>
              </a:bgClr>
            </a:pattFill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u</a:t>
              </a:r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592798" y="2592178"/>
              <a:ext cx="609600" cy="609600"/>
            </a:xfrm>
            <a:prstGeom prst="ellips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  <a:r>
                <a:rPr lang="en-US" sz="1400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066800" y="4267200"/>
              <a:ext cx="609600" cy="609600"/>
            </a:xfrm>
            <a:prstGeom prst="ellips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  <a:r>
                <a:rPr lang="en-US" sz="1400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0" y="2514600"/>
              <a:ext cx="609600" cy="609600"/>
            </a:xfrm>
            <a:prstGeom prst="ellips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  <a:r>
                <a:rPr lang="en-US" sz="1400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209800" y="5181601"/>
              <a:ext cx="609600" cy="609600"/>
            </a:xfrm>
            <a:prstGeom prst="ellips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  <a:r>
                <a:rPr lang="en-US" sz="1400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3924759" y="5029200"/>
              <a:ext cx="609600" cy="609600"/>
            </a:xfrm>
            <a:prstGeom prst="ellips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  <a:r>
                <a:rPr lang="en-US" sz="1400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" name="Straight Connector 11"/>
            <p:cNvCxnSpPr>
              <a:stCxn id="7" idx="5"/>
              <a:endCxn id="6" idx="1"/>
            </p:cNvCxnSpPr>
            <p:nvPr/>
          </p:nvCxnSpPr>
          <p:spPr>
            <a:xfrm>
              <a:off x="2113124" y="3112504"/>
              <a:ext cx="924998" cy="707816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9" idx="3"/>
              <a:endCxn id="6" idx="7"/>
            </p:cNvCxnSpPr>
            <p:nvPr/>
          </p:nvCxnSpPr>
          <p:spPr>
            <a:xfrm flipH="1">
              <a:off x="3469174" y="3034926"/>
              <a:ext cx="430100" cy="785394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8" idx="6"/>
            </p:cNvCxnSpPr>
            <p:nvPr/>
          </p:nvCxnSpPr>
          <p:spPr>
            <a:xfrm flipV="1">
              <a:off x="1676400" y="4113423"/>
              <a:ext cx="1272448" cy="45857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10" idx="7"/>
            </p:cNvCxnSpPr>
            <p:nvPr/>
          </p:nvCxnSpPr>
          <p:spPr>
            <a:xfrm flipV="1">
              <a:off x="2730126" y="4307595"/>
              <a:ext cx="420698" cy="96328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1" idx="1"/>
              <a:endCxn id="6" idx="5"/>
            </p:cNvCxnSpPr>
            <p:nvPr/>
          </p:nvCxnSpPr>
          <p:spPr>
            <a:xfrm flipH="1" flipV="1">
              <a:off x="3469174" y="4251372"/>
              <a:ext cx="544859" cy="867102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1" idx="2"/>
              <a:endCxn id="10" idx="6"/>
            </p:cNvCxnSpPr>
            <p:nvPr/>
          </p:nvCxnSpPr>
          <p:spPr>
            <a:xfrm flipH="1">
              <a:off x="2819400" y="5334000"/>
              <a:ext cx="1105359" cy="152401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9" idx="2"/>
              <a:endCxn id="7" idx="6"/>
            </p:cNvCxnSpPr>
            <p:nvPr/>
          </p:nvCxnSpPr>
          <p:spPr>
            <a:xfrm flipH="1">
              <a:off x="2202398" y="2819400"/>
              <a:ext cx="1607602" cy="77578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7315199" y="1342675"/>
            <a:ext cx="152400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 = Palo Alto</a:t>
            </a:r>
            <a:br>
              <a:rPr lang="en-US" dirty="0" smtClean="0"/>
            </a:br>
            <a:r>
              <a:rPr lang="en-US" dirty="0" smtClean="0"/>
              <a:t>E = Microsoft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748186" y="4913531"/>
            <a:ext cx="106680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 = MPK</a:t>
            </a:r>
            <a:br>
              <a:rPr lang="en-US" dirty="0" smtClean="0"/>
            </a:br>
            <a:r>
              <a:rPr lang="en-US" dirty="0" smtClean="0"/>
              <a:t>E = FB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014468" y="5043999"/>
            <a:ext cx="130073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 = Atlanta</a:t>
            </a:r>
            <a:br>
              <a:rPr lang="en-US" dirty="0" smtClean="0"/>
            </a:br>
            <a:r>
              <a:rPr lang="en-US" dirty="0" smtClean="0"/>
              <a:t>E = Google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425434" y="2937613"/>
            <a:ext cx="152400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 = Palo Alto</a:t>
            </a:r>
            <a:br>
              <a:rPr lang="en-US" dirty="0" smtClean="0"/>
            </a:br>
            <a:r>
              <a:rPr lang="en-US" dirty="0" smtClean="0"/>
              <a:t>E = ?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673873" y="3072471"/>
            <a:ext cx="762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 = ?</a:t>
            </a:r>
            <a:br>
              <a:rPr lang="en-US" dirty="0" smtClean="0"/>
            </a:br>
            <a:r>
              <a:rPr lang="en-US" dirty="0" smtClean="0"/>
              <a:t>E = ?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500145" y="1450546"/>
            <a:ext cx="762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 = ?</a:t>
            </a:r>
            <a:br>
              <a:rPr lang="en-US" dirty="0" smtClean="0"/>
            </a:br>
            <a:r>
              <a:rPr lang="en-US" dirty="0" smtClean="0"/>
              <a:t>E =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AC66-D9E8-4BC6-8F11-1A22B24E1321}" type="slidenum">
              <a:rPr lang="en-US" smtClean="0"/>
              <a:t>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520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717"/>
    </mc:Choice>
    <mc:Fallback xmlns="">
      <p:transition spd="slow" advTm="4871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Random walks [</a:t>
            </a:r>
            <a:r>
              <a:rPr lang="en-US" dirty="0" err="1" smtClean="0"/>
              <a:t>Talukdar</a:t>
            </a:r>
            <a:r>
              <a:rPr lang="en-US" dirty="0" smtClean="0"/>
              <a:t>+/09, </a:t>
            </a:r>
            <a:r>
              <a:rPr lang="en-US" dirty="0" err="1" smtClean="0"/>
              <a:t>Baluja</a:t>
            </a:r>
            <a:r>
              <a:rPr lang="en-US" dirty="0" smtClean="0"/>
              <a:t>+/08]</a:t>
            </a:r>
          </a:p>
          <a:p>
            <a:r>
              <a:rPr lang="en-US" dirty="0" smtClean="0"/>
              <a:t>Statistical Relational Learning [Lu+/03, Macskassy+/07]</a:t>
            </a:r>
          </a:p>
          <a:p>
            <a:r>
              <a:rPr lang="en-US" dirty="0" smtClean="0"/>
              <a:t>Relational Dependency Networks [Neville+/07]</a:t>
            </a:r>
          </a:p>
          <a:p>
            <a:r>
              <a:rPr lang="en-US" dirty="0" smtClean="0"/>
              <a:t>Latent models [</a:t>
            </a:r>
            <a:r>
              <a:rPr lang="en-US" dirty="0" err="1" smtClean="0"/>
              <a:t>Palla</a:t>
            </a:r>
            <a:r>
              <a:rPr lang="en-US" dirty="0" smtClean="0"/>
              <a:t>+/12]</a:t>
            </a:r>
          </a:p>
          <a:p>
            <a:endParaRPr lang="en-US" dirty="0"/>
          </a:p>
          <a:p>
            <a:r>
              <a:rPr lang="en-US" dirty="0" smtClean="0"/>
              <a:t>Either:</a:t>
            </a:r>
          </a:p>
          <a:p>
            <a:pPr lvl="1"/>
            <a:r>
              <a:rPr lang="en-US" dirty="0" smtClean="0"/>
              <a:t>too generic; require too much labeled data;</a:t>
            </a:r>
          </a:p>
          <a:p>
            <a:pPr lvl="1"/>
            <a:r>
              <a:rPr lang="en-US" dirty="0" smtClean="0"/>
              <a:t>do not handle multiple label types;</a:t>
            </a:r>
          </a:p>
          <a:p>
            <a:pPr lvl="1"/>
            <a:r>
              <a:rPr lang="en-US" dirty="0" smtClean="0"/>
              <a:t>are outperformed by label propagation [Macskassy+/07]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AC66-D9E8-4BC6-8F11-1A22B24E132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281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651"/>
    </mc:Choice>
    <mc:Fallback xmlns="">
      <p:transition spd="slow" advTm="3065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Label Propagation</a:t>
            </a:r>
            <a:br>
              <a:rPr lang="en-US" dirty="0" smtClean="0"/>
            </a:br>
            <a:r>
              <a:rPr lang="en-US" sz="1800" dirty="0" smtClean="0"/>
              <a:t>[Zhu+/02, Macskassy+/07]</a:t>
            </a:r>
          </a:p>
          <a:p>
            <a:pPr lvl="1"/>
            <a:r>
              <a:rPr lang="en-US" dirty="0" smtClean="0"/>
              <a:t>“Propagate” labels through the network</a:t>
            </a:r>
          </a:p>
          <a:p>
            <a:pPr lvl="1"/>
            <a:endParaRPr lang="en-US" dirty="0" smtClean="0"/>
          </a:p>
          <a:p>
            <a:pPr lvl="1"/>
            <a:r>
              <a:rPr lang="en-US" sz="1800" dirty="0" smtClean="0"/>
              <a:t>Probability (I have hometown H)</a:t>
            </a:r>
            <a:br>
              <a:rPr lang="en-US" sz="1800" dirty="0" smtClean="0"/>
            </a:br>
            <a:r>
              <a:rPr lang="en-US" sz="1800" dirty="0" smtClean="0"/>
              <a:t>= fraction of my friends whose</a:t>
            </a:r>
            <a:br>
              <a:rPr lang="en-US" sz="1800" dirty="0" smtClean="0"/>
            </a:br>
            <a:r>
              <a:rPr lang="en-US" sz="1800" dirty="0" smtClean="0"/>
              <a:t>   hometown is H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 smtClean="0"/>
              <a:t>Iterate until convergence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Repeat for current city, college, and all other label types</a:t>
            </a:r>
          </a:p>
          <a:p>
            <a:pPr lvl="1"/>
            <a:endParaRPr lang="en-US" sz="1800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5451484" y="2096877"/>
            <a:ext cx="2832474" cy="2894223"/>
            <a:chOff x="1066800" y="2514600"/>
            <a:chExt cx="3467559" cy="3276601"/>
          </a:xfrm>
        </p:grpSpPr>
        <p:sp>
          <p:nvSpPr>
            <p:cNvPr id="6" name="Oval 5"/>
            <p:cNvSpPr/>
            <p:nvPr/>
          </p:nvSpPr>
          <p:spPr>
            <a:xfrm>
              <a:off x="2948848" y="3731046"/>
              <a:ext cx="609600" cy="609600"/>
            </a:xfrm>
            <a:prstGeom prst="ellipse">
              <a:avLst/>
            </a:prstGeom>
            <a:pattFill prst="pct30">
              <a:fgClr>
                <a:srgbClr val="FF0000"/>
              </a:fgClr>
              <a:bgClr>
                <a:schemeClr val="bg1"/>
              </a:bgClr>
            </a:pattFill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u</a:t>
              </a:r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592798" y="2592178"/>
              <a:ext cx="609600" cy="609600"/>
            </a:xfrm>
            <a:prstGeom prst="ellips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  <a:r>
                <a:rPr lang="en-US" sz="1400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066800" y="4267200"/>
              <a:ext cx="609600" cy="609600"/>
            </a:xfrm>
            <a:prstGeom prst="ellips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  <a:r>
                <a:rPr lang="en-US" sz="1400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0" y="2514600"/>
              <a:ext cx="609600" cy="609600"/>
            </a:xfrm>
            <a:prstGeom prst="ellips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  <a:r>
                <a:rPr lang="en-US" sz="1400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209800" y="5181601"/>
              <a:ext cx="609600" cy="609600"/>
            </a:xfrm>
            <a:prstGeom prst="ellips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  <a:r>
                <a:rPr lang="en-US" sz="1400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3924759" y="5029200"/>
              <a:ext cx="609600" cy="609600"/>
            </a:xfrm>
            <a:prstGeom prst="ellips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  <a:r>
                <a:rPr lang="en-US" sz="1400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" name="Straight Connector 11"/>
            <p:cNvCxnSpPr>
              <a:stCxn id="7" idx="5"/>
              <a:endCxn id="6" idx="1"/>
            </p:cNvCxnSpPr>
            <p:nvPr/>
          </p:nvCxnSpPr>
          <p:spPr>
            <a:xfrm>
              <a:off x="2113124" y="3112504"/>
              <a:ext cx="924998" cy="707816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9" idx="3"/>
              <a:endCxn id="6" idx="7"/>
            </p:cNvCxnSpPr>
            <p:nvPr/>
          </p:nvCxnSpPr>
          <p:spPr>
            <a:xfrm flipH="1">
              <a:off x="3469174" y="3034926"/>
              <a:ext cx="430100" cy="785394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8" idx="6"/>
            </p:cNvCxnSpPr>
            <p:nvPr/>
          </p:nvCxnSpPr>
          <p:spPr>
            <a:xfrm flipV="1">
              <a:off x="1676400" y="4113423"/>
              <a:ext cx="1272448" cy="45857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10" idx="7"/>
            </p:cNvCxnSpPr>
            <p:nvPr/>
          </p:nvCxnSpPr>
          <p:spPr>
            <a:xfrm flipV="1">
              <a:off x="2730126" y="4307595"/>
              <a:ext cx="420698" cy="96328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1" idx="1"/>
              <a:endCxn id="6" idx="5"/>
            </p:cNvCxnSpPr>
            <p:nvPr/>
          </p:nvCxnSpPr>
          <p:spPr>
            <a:xfrm flipH="1" flipV="1">
              <a:off x="3469174" y="4251372"/>
              <a:ext cx="544859" cy="867102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1" idx="2"/>
              <a:endCxn id="10" idx="6"/>
            </p:cNvCxnSpPr>
            <p:nvPr/>
          </p:nvCxnSpPr>
          <p:spPr>
            <a:xfrm flipH="1">
              <a:off x="2819400" y="5334000"/>
              <a:ext cx="1105359" cy="152401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9" idx="2"/>
              <a:endCxn id="7" idx="6"/>
            </p:cNvCxnSpPr>
            <p:nvPr/>
          </p:nvCxnSpPr>
          <p:spPr>
            <a:xfrm flipH="1">
              <a:off x="2202398" y="2819400"/>
              <a:ext cx="1607602" cy="77578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7238999" y="1688068"/>
            <a:ext cx="152400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 = Palo Alto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748186" y="4913531"/>
            <a:ext cx="106680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 = MPK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867400" y="5029200"/>
            <a:ext cx="13007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 = Atlanta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724399" y="3200400"/>
            <a:ext cx="152400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 = Palo Alto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620000" y="3212068"/>
            <a:ext cx="762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 = ?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551357" y="3048000"/>
            <a:ext cx="1554475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 = Palo Alto (0.5)</a:t>
            </a:r>
            <a:br>
              <a:rPr lang="en-US" sz="1400" dirty="0" smtClean="0"/>
            </a:br>
            <a:r>
              <a:rPr lang="en-US" sz="1400" dirty="0" smtClean="0"/>
              <a:t>       MPK (0.25)</a:t>
            </a:r>
            <a:br>
              <a:rPr lang="en-US" sz="1400" dirty="0" smtClean="0"/>
            </a:br>
            <a:r>
              <a:rPr lang="en-US" sz="1400" dirty="0" smtClean="0"/>
              <a:t>       Atlanta (0.25)</a:t>
            </a:r>
            <a:endParaRPr lang="en-US" sz="14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6248400" y="2703862"/>
            <a:ext cx="1512665" cy="1558300"/>
            <a:chOff x="6248400" y="2703862"/>
            <a:chExt cx="1512665" cy="1558300"/>
          </a:xfrm>
        </p:grpSpPr>
        <p:cxnSp>
          <p:nvCxnSpPr>
            <p:cNvPr id="26" name="Straight Arrow Connector 25"/>
            <p:cNvCxnSpPr/>
            <p:nvPr/>
          </p:nvCxnSpPr>
          <p:spPr>
            <a:xfrm flipH="1">
              <a:off x="7534354" y="2703862"/>
              <a:ext cx="157913" cy="30383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6248400" y="3650043"/>
              <a:ext cx="386668" cy="13662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H="1" flipV="1">
              <a:off x="7572139" y="3899425"/>
              <a:ext cx="188926" cy="32495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6922236" y="3899425"/>
              <a:ext cx="143582" cy="36273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4998725" y="1394936"/>
            <a:ext cx="1554475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 = Palo Alto (…)</a:t>
            </a:r>
            <a:br>
              <a:rPr lang="en-US" sz="1400" dirty="0" smtClean="0"/>
            </a:br>
            <a:r>
              <a:rPr lang="en-US" sz="1400" dirty="0" smtClean="0"/>
              <a:t>       MPK (…)</a:t>
            </a:r>
            <a:br>
              <a:rPr lang="en-US" sz="1400" dirty="0" smtClean="0"/>
            </a:br>
            <a:r>
              <a:rPr lang="en-US" sz="1400" dirty="0" smtClean="0"/>
              <a:t>       Atlanta (…)</a:t>
            </a:r>
            <a:endParaRPr lang="en-US" sz="1400" dirty="0"/>
          </a:p>
        </p:txBody>
      </p:sp>
      <p:grpSp>
        <p:nvGrpSpPr>
          <p:cNvPr id="55" name="Group 54"/>
          <p:cNvGrpSpPr/>
          <p:nvPr/>
        </p:nvGrpSpPr>
        <p:grpSpPr>
          <a:xfrm>
            <a:off x="6521712" y="2395577"/>
            <a:ext cx="838830" cy="702803"/>
            <a:chOff x="6521712" y="2395577"/>
            <a:chExt cx="838830" cy="702803"/>
          </a:xfrm>
        </p:grpSpPr>
        <p:cxnSp>
          <p:nvCxnSpPr>
            <p:cNvPr id="46" name="Straight Arrow Connector 45"/>
            <p:cNvCxnSpPr/>
            <p:nvPr/>
          </p:nvCxnSpPr>
          <p:spPr>
            <a:xfrm flipH="1" flipV="1">
              <a:off x="6521712" y="2803656"/>
              <a:ext cx="347624" cy="29472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H="1">
              <a:off x="6823994" y="2395577"/>
              <a:ext cx="536548" cy="2267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Arrow Connector 53"/>
          <p:cNvCxnSpPr/>
          <p:nvPr/>
        </p:nvCxnSpPr>
        <p:spPr>
          <a:xfrm>
            <a:off x="6553200" y="2855779"/>
            <a:ext cx="338807" cy="2652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AC66-D9E8-4BC6-8F11-1A22B24E1321}" type="slidenum">
              <a:rPr lang="en-US" smtClean="0"/>
              <a:t>5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3111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850"/>
    </mc:Choice>
    <mc:Fallback xmlns="">
      <p:transition spd="slow" advTm="668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3" grpId="1" animBg="1"/>
      <p:bldP spid="24" grpId="0" animBg="1"/>
      <p:bldP spid="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163272" y="3145715"/>
            <a:ext cx="498279" cy="498538"/>
          </a:xfrm>
          <a:prstGeom prst="ellipse">
            <a:avLst/>
          </a:prstGeom>
          <a:pattFill prst="pct30">
            <a:fgClr>
              <a:srgbClr val="FF0000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209802" y="2633737"/>
            <a:ext cx="304800" cy="296995"/>
          </a:xfrm>
          <a:prstGeom prst="ellips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2362202" y="2157138"/>
            <a:ext cx="304800" cy="296995"/>
          </a:xfrm>
          <a:prstGeom prst="ellips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2579917" y="2529233"/>
            <a:ext cx="304800" cy="296995"/>
          </a:xfrm>
          <a:prstGeom prst="ellips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2514604" y="2939413"/>
            <a:ext cx="304800" cy="296995"/>
          </a:xfrm>
          <a:prstGeom prst="ellips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2808517" y="2157137"/>
            <a:ext cx="304800" cy="296995"/>
          </a:xfrm>
          <a:prstGeom prst="ellips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2819404" y="2782234"/>
            <a:ext cx="304800" cy="296995"/>
          </a:xfrm>
          <a:prstGeom prst="ellips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2057402" y="3277045"/>
            <a:ext cx="304800" cy="296995"/>
          </a:xfrm>
          <a:prstGeom prst="ellipse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2514604" y="3347259"/>
            <a:ext cx="304800" cy="296995"/>
          </a:xfrm>
          <a:prstGeom prst="ellipse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960917" y="3347258"/>
            <a:ext cx="304800" cy="296995"/>
          </a:xfrm>
          <a:prstGeom prst="ellipse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2231577" y="3668169"/>
            <a:ext cx="304800" cy="296995"/>
          </a:xfrm>
          <a:prstGeom prst="ellipse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2732318" y="3737852"/>
            <a:ext cx="304800" cy="296995"/>
          </a:xfrm>
          <a:prstGeom prst="ellipse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1894119" y="3850696"/>
            <a:ext cx="304800" cy="296995"/>
          </a:xfrm>
          <a:prstGeom prst="ellipse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2362202" y="4144700"/>
            <a:ext cx="304800" cy="296995"/>
          </a:xfrm>
          <a:prstGeom prst="ellipse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2852061" y="4184243"/>
            <a:ext cx="304800" cy="296995"/>
          </a:xfrm>
          <a:prstGeom prst="ellipse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3091548" y="3915013"/>
            <a:ext cx="304800" cy="296995"/>
          </a:xfrm>
          <a:prstGeom prst="ellipse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2558151" y="4565516"/>
            <a:ext cx="304800" cy="296995"/>
          </a:xfrm>
          <a:prstGeom prst="ellipse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883238" y="2928648"/>
            <a:ext cx="304800" cy="296995"/>
          </a:xfrm>
          <a:prstGeom prst="ellipse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1926777" y="4293197"/>
            <a:ext cx="304800" cy="296995"/>
          </a:xfrm>
          <a:prstGeom prst="ellipse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257801" y="2790915"/>
            <a:ext cx="304800" cy="296995"/>
          </a:xfrm>
          <a:prstGeom prst="ellipse">
            <a:avLst/>
          </a:prstGeom>
          <a:pattFill prst="dashVert">
            <a:fgClr>
              <a:srgbClr val="008000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5257801" y="3277045"/>
            <a:ext cx="304800" cy="296995"/>
          </a:xfrm>
          <a:prstGeom prst="ellipse">
            <a:avLst/>
          </a:prstGeom>
          <a:pattFill prst="dashVert">
            <a:fgClr>
              <a:srgbClr val="008000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5562601" y="2927326"/>
            <a:ext cx="304800" cy="296995"/>
          </a:xfrm>
          <a:prstGeom prst="ellipse">
            <a:avLst/>
          </a:prstGeom>
          <a:pattFill prst="dashVert">
            <a:fgClr>
              <a:srgbClr val="008000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5660572" y="3277044"/>
            <a:ext cx="304800" cy="296995"/>
          </a:xfrm>
          <a:prstGeom prst="ellipse">
            <a:avLst/>
          </a:prstGeom>
          <a:pattFill prst="dashVert">
            <a:fgClr>
              <a:srgbClr val="008000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Freeform 45"/>
          <p:cNvSpPr/>
          <p:nvPr/>
        </p:nvSpPr>
        <p:spPr>
          <a:xfrm>
            <a:off x="1676400" y="1920107"/>
            <a:ext cx="1951681" cy="3109093"/>
          </a:xfrm>
          <a:custGeom>
            <a:avLst/>
            <a:gdLst>
              <a:gd name="connsiteX0" fmla="*/ 1931520 w 2087058"/>
              <a:gd name="connsiteY0" fmla="*/ 911945 h 3109093"/>
              <a:gd name="connsiteX1" fmla="*/ 1583177 w 2087058"/>
              <a:gd name="connsiteY1" fmla="*/ 117288 h 3109093"/>
              <a:gd name="connsiteX2" fmla="*/ 603463 w 2087058"/>
              <a:gd name="connsiteY2" fmla="*/ 160831 h 3109093"/>
              <a:gd name="connsiteX3" fmla="*/ 4748 w 2087058"/>
              <a:gd name="connsiteY3" fmla="*/ 1586860 h 3109093"/>
              <a:gd name="connsiteX4" fmla="*/ 385748 w 2087058"/>
              <a:gd name="connsiteY4" fmla="*/ 2882260 h 3109093"/>
              <a:gd name="connsiteX5" fmla="*/ 1452548 w 2087058"/>
              <a:gd name="connsiteY5" fmla="*/ 3034660 h 3109093"/>
              <a:gd name="connsiteX6" fmla="*/ 2062148 w 2087058"/>
              <a:gd name="connsiteY6" fmla="*/ 2076717 h 3109093"/>
              <a:gd name="connsiteX7" fmla="*/ 1931520 w 2087058"/>
              <a:gd name="connsiteY7" fmla="*/ 911945 h 3109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7058" h="3109093">
                <a:moveTo>
                  <a:pt x="1931520" y="911945"/>
                </a:moveTo>
                <a:cubicBezTo>
                  <a:pt x="1851692" y="585374"/>
                  <a:pt x="1804520" y="242474"/>
                  <a:pt x="1583177" y="117288"/>
                </a:cubicBezTo>
                <a:cubicBezTo>
                  <a:pt x="1361834" y="-7898"/>
                  <a:pt x="866534" y="-84097"/>
                  <a:pt x="603463" y="160831"/>
                </a:cubicBezTo>
                <a:cubicBezTo>
                  <a:pt x="340392" y="405759"/>
                  <a:pt x="41034" y="1133288"/>
                  <a:pt x="4748" y="1586860"/>
                </a:cubicBezTo>
                <a:cubicBezTo>
                  <a:pt x="-31538" y="2040432"/>
                  <a:pt x="144448" y="2640960"/>
                  <a:pt x="385748" y="2882260"/>
                </a:cubicBezTo>
                <a:cubicBezTo>
                  <a:pt x="627048" y="3123560"/>
                  <a:pt x="1173148" y="3168917"/>
                  <a:pt x="1452548" y="3034660"/>
                </a:cubicBezTo>
                <a:cubicBezTo>
                  <a:pt x="1731948" y="2900403"/>
                  <a:pt x="1982319" y="2432317"/>
                  <a:pt x="2062148" y="2076717"/>
                </a:cubicBezTo>
                <a:cubicBezTo>
                  <a:pt x="2141977" y="1721117"/>
                  <a:pt x="2011348" y="1238516"/>
                  <a:pt x="1931520" y="911945"/>
                </a:cubicBezTo>
                <a:close/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2103867" y="2017563"/>
            <a:ext cx="1191403" cy="1296380"/>
          </a:xfrm>
          <a:custGeom>
            <a:avLst/>
            <a:gdLst>
              <a:gd name="connsiteX0" fmla="*/ 465163 w 1191403"/>
              <a:gd name="connsiteY0" fmla="*/ 19832 h 1296380"/>
              <a:gd name="connsiteX1" fmla="*/ 116820 w 1191403"/>
              <a:gd name="connsiteY1" fmla="*/ 324632 h 1296380"/>
              <a:gd name="connsiteX2" fmla="*/ 7963 w 1191403"/>
              <a:gd name="connsiteY2" fmla="*/ 792718 h 1296380"/>
              <a:gd name="connsiteX3" fmla="*/ 301877 w 1191403"/>
              <a:gd name="connsiteY3" fmla="*/ 1151946 h 1296380"/>
              <a:gd name="connsiteX4" fmla="*/ 813505 w 1191403"/>
              <a:gd name="connsiteY4" fmla="*/ 1282575 h 1296380"/>
              <a:gd name="connsiteX5" fmla="*/ 1161848 w 1191403"/>
              <a:gd name="connsiteY5" fmla="*/ 847146 h 1296380"/>
              <a:gd name="connsiteX6" fmla="*/ 1129191 w 1191403"/>
              <a:gd name="connsiteY6" fmla="*/ 270204 h 1296380"/>
              <a:gd name="connsiteX7" fmla="*/ 780848 w 1191403"/>
              <a:gd name="connsiteY7" fmla="*/ 52489 h 1296380"/>
              <a:gd name="connsiteX8" fmla="*/ 465163 w 1191403"/>
              <a:gd name="connsiteY8" fmla="*/ 19832 h 1296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1403" h="1296380">
                <a:moveTo>
                  <a:pt x="465163" y="19832"/>
                </a:moveTo>
                <a:cubicBezTo>
                  <a:pt x="354492" y="65189"/>
                  <a:pt x="193020" y="195818"/>
                  <a:pt x="116820" y="324632"/>
                </a:cubicBezTo>
                <a:cubicBezTo>
                  <a:pt x="40620" y="453446"/>
                  <a:pt x="-22880" y="654832"/>
                  <a:pt x="7963" y="792718"/>
                </a:cubicBezTo>
                <a:cubicBezTo>
                  <a:pt x="38806" y="930604"/>
                  <a:pt x="167620" y="1070303"/>
                  <a:pt x="301877" y="1151946"/>
                </a:cubicBezTo>
                <a:cubicBezTo>
                  <a:pt x="436134" y="1233589"/>
                  <a:pt x="670177" y="1333375"/>
                  <a:pt x="813505" y="1282575"/>
                </a:cubicBezTo>
                <a:cubicBezTo>
                  <a:pt x="956833" y="1231775"/>
                  <a:pt x="1109234" y="1015875"/>
                  <a:pt x="1161848" y="847146"/>
                </a:cubicBezTo>
                <a:cubicBezTo>
                  <a:pt x="1214462" y="678417"/>
                  <a:pt x="1192691" y="402647"/>
                  <a:pt x="1129191" y="270204"/>
                </a:cubicBezTo>
                <a:cubicBezTo>
                  <a:pt x="1065691" y="137761"/>
                  <a:pt x="895148" y="88775"/>
                  <a:pt x="780848" y="52489"/>
                </a:cubicBezTo>
                <a:cubicBezTo>
                  <a:pt x="666548" y="16203"/>
                  <a:pt x="575834" y="-25525"/>
                  <a:pt x="465163" y="19832"/>
                </a:cubicBezTo>
                <a:close/>
              </a:path>
            </a:pathLst>
          </a:custGeom>
          <a:noFill/>
          <a:ln w="317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5080031" y="2677731"/>
            <a:ext cx="994562" cy="1081040"/>
          </a:xfrm>
          <a:custGeom>
            <a:avLst/>
            <a:gdLst>
              <a:gd name="connsiteX0" fmla="*/ 852684 w 994562"/>
              <a:gd name="connsiteY0" fmla="*/ 176093 h 1081040"/>
              <a:gd name="connsiteX1" fmla="*/ 232199 w 994562"/>
              <a:gd name="connsiteY1" fmla="*/ 23693 h 1081040"/>
              <a:gd name="connsiteX2" fmla="*/ 3599 w 994562"/>
              <a:gd name="connsiteY2" fmla="*/ 665950 h 1081040"/>
              <a:gd name="connsiteX3" fmla="*/ 384599 w 994562"/>
              <a:gd name="connsiteY3" fmla="*/ 1057836 h 1081040"/>
              <a:gd name="connsiteX4" fmla="*/ 917999 w 994562"/>
              <a:gd name="connsiteY4" fmla="*/ 981636 h 1081040"/>
              <a:gd name="connsiteX5" fmla="*/ 983313 w 994562"/>
              <a:gd name="connsiteY5" fmla="*/ 535321 h 1081040"/>
              <a:gd name="connsiteX6" fmla="*/ 852684 w 994562"/>
              <a:gd name="connsiteY6" fmla="*/ 176093 h 1081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4562" h="1081040">
                <a:moveTo>
                  <a:pt x="852684" y="176093"/>
                </a:moveTo>
                <a:cubicBezTo>
                  <a:pt x="727498" y="90822"/>
                  <a:pt x="373713" y="-57950"/>
                  <a:pt x="232199" y="23693"/>
                </a:cubicBezTo>
                <a:cubicBezTo>
                  <a:pt x="90685" y="105336"/>
                  <a:pt x="-21801" y="493593"/>
                  <a:pt x="3599" y="665950"/>
                </a:cubicBezTo>
                <a:cubicBezTo>
                  <a:pt x="28999" y="838307"/>
                  <a:pt x="232199" y="1005222"/>
                  <a:pt x="384599" y="1057836"/>
                </a:cubicBezTo>
                <a:cubicBezTo>
                  <a:pt x="536999" y="1110450"/>
                  <a:pt x="818213" y="1068722"/>
                  <a:pt x="917999" y="981636"/>
                </a:cubicBezTo>
                <a:cubicBezTo>
                  <a:pt x="1017785" y="894550"/>
                  <a:pt x="996013" y="669578"/>
                  <a:pt x="983313" y="535321"/>
                </a:cubicBezTo>
                <a:cubicBezTo>
                  <a:pt x="970613" y="401064"/>
                  <a:pt x="977870" y="261364"/>
                  <a:pt x="852684" y="176093"/>
                </a:cubicBezTo>
                <a:close/>
              </a:path>
            </a:pathLst>
          </a:cu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>
            <a:endCxn id="4" idx="1"/>
          </p:cNvCxnSpPr>
          <p:nvPr/>
        </p:nvCxnSpPr>
        <p:spPr>
          <a:xfrm>
            <a:off x="3295270" y="2157138"/>
            <a:ext cx="940973" cy="1061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endCxn id="4" idx="3"/>
          </p:cNvCxnSpPr>
          <p:nvPr/>
        </p:nvCxnSpPr>
        <p:spPr>
          <a:xfrm flipV="1">
            <a:off x="3295270" y="3571244"/>
            <a:ext cx="940973" cy="11427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" idx="7"/>
            <a:endCxn id="50" idx="1"/>
          </p:cNvCxnSpPr>
          <p:nvPr/>
        </p:nvCxnSpPr>
        <p:spPr>
          <a:xfrm flipV="1">
            <a:off x="4588580" y="2701424"/>
            <a:ext cx="723650" cy="51730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" idx="6"/>
            <a:endCxn id="50" idx="3"/>
          </p:cNvCxnSpPr>
          <p:nvPr/>
        </p:nvCxnSpPr>
        <p:spPr>
          <a:xfrm>
            <a:off x="4661551" y="3394984"/>
            <a:ext cx="803079" cy="340583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008417" y="5116288"/>
            <a:ext cx="1447801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H = Calcutta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82668" y="1278888"/>
            <a:ext cx="167953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 = Calcutta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CC = Bangalore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814207" y="2250671"/>
            <a:ext cx="1692729" cy="369332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CC = Berkeley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114800" y="3657600"/>
            <a:ext cx="1015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H = ?</a:t>
            </a:r>
            <a:b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CC = ?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67" name="Straight Arrow Connector 66"/>
          <p:cNvCxnSpPr>
            <a:stCxn id="63" idx="2"/>
            <a:endCxn id="47" idx="1"/>
          </p:cNvCxnSpPr>
          <p:nvPr/>
        </p:nvCxnSpPr>
        <p:spPr>
          <a:xfrm>
            <a:off x="1522435" y="1925219"/>
            <a:ext cx="698252" cy="4169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114800" y="3658382"/>
            <a:ext cx="1735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H = Calcutta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114800" y="3930526"/>
            <a:ext cx="1735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CC = Bangalore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160362" y="5715000"/>
            <a:ext cx="6856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Interactions between label types are not considered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2971804" y="2471505"/>
            <a:ext cx="304800" cy="296995"/>
          </a:xfrm>
          <a:prstGeom prst="ellips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AC66-D9E8-4BC6-8F11-1A22B24E1321}" type="slidenum">
              <a:rPr lang="en-US" smtClean="0"/>
              <a:t>6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216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924"/>
    </mc:Choice>
    <mc:Fallback xmlns="">
      <p:transition spd="slow" advTm="8792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63" grpId="0" animBg="1"/>
      <p:bldP spid="65" grpId="0"/>
      <p:bldP spid="70" grpId="0"/>
      <p:bldP spid="71" grpId="0"/>
      <p:bldP spid="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EdgeExplain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Instead of taking friendships as given,</a:t>
            </a:r>
            <a:br>
              <a:rPr lang="en-US" dirty="0" smtClean="0"/>
            </a:br>
            <a:r>
              <a:rPr lang="en-US" i="1" u="sng" dirty="0" smtClean="0"/>
              <a:t>explain</a:t>
            </a:r>
            <a:r>
              <a:rPr lang="en-US" dirty="0" smtClean="0"/>
              <a:t> friendships using labels</a:t>
            </a:r>
          </a:p>
          <a:p>
            <a:endParaRPr lang="en-US" dirty="0"/>
          </a:p>
          <a:p>
            <a:r>
              <a:rPr lang="en-US" dirty="0" smtClean="0"/>
              <a:t>A friendship </a:t>
            </a:r>
            <a:r>
              <a:rPr lang="en-US" dirty="0" err="1" smtClean="0"/>
              <a:t>u</a:t>
            </a:r>
            <a:r>
              <a:rPr lang="en-US" dirty="0" err="1" smtClean="0">
                <a:latin typeface="Cambria Math"/>
                <a:ea typeface="Cambria Math"/>
              </a:rPr>
              <a:t>∼</a:t>
            </a:r>
            <a:r>
              <a:rPr lang="en-US" dirty="0" err="1" smtClean="0">
                <a:ea typeface="Cambria Math"/>
              </a:rPr>
              <a:t>v</a:t>
            </a:r>
            <a:r>
              <a:rPr lang="en-US" dirty="0" smtClean="0">
                <a:ea typeface="Cambria Math"/>
              </a:rPr>
              <a:t> is explained if:</a:t>
            </a:r>
            <a:br>
              <a:rPr lang="en-US" dirty="0" smtClean="0">
                <a:ea typeface="Cambria Math"/>
              </a:rPr>
            </a:br>
            <a:r>
              <a:rPr lang="en-US" dirty="0" smtClean="0">
                <a:ea typeface="Cambria Math"/>
              </a:rPr>
              <a:t>u and v share the same hometown OR</a:t>
            </a:r>
            <a:br>
              <a:rPr lang="en-US" dirty="0" smtClean="0">
                <a:ea typeface="Cambria Math"/>
              </a:rPr>
            </a:br>
            <a:r>
              <a:rPr lang="en-US" dirty="0" smtClean="0">
                <a:ea typeface="Cambria Math"/>
              </a:rPr>
              <a:t>                                   current city OR</a:t>
            </a:r>
            <a:br>
              <a:rPr lang="en-US" dirty="0" smtClean="0">
                <a:ea typeface="Cambria Math"/>
              </a:rPr>
            </a:br>
            <a:r>
              <a:rPr lang="en-US" dirty="0" smtClean="0">
                <a:ea typeface="Cambria Math"/>
              </a:rPr>
              <a:t>                                   high school 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       college OR</a:t>
            </a:r>
            <a:br>
              <a:rPr lang="en-US" dirty="0" smtClean="0"/>
            </a:br>
            <a:r>
              <a:rPr lang="en-US" dirty="0" smtClean="0"/>
              <a:t>                                   employer</a:t>
            </a:r>
            <a:endParaRPr lang="en-US" dirty="0" smtClean="0">
              <a:ea typeface="Cambria Math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AC66-D9E8-4BC6-8F11-1A22B24E132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63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822"/>
    </mc:Choice>
    <mc:Fallback xmlns="">
      <p:transition spd="slow" advTm="48822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EdgeExplain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163272" y="3145715"/>
            <a:ext cx="498279" cy="498538"/>
          </a:xfrm>
          <a:prstGeom prst="ellipse">
            <a:avLst/>
          </a:prstGeom>
          <a:pattFill prst="pct30">
            <a:fgClr>
              <a:srgbClr val="FF0000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209802" y="2633737"/>
            <a:ext cx="304800" cy="296995"/>
          </a:xfrm>
          <a:prstGeom prst="ellips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2362202" y="2157138"/>
            <a:ext cx="304800" cy="296995"/>
          </a:xfrm>
          <a:prstGeom prst="ellips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2656117" y="2485239"/>
            <a:ext cx="304800" cy="296995"/>
          </a:xfrm>
          <a:prstGeom prst="ellips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2514604" y="2939413"/>
            <a:ext cx="304800" cy="296995"/>
          </a:xfrm>
          <a:prstGeom prst="ellips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2808517" y="2157137"/>
            <a:ext cx="304800" cy="296995"/>
          </a:xfrm>
          <a:prstGeom prst="ellips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2819404" y="2782234"/>
            <a:ext cx="304800" cy="296995"/>
          </a:xfrm>
          <a:prstGeom prst="ellips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2057402" y="3277045"/>
            <a:ext cx="304800" cy="296995"/>
          </a:xfrm>
          <a:prstGeom prst="ellipse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2514604" y="3347259"/>
            <a:ext cx="304800" cy="296995"/>
          </a:xfrm>
          <a:prstGeom prst="ellipse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960917" y="3347258"/>
            <a:ext cx="304800" cy="296995"/>
          </a:xfrm>
          <a:prstGeom prst="ellipse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2231577" y="3668169"/>
            <a:ext cx="304800" cy="296995"/>
          </a:xfrm>
          <a:prstGeom prst="ellipse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2732318" y="3737852"/>
            <a:ext cx="304800" cy="296995"/>
          </a:xfrm>
          <a:prstGeom prst="ellipse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1894119" y="3850696"/>
            <a:ext cx="304800" cy="296995"/>
          </a:xfrm>
          <a:prstGeom prst="ellipse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2362202" y="4144700"/>
            <a:ext cx="304800" cy="296995"/>
          </a:xfrm>
          <a:prstGeom prst="ellipse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2852061" y="4184243"/>
            <a:ext cx="304800" cy="296995"/>
          </a:xfrm>
          <a:prstGeom prst="ellipse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3091548" y="3915013"/>
            <a:ext cx="304800" cy="296995"/>
          </a:xfrm>
          <a:prstGeom prst="ellipse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2558151" y="4565516"/>
            <a:ext cx="304800" cy="296995"/>
          </a:xfrm>
          <a:prstGeom prst="ellipse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883238" y="2928648"/>
            <a:ext cx="304800" cy="296995"/>
          </a:xfrm>
          <a:prstGeom prst="ellipse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1926777" y="4293197"/>
            <a:ext cx="304800" cy="296995"/>
          </a:xfrm>
          <a:prstGeom prst="ellipse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257801" y="2790915"/>
            <a:ext cx="304800" cy="296995"/>
          </a:xfrm>
          <a:prstGeom prst="ellipse">
            <a:avLst/>
          </a:prstGeom>
          <a:pattFill prst="dashVert">
            <a:fgClr>
              <a:srgbClr val="008000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5257801" y="3277045"/>
            <a:ext cx="304800" cy="296995"/>
          </a:xfrm>
          <a:prstGeom prst="ellipse">
            <a:avLst/>
          </a:prstGeom>
          <a:pattFill prst="dashVert">
            <a:fgClr>
              <a:srgbClr val="008000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5562601" y="2927326"/>
            <a:ext cx="304800" cy="296995"/>
          </a:xfrm>
          <a:prstGeom prst="ellipse">
            <a:avLst/>
          </a:prstGeom>
          <a:pattFill prst="dashVert">
            <a:fgClr>
              <a:srgbClr val="008000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5660572" y="3277044"/>
            <a:ext cx="304800" cy="296995"/>
          </a:xfrm>
          <a:prstGeom prst="ellipse">
            <a:avLst/>
          </a:prstGeom>
          <a:pattFill prst="dashVert">
            <a:fgClr>
              <a:srgbClr val="008000"/>
            </a:fgClr>
            <a:bgClr>
              <a:schemeClr val="bg1"/>
            </a:bgClr>
          </a:patt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Freeform 45"/>
          <p:cNvSpPr/>
          <p:nvPr/>
        </p:nvSpPr>
        <p:spPr>
          <a:xfrm>
            <a:off x="1676400" y="1920107"/>
            <a:ext cx="1951681" cy="3109093"/>
          </a:xfrm>
          <a:custGeom>
            <a:avLst/>
            <a:gdLst>
              <a:gd name="connsiteX0" fmla="*/ 1931520 w 2087058"/>
              <a:gd name="connsiteY0" fmla="*/ 911945 h 3109093"/>
              <a:gd name="connsiteX1" fmla="*/ 1583177 w 2087058"/>
              <a:gd name="connsiteY1" fmla="*/ 117288 h 3109093"/>
              <a:gd name="connsiteX2" fmla="*/ 603463 w 2087058"/>
              <a:gd name="connsiteY2" fmla="*/ 160831 h 3109093"/>
              <a:gd name="connsiteX3" fmla="*/ 4748 w 2087058"/>
              <a:gd name="connsiteY3" fmla="*/ 1586860 h 3109093"/>
              <a:gd name="connsiteX4" fmla="*/ 385748 w 2087058"/>
              <a:gd name="connsiteY4" fmla="*/ 2882260 h 3109093"/>
              <a:gd name="connsiteX5" fmla="*/ 1452548 w 2087058"/>
              <a:gd name="connsiteY5" fmla="*/ 3034660 h 3109093"/>
              <a:gd name="connsiteX6" fmla="*/ 2062148 w 2087058"/>
              <a:gd name="connsiteY6" fmla="*/ 2076717 h 3109093"/>
              <a:gd name="connsiteX7" fmla="*/ 1931520 w 2087058"/>
              <a:gd name="connsiteY7" fmla="*/ 911945 h 3109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7058" h="3109093">
                <a:moveTo>
                  <a:pt x="1931520" y="911945"/>
                </a:moveTo>
                <a:cubicBezTo>
                  <a:pt x="1851692" y="585374"/>
                  <a:pt x="1804520" y="242474"/>
                  <a:pt x="1583177" y="117288"/>
                </a:cubicBezTo>
                <a:cubicBezTo>
                  <a:pt x="1361834" y="-7898"/>
                  <a:pt x="866534" y="-84097"/>
                  <a:pt x="603463" y="160831"/>
                </a:cubicBezTo>
                <a:cubicBezTo>
                  <a:pt x="340392" y="405759"/>
                  <a:pt x="41034" y="1133288"/>
                  <a:pt x="4748" y="1586860"/>
                </a:cubicBezTo>
                <a:cubicBezTo>
                  <a:pt x="-31538" y="2040432"/>
                  <a:pt x="144448" y="2640960"/>
                  <a:pt x="385748" y="2882260"/>
                </a:cubicBezTo>
                <a:cubicBezTo>
                  <a:pt x="627048" y="3123560"/>
                  <a:pt x="1173148" y="3168917"/>
                  <a:pt x="1452548" y="3034660"/>
                </a:cubicBezTo>
                <a:cubicBezTo>
                  <a:pt x="1731948" y="2900403"/>
                  <a:pt x="1982319" y="2432317"/>
                  <a:pt x="2062148" y="2076717"/>
                </a:cubicBezTo>
                <a:cubicBezTo>
                  <a:pt x="2141977" y="1721117"/>
                  <a:pt x="2011348" y="1238516"/>
                  <a:pt x="1931520" y="911945"/>
                </a:cubicBezTo>
                <a:close/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2103867" y="2017563"/>
            <a:ext cx="1191403" cy="1296380"/>
          </a:xfrm>
          <a:custGeom>
            <a:avLst/>
            <a:gdLst>
              <a:gd name="connsiteX0" fmla="*/ 465163 w 1191403"/>
              <a:gd name="connsiteY0" fmla="*/ 19832 h 1296380"/>
              <a:gd name="connsiteX1" fmla="*/ 116820 w 1191403"/>
              <a:gd name="connsiteY1" fmla="*/ 324632 h 1296380"/>
              <a:gd name="connsiteX2" fmla="*/ 7963 w 1191403"/>
              <a:gd name="connsiteY2" fmla="*/ 792718 h 1296380"/>
              <a:gd name="connsiteX3" fmla="*/ 301877 w 1191403"/>
              <a:gd name="connsiteY3" fmla="*/ 1151946 h 1296380"/>
              <a:gd name="connsiteX4" fmla="*/ 813505 w 1191403"/>
              <a:gd name="connsiteY4" fmla="*/ 1282575 h 1296380"/>
              <a:gd name="connsiteX5" fmla="*/ 1161848 w 1191403"/>
              <a:gd name="connsiteY5" fmla="*/ 847146 h 1296380"/>
              <a:gd name="connsiteX6" fmla="*/ 1129191 w 1191403"/>
              <a:gd name="connsiteY6" fmla="*/ 270204 h 1296380"/>
              <a:gd name="connsiteX7" fmla="*/ 780848 w 1191403"/>
              <a:gd name="connsiteY7" fmla="*/ 52489 h 1296380"/>
              <a:gd name="connsiteX8" fmla="*/ 465163 w 1191403"/>
              <a:gd name="connsiteY8" fmla="*/ 19832 h 1296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1403" h="1296380">
                <a:moveTo>
                  <a:pt x="465163" y="19832"/>
                </a:moveTo>
                <a:cubicBezTo>
                  <a:pt x="354492" y="65189"/>
                  <a:pt x="193020" y="195818"/>
                  <a:pt x="116820" y="324632"/>
                </a:cubicBezTo>
                <a:cubicBezTo>
                  <a:pt x="40620" y="453446"/>
                  <a:pt x="-22880" y="654832"/>
                  <a:pt x="7963" y="792718"/>
                </a:cubicBezTo>
                <a:cubicBezTo>
                  <a:pt x="38806" y="930604"/>
                  <a:pt x="167620" y="1070303"/>
                  <a:pt x="301877" y="1151946"/>
                </a:cubicBezTo>
                <a:cubicBezTo>
                  <a:pt x="436134" y="1233589"/>
                  <a:pt x="670177" y="1333375"/>
                  <a:pt x="813505" y="1282575"/>
                </a:cubicBezTo>
                <a:cubicBezTo>
                  <a:pt x="956833" y="1231775"/>
                  <a:pt x="1109234" y="1015875"/>
                  <a:pt x="1161848" y="847146"/>
                </a:cubicBezTo>
                <a:cubicBezTo>
                  <a:pt x="1214462" y="678417"/>
                  <a:pt x="1192691" y="402647"/>
                  <a:pt x="1129191" y="270204"/>
                </a:cubicBezTo>
                <a:cubicBezTo>
                  <a:pt x="1065691" y="137761"/>
                  <a:pt x="895148" y="88775"/>
                  <a:pt x="780848" y="52489"/>
                </a:cubicBezTo>
                <a:cubicBezTo>
                  <a:pt x="666548" y="16203"/>
                  <a:pt x="575834" y="-25525"/>
                  <a:pt x="465163" y="19832"/>
                </a:cubicBezTo>
                <a:close/>
              </a:path>
            </a:pathLst>
          </a:custGeom>
          <a:noFill/>
          <a:ln w="317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5080031" y="2677731"/>
            <a:ext cx="994562" cy="1081040"/>
          </a:xfrm>
          <a:custGeom>
            <a:avLst/>
            <a:gdLst>
              <a:gd name="connsiteX0" fmla="*/ 852684 w 994562"/>
              <a:gd name="connsiteY0" fmla="*/ 176093 h 1081040"/>
              <a:gd name="connsiteX1" fmla="*/ 232199 w 994562"/>
              <a:gd name="connsiteY1" fmla="*/ 23693 h 1081040"/>
              <a:gd name="connsiteX2" fmla="*/ 3599 w 994562"/>
              <a:gd name="connsiteY2" fmla="*/ 665950 h 1081040"/>
              <a:gd name="connsiteX3" fmla="*/ 384599 w 994562"/>
              <a:gd name="connsiteY3" fmla="*/ 1057836 h 1081040"/>
              <a:gd name="connsiteX4" fmla="*/ 917999 w 994562"/>
              <a:gd name="connsiteY4" fmla="*/ 981636 h 1081040"/>
              <a:gd name="connsiteX5" fmla="*/ 983313 w 994562"/>
              <a:gd name="connsiteY5" fmla="*/ 535321 h 1081040"/>
              <a:gd name="connsiteX6" fmla="*/ 852684 w 994562"/>
              <a:gd name="connsiteY6" fmla="*/ 176093 h 1081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4562" h="1081040">
                <a:moveTo>
                  <a:pt x="852684" y="176093"/>
                </a:moveTo>
                <a:cubicBezTo>
                  <a:pt x="727498" y="90822"/>
                  <a:pt x="373713" y="-57950"/>
                  <a:pt x="232199" y="23693"/>
                </a:cubicBezTo>
                <a:cubicBezTo>
                  <a:pt x="90685" y="105336"/>
                  <a:pt x="-21801" y="493593"/>
                  <a:pt x="3599" y="665950"/>
                </a:cubicBezTo>
                <a:cubicBezTo>
                  <a:pt x="28999" y="838307"/>
                  <a:pt x="232199" y="1005222"/>
                  <a:pt x="384599" y="1057836"/>
                </a:cubicBezTo>
                <a:cubicBezTo>
                  <a:pt x="536999" y="1110450"/>
                  <a:pt x="818213" y="1068722"/>
                  <a:pt x="917999" y="981636"/>
                </a:cubicBezTo>
                <a:cubicBezTo>
                  <a:pt x="1017785" y="894550"/>
                  <a:pt x="996013" y="669578"/>
                  <a:pt x="983313" y="535321"/>
                </a:cubicBezTo>
                <a:cubicBezTo>
                  <a:pt x="970613" y="401064"/>
                  <a:pt x="977870" y="261364"/>
                  <a:pt x="852684" y="176093"/>
                </a:cubicBezTo>
                <a:close/>
              </a:path>
            </a:pathLst>
          </a:cu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>
            <a:endCxn id="4" idx="1"/>
          </p:cNvCxnSpPr>
          <p:nvPr/>
        </p:nvCxnSpPr>
        <p:spPr>
          <a:xfrm>
            <a:off x="3295270" y="2157138"/>
            <a:ext cx="940973" cy="1061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endCxn id="4" idx="3"/>
          </p:cNvCxnSpPr>
          <p:nvPr/>
        </p:nvCxnSpPr>
        <p:spPr>
          <a:xfrm flipV="1">
            <a:off x="3295270" y="3571244"/>
            <a:ext cx="940973" cy="11427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" idx="7"/>
            <a:endCxn id="50" idx="1"/>
          </p:cNvCxnSpPr>
          <p:nvPr/>
        </p:nvCxnSpPr>
        <p:spPr>
          <a:xfrm flipV="1">
            <a:off x="4588580" y="2701424"/>
            <a:ext cx="723650" cy="51730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" idx="6"/>
            <a:endCxn id="50" idx="3"/>
          </p:cNvCxnSpPr>
          <p:nvPr/>
        </p:nvCxnSpPr>
        <p:spPr>
          <a:xfrm>
            <a:off x="4661551" y="3394984"/>
            <a:ext cx="803079" cy="340583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008417" y="5116288"/>
            <a:ext cx="1447801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H = Calcutta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82668" y="1278888"/>
            <a:ext cx="167953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 = Calcutta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CC = Bangalore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814207" y="2250671"/>
            <a:ext cx="1692729" cy="369332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CC = Berkeley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114800" y="3657600"/>
            <a:ext cx="1015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H = ?</a:t>
            </a:r>
            <a:b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CC = ?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114800" y="3658382"/>
            <a:ext cx="1735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H = Calcutta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114800" y="3930526"/>
            <a:ext cx="1735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CC = Berkeley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1676399" y="1920106"/>
            <a:ext cx="1951681" cy="3109093"/>
          </a:xfrm>
          <a:custGeom>
            <a:avLst/>
            <a:gdLst>
              <a:gd name="connsiteX0" fmla="*/ 1931520 w 2087058"/>
              <a:gd name="connsiteY0" fmla="*/ 911945 h 3109093"/>
              <a:gd name="connsiteX1" fmla="*/ 1583177 w 2087058"/>
              <a:gd name="connsiteY1" fmla="*/ 117288 h 3109093"/>
              <a:gd name="connsiteX2" fmla="*/ 603463 w 2087058"/>
              <a:gd name="connsiteY2" fmla="*/ 160831 h 3109093"/>
              <a:gd name="connsiteX3" fmla="*/ 4748 w 2087058"/>
              <a:gd name="connsiteY3" fmla="*/ 1586860 h 3109093"/>
              <a:gd name="connsiteX4" fmla="*/ 385748 w 2087058"/>
              <a:gd name="connsiteY4" fmla="*/ 2882260 h 3109093"/>
              <a:gd name="connsiteX5" fmla="*/ 1452548 w 2087058"/>
              <a:gd name="connsiteY5" fmla="*/ 3034660 h 3109093"/>
              <a:gd name="connsiteX6" fmla="*/ 2062148 w 2087058"/>
              <a:gd name="connsiteY6" fmla="*/ 2076717 h 3109093"/>
              <a:gd name="connsiteX7" fmla="*/ 1931520 w 2087058"/>
              <a:gd name="connsiteY7" fmla="*/ 911945 h 3109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7058" h="3109093">
                <a:moveTo>
                  <a:pt x="1931520" y="911945"/>
                </a:moveTo>
                <a:cubicBezTo>
                  <a:pt x="1851692" y="585374"/>
                  <a:pt x="1804520" y="242474"/>
                  <a:pt x="1583177" y="117288"/>
                </a:cubicBezTo>
                <a:cubicBezTo>
                  <a:pt x="1361834" y="-7898"/>
                  <a:pt x="866534" y="-84097"/>
                  <a:pt x="603463" y="160831"/>
                </a:cubicBezTo>
                <a:cubicBezTo>
                  <a:pt x="340392" y="405759"/>
                  <a:pt x="41034" y="1133288"/>
                  <a:pt x="4748" y="1586860"/>
                </a:cubicBezTo>
                <a:cubicBezTo>
                  <a:pt x="-31538" y="2040432"/>
                  <a:pt x="144448" y="2640960"/>
                  <a:pt x="385748" y="2882260"/>
                </a:cubicBezTo>
                <a:cubicBezTo>
                  <a:pt x="627048" y="3123560"/>
                  <a:pt x="1173148" y="3168917"/>
                  <a:pt x="1452548" y="3034660"/>
                </a:cubicBezTo>
                <a:cubicBezTo>
                  <a:pt x="1731948" y="2900403"/>
                  <a:pt x="1982319" y="2432317"/>
                  <a:pt x="2062148" y="2076717"/>
                </a:cubicBezTo>
                <a:cubicBezTo>
                  <a:pt x="2141977" y="1721117"/>
                  <a:pt x="2011348" y="1238516"/>
                  <a:pt x="1931520" y="911945"/>
                </a:cubicBezTo>
                <a:close/>
              </a:path>
            </a:pathLst>
          </a:custGeom>
          <a:solidFill>
            <a:schemeClr val="bg1">
              <a:alpha val="9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Hometown friends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48" name="Freeform 47"/>
          <p:cNvSpPr/>
          <p:nvPr/>
        </p:nvSpPr>
        <p:spPr>
          <a:xfrm>
            <a:off x="5080031" y="2676729"/>
            <a:ext cx="994562" cy="1081040"/>
          </a:xfrm>
          <a:custGeom>
            <a:avLst/>
            <a:gdLst>
              <a:gd name="connsiteX0" fmla="*/ 852684 w 994562"/>
              <a:gd name="connsiteY0" fmla="*/ 176093 h 1081040"/>
              <a:gd name="connsiteX1" fmla="*/ 232199 w 994562"/>
              <a:gd name="connsiteY1" fmla="*/ 23693 h 1081040"/>
              <a:gd name="connsiteX2" fmla="*/ 3599 w 994562"/>
              <a:gd name="connsiteY2" fmla="*/ 665950 h 1081040"/>
              <a:gd name="connsiteX3" fmla="*/ 384599 w 994562"/>
              <a:gd name="connsiteY3" fmla="*/ 1057836 h 1081040"/>
              <a:gd name="connsiteX4" fmla="*/ 917999 w 994562"/>
              <a:gd name="connsiteY4" fmla="*/ 981636 h 1081040"/>
              <a:gd name="connsiteX5" fmla="*/ 983313 w 994562"/>
              <a:gd name="connsiteY5" fmla="*/ 535321 h 1081040"/>
              <a:gd name="connsiteX6" fmla="*/ 852684 w 994562"/>
              <a:gd name="connsiteY6" fmla="*/ 176093 h 1081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4562" h="1081040">
                <a:moveTo>
                  <a:pt x="852684" y="176093"/>
                </a:moveTo>
                <a:cubicBezTo>
                  <a:pt x="727498" y="90822"/>
                  <a:pt x="373713" y="-57950"/>
                  <a:pt x="232199" y="23693"/>
                </a:cubicBezTo>
                <a:cubicBezTo>
                  <a:pt x="90685" y="105336"/>
                  <a:pt x="-21801" y="493593"/>
                  <a:pt x="3599" y="665950"/>
                </a:cubicBezTo>
                <a:cubicBezTo>
                  <a:pt x="28999" y="838307"/>
                  <a:pt x="232199" y="1005222"/>
                  <a:pt x="384599" y="1057836"/>
                </a:cubicBezTo>
                <a:cubicBezTo>
                  <a:pt x="536999" y="1110450"/>
                  <a:pt x="818213" y="1068722"/>
                  <a:pt x="917999" y="981636"/>
                </a:cubicBezTo>
                <a:cubicBezTo>
                  <a:pt x="1017785" y="894550"/>
                  <a:pt x="996013" y="669578"/>
                  <a:pt x="983313" y="535321"/>
                </a:cubicBezTo>
                <a:cubicBezTo>
                  <a:pt x="970613" y="401064"/>
                  <a:pt x="977870" y="261364"/>
                  <a:pt x="852684" y="176093"/>
                </a:cubicBezTo>
                <a:close/>
              </a:path>
            </a:pathLst>
          </a:custGeom>
          <a:solidFill>
            <a:schemeClr val="bg1">
              <a:alpha val="9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8000"/>
                </a:solidFill>
              </a:rPr>
              <a:t>Current City friends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160362" y="5715000"/>
            <a:ext cx="7069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We set H and CC so as to </a:t>
            </a:r>
            <a:r>
              <a:rPr lang="en-US" sz="2400" i="1" u="sng" dirty="0" smtClean="0">
                <a:solidFill>
                  <a:srgbClr val="FF0000"/>
                </a:solidFill>
              </a:rPr>
              <a:t>jointly</a:t>
            </a:r>
            <a:r>
              <a:rPr lang="en-US" sz="2400" dirty="0" smtClean="0">
                <a:solidFill>
                  <a:srgbClr val="FF0000"/>
                </a:solidFill>
              </a:rPr>
              <a:t> explain all friendships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67" name="Straight Arrow Connector 66"/>
          <p:cNvCxnSpPr>
            <a:stCxn id="63" idx="2"/>
            <a:endCxn id="47" idx="1"/>
          </p:cNvCxnSpPr>
          <p:nvPr/>
        </p:nvCxnSpPr>
        <p:spPr>
          <a:xfrm>
            <a:off x="1522435" y="1925219"/>
            <a:ext cx="698252" cy="4169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AC66-D9E8-4BC6-8F11-1A22B24E1321}" type="slidenum">
              <a:rPr lang="en-US" smtClean="0"/>
              <a:t>8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224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440"/>
    </mc:Choice>
    <mc:Fallback xmlns="">
      <p:transition spd="slow" advTm="654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70" grpId="0"/>
      <p:bldP spid="71" grpId="0"/>
      <p:bldP spid="41" grpId="0" animBg="1"/>
      <p:bldP spid="48" grpId="0" animBg="1"/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Find f to maximize     </a:t>
            </a:r>
            <a:r>
              <a:rPr lang="en-US" sz="2800" dirty="0" smtClean="0">
                <a:latin typeface="Cambria Math"/>
                <a:ea typeface="Cambria Math"/>
              </a:rPr>
              <a:t>∏</a:t>
            </a:r>
            <a:r>
              <a:rPr lang="en-US" sz="2200" i="1" dirty="0" smtClean="0">
                <a:latin typeface="Cambria Math"/>
                <a:ea typeface="Cambria Math"/>
              </a:rPr>
              <a:t>explained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(</a:t>
            </a:r>
            <a:r>
              <a:rPr lang="en-US" dirty="0" err="1" smtClean="0">
                <a:latin typeface="Cambria Math"/>
                <a:ea typeface="Cambria Math"/>
              </a:rPr>
              <a:t>f</a:t>
            </a:r>
            <a:r>
              <a:rPr lang="en-US" baseline="-25000" dirty="0" err="1" smtClean="0">
                <a:latin typeface="Cambria Math"/>
                <a:ea typeface="Cambria Math"/>
              </a:rPr>
              <a:t>u</a:t>
            </a:r>
            <a:r>
              <a:rPr lang="en-US" dirty="0" smtClean="0">
                <a:latin typeface="Cambria Math"/>
                <a:ea typeface="Cambria Math"/>
              </a:rPr>
              <a:t>, </a:t>
            </a:r>
            <a:r>
              <a:rPr lang="en-US" dirty="0" err="1" smtClean="0">
                <a:latin typeface="Cambria Math"/>
                <a:ea typeface="Cambria Math"/>
              </a:rPr>
              <a:t>f</a:t>
            </a:r>
            <a:r>
              <a:rPr lang="en-US" baseline="-25000" dirty="0" err="1" smtClean="0">
                <a:latin typeface="Cambria Math"/>
                <a:ea typeface="Cambria Math"/>
              </a:rPr>
              <a:t>v</a:t>
            </a:r>
            <a:r>
              <a:rPr lang="en-US" dirty="0" smtClean="0">
                <a:latin typeface="Cambria Math"/>
                <a:ea typeface="Cambria Math"/>
              </a:rPr>
              <a:t>)</a:t>
            </a:r>
          </a:p>
          <a:p>
            <a:endParaRPr lang="en-US" dirty="0">
              <a:latin typeface="Cambria Math"/>
              <a:ea typeface="Cambria Math"/>
            </a:endParaRPr>
          </a:p>
          <a:p>
            <a:endParaRPr lang="en-US" dirty="0" smtClean="0">
              <a:latin typeface="Cambria Math"/>
              <a:ea typeface="Cambria Math"/>
            </a:endParaRPr>
          </a:p>
          <a:p>
            <a:endParaRPr lang="en-US" dirty="0">
              <a:latin typeface="Cambria Math"/>
              <a:ea typeface="Cambria Math"/>
            </a:endParaRPr>
          </a:p>
          <a:p>
            <a:endParaRPr lang="en-US" dirty="0" smtClean="0">
              <a:latin typeface="Cambria Math"/>
              <a:ea typeface="Cambria Math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EdgeExplain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" y="25908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u∼v</a:t>
            </a:r>
            <a:endParaRPr lang="en-US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815983" y="1371600"/>
            <a:ext cx="1676400" cy="914400"/>
            <a:chOff x="3434983" y="1371600"/>
            <a:chExt cx="1676400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434983" y="1371600"/>
              <a:ext cx="1676400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“Soft” OR</a:t>
              </a:r>
              <a:br>
                <a:rPr lang="en-US" dirty="0" smtClean="0">
                  <a:solidFill>
                    <a:srgbClr val="FF0000"/>
                  </a:solidFill>
                </a:rPr>
              </a:br>
              <a:r>
                <a:rPr lang="en-US" dirty="0" smtClean="0">
                  <a:solidFill>
                    <a:srgbClr val="FF0000"/>
                  </a:solidFill>
                </a:rPr>
                <a:t>over label types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4273183" y="2017931"/>
              <a:ext cx="0" cy="26806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4838700" y="2667000"/>
            <a:ext cx="2324100" cy="1027331"/>
            <a:chOff x="4457700" y="2667000"/>
            <a:chExt cx="2324100" cy="1027331"/>
          </a:xfrm>
        </p:grpSpPr>
        <p:sp>
          <p:nvSpPr>
            <p:cNvPr id="7" name="TextBox 6"/>
            <p:cNvSpPr txBox="1"/>
            <p:nvPr/>
          </p:nvSpPr>
          <p:spPr>
            <a:xfrm>
              <a:off x="4457700" y="3048000"/>
              <a:ext cx="2324100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Probability distribution for each label type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5111383" y="2667000"/>
              <a:ext cx="0" cy="381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5463729" y="2667000"/>
              <a:ext cx="0" cy="381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3276600" y="2841441"/>
            <a:ext cx="1219200" cy="852890"/>
            <a:chOff x="2895600" y="2841441"/>
            <a:chExt cx="1219200" cy="852890"/>
          </a:xfrm>
        </p:grpSpPr>
        <p:sp>
          <p:nvSpPr>
            <p:cNvPr id="9" name="TextBox 8"/>
            <p:cNvSpPr txBox="1"/>
            <p:nvPr/>
          </p:nvSpPr>
          <p:spPr>
            <a:xfrm>
              <a:off x="2895600" y="3048000"/>
              <a:ext cx="1219200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Explain all friendships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3505200" y="2841441"/>
              <a:ext cx="8817" cy="2065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AC66-D9E8-4BC6-8F11-1A22B24E132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79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557"/>
    </mc:Choice>
    <mc:Fallback xmlns="">
      <p:transition spd="slow" advTm="53557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2|8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2|21.6|5.5|13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9.8|10.3|3.4|2.3|2|3.7|1.8|2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2|21.6|5.5|13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8.9|14.1|7|8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2|48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17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2|4|1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3.5|4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5046</TotalTime>
  <Words>1036</Words>
  <Application>Microsoft Office PowerPoint</Application>
  <PresentationFormat>On-screen Show (4:3)</PresentationFormat>
  <Paragraphs>328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Origin</vt:lpstr>
      <vt:lpstr>Joint Inference of Multiple Label Types in Large Networks</vt:lpstr>
      <vt:lpstr>Profile Inference</vt:lpstr>
      <vt:lpstr>Profile Inference</vt:lpstr>
      <vt:lpstr>Previous Work</vt:lpstr>
      <vt:lpstr>Previous Work</vt:lpstr>
      <vt:lpstr>Problem</vt:lpstr>
      <vt:lpstr>The EdgeExplain Model</vt:lpstr>
      <vt:lpstr>The EdgeExplain Model</vt:lpstr>
      <vt:lpstr>The EdgeExplain Model</vt:lpstr>
      <vt:lpstr>The EdgeExplain Model</vt:lpstr>
      <vt:lpstr>The EdgeExplain Model</vt:lpstr>
      <vt:lpstr>The EdgeExplain Model</vt:lpstr>
      <vt:lpstr>The EdgeExplain Model</vt:lpstr>
      <vt:lpstr>The EdgeExplain Model</vt:lpstr>
      <vt:lpstr>The EdgeExplain Model</vt:lpstr>
      <vt:lpstr>Experiments</vt:lpstr>
      <vt:lpstr>Results (varying closest friends K)</vt:lpstr>
      <vt:lpstr>Results (versus Label Propagation)</vt:lpstr>
      <vt:lpstr>Conclusions</vt:lpstr>
      <vt:lpstr>Result (effect of α)</vt:lpstr>
      <vt:lpstr>Results (varying closest friends K)</vt:lpstr>
      <vt:lpstr>Results (versus Label Propagation)</vt:lpstr>
      <vt:lpstr>Problem</vt:lpstr>
    </vt:vector>
  </TitlesOfParts>
  <Company>Facebook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Profile Inference</dc:title>
  <dc:creator>DEEPAYAN CHAKRABARTI</dc:creator>
  <cp:lastModifiedBy>Deepayan Chakrabarti</cp:lastModifiedBy>
  <cp:revision>68</cp:revision>
  <dcterms:created xsi:type="dcterms:W3CDTF">2014-02-21T00:09:44Z</dcterms:created>
  <dcterms:modified xsi:type="dcterms:W3CDTF">2015-10-15T20:52:51Z</dcterms:modified>
</cp:coreProperties>
</file>