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7"/>
  </p:notesMasterIdLst>
  <p:sldIdLst>
    <p:sldId id="256" r:id="rId2"/>
    <p:sldId id="320" r:id="rId3"/>
    <p:sldId id="321" r:id="rId4"/>
    <p:sldId id="323" r:id="rId5"/>
    <p:sldId id="324" r:id="rId6"/>
    <p:sldId id="325" r:id="rId7"/>
    <p:sldId id="327" r:id="rId8"/>
    <p:sldId id="329" r:id="rId9"/>
    <p:sldId id="336" r:id="rId10"/>
    <p:sldId id="334" r:id="rId11"/>
    <p:sldId id="335" r:id="rId12"/>
    <p:sldId id="338" r:id="rId13"/>
    <p:sldId id="341" r:id="rId14"/>
    <p:sldId id="342" r:id="rId15"/>
    <p:sldId id="343" r:id="rId16"/>
    <p:sldId id="363" r:id="rId17"/>
    <p:sldId id="346" r:id="rId18"/>
    <p:sldId id="322" r:id="rId19"/>
    <p:sldId id="337" r:id="rId20"/>
    <p:sldId id="339" r:id="rId21"/>
    <p:sldId id="361" r:id="rId22"/>
    <p:sldId id="333" r:id="rId23"/>
    <p:sldId id="362" r:id="rId24"/>
    <p:sldId id="330" r:id="rId25"/>
    <p:sldId id="332" r:id="rId2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9900"/>
    <a:srgbClr val="663300"/>
    <a:srgbClr val="996600"/>
    <a:srgbClr val="996633"/>
    <a:srgbClr val="CC6600"/>
    <a:srgbClr val="FF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185" autoAdjust="0"/>
    <p:restoredTop sz="94660"/>
  </p:normalViewPr>
  <p:slideViewPr>
    <p:cSldViewPr>
      <p:cViewPr varScale="1">
        <p:scale>
          <a:sx n="92" d="100"/>
          <a:sy n="92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3DC39D7-A3A0-489E-A8E4-045674D6C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19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F8C573-3BCE-48BD-BA16-BEF36314A4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B1BB2-0290-45B0-B3C0-1BB9E2FD3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F2D54-C457-4408-B025-464F56C88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E0258-976C-4407-B205-7B6A67568B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69898-63F3-4B75-ACDA-9A640E6FB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15A0-D857-42C2-B285-410F8C7782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A4B78-35D6-4749-ABAD-EAEAA14727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9BC7C-6DD3-489C-9FBD-F29798565A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7977-28C0-420F-93B6-F8ECC62D1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EA98-3D69-440D-9D24-CC6858966A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7D48C-39D9-420C-87E1-D58D93C7FD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+mj-lt"/>
              </a:defRPr>
            </a:lvl1pPr>
          </a:lstStyle>
          <a:p>
            <a:pPr>
              <a:defRPr/>
            </a:pPr>
            <a:fld id="{9206742F-6765-4C93-8D50-17D10077A6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86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C5973-1A14-4BA7-9A87-786A41D1530F}" type="slidenum">
              <a:rPr lang="en-US" altLang="en-US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Traffic Shaping to Optimize Ad Delivery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Deepayan</a:t>
            </a:r>
            <a:r>
              <a:rPr lang="en-US" sz="2400" dirty="0" smtClean="0"/>
              <a:t> </a:t>
            </a:r>
            <a:r>
              <a:rPr lang="en-US" sz="2400" dirty="0" err="1" smtClean="0"/>
              <a:t>Chakrabarti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Erik </a:t>
            </a:r>
            <a:r>
              <a:rPr lang="en-US" sz="2400" dirty="0" err="1" smtClean="0"/>
              <a:t>Vee</a:t>
            </a:r>
            <a:endParaRPr lang="en-US" sz="2400" dirty="0" smtClean="0"/>
          </a:p>
        </p:txBody>
      </p:sp>
    </p:spTree>
  </p:cSld>
  <p:clrMapOvr>
    <a:masterClrMapping/>
  </p:clrMapOvr>
  <p:transition advTm="122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Reformulation: {</a:t>
            </a:r>
            <a:r>
              <a:rPr lang="en-US" dirty="0" err="1" smtClean="0">
                <a:solidFill>
                  <a:srgbClr val="FF0000"/>
                </a:solidFill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l-GR" sz="3200" dirty="0" smtClean="0">
                <a:solidFill>
                  <a:srgbClr val="FF0000"/>
                </a:solidFill>
              </a:rPr>
              <a:t>φ</a:t>
            </a:r>
            <a:r>
              <a:rPr lang="el-GR" sz="32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ℓ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}→</a:t>
            </a:r>
            <a:r>
              <a:rPr lang="en-US" dirty="0" smtClean="0">
                <a:solidFill>
                  <a:srgbClr val="FF0000"/>
                </a:solidFill>
              </a:rPr>
              <a:t> z</a:t>
            </a:r>
            <a:r>
              <a:rPr lang="en-US" baseline="-25000" dirty="0" smtClean="0">
                <a:solidFill>
                  <a:srgbClr val="FF0000"/>
                </a:solidFill>
              </a:rPr>
              <a:t>ℓj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Convex program </a:t>
            </a:r>
            <a:r>
              <a:rPr lang="en-US" dirty="0" smtClean="0">
                <a:sym typeface="Wingdings" pitchFamily="2" charset="2"/>
              </a:rPr>
              <a:t> can be solved optimally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7625" y="2097519"/>
            <a:ext cx="6377575" cy="308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34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But we have another problem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At runtime, we must shape every incoming user without looking at the entire graph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Solution: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Periodically solve the convex problem offline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Store a </a:t>
            </a:r>
            <a:r>
              <a:rPr lang="en-US" i="1" dirty="0" smtClean="0">
                <a:sym typeface="Wingdings" pitchFamily="2" charset="2"/>
              </a:rPr>
              <a:t>cache</a:t>
            </a:r>
            <a:r>
              <a:rPr lang="en-US" dirty="0" smtClean="0">
                <a:sym typeface="Wingdings" pitchFamily="2" charset="2"/>
              </a:rPr>
              <a:t> derived from this solution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Reconstruct</a:t>
            </a:r>
            <a:r>
              <a:rPr lang="en-US" dirty="0" smtClean="0">
                <a:sym typeface="Wingdings" pitchFamily="2" charset="2"/>
              </a:rPr>
              <a:t> the optimal solution for each user at runtime, using only the cache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 advTm="1022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68919"/>
            <a:ext cx="6377575" cy="308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467600" y="2057400"/>
            <a:ext cx="16002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Cache these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3048000"/>
            <a:ext cx="182880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Reconstruct using  these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6858000" y="2514600"/>
            <a:ext cx="622300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1"/>
          </p:cNvCxnSpPr>
          <p:nvPr/>
        </p:nvCxnSpPr>
        <p:spPr bwMode="auto">
          <a:xfrm flipH="1">
            <a:off x="6832600" y="3463499"/>
            <a:ext cx="406400" cy="36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1219200" y="5218093"/>
            <a:ext cx="6477000" cy="95410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All constraints can be expressed as constraints on </a:t>
            </a:r>
            <a:r>
              <a:rPr lang="el-GR" sz="2800" dirty="0" smtClean="0"/>
              <a:t>σ</a:t>
            </a:r>
            <a:r>
              <a:rPr lang="el-GR" sz="2800" baseline="-25000" dirty="0" smtClean="0"/>
              <a:t>ℓ</a:t>
            </a:r>
            <a:endParaRPr lang="en-US" sz="2800" baseline="-25000" dirty="0"/>
          </a:p>
        </p:txBody>
      </p:sp>
    </p:spTree>
    <p:custDataLst>
      <p:tags r:id="rId1"/>
    </p:custDataLst>
  </p:cSld>
  <p:clrMapOvr>
    <a:masterClrMapping/>
  </p:clrMapOvr>
  <p:transition advTm="374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Data: </a:t>
            </a:r>
          </a:p>
          <a:p>
            <a:pPr lvl="1"/>
            <a:r>
              <a:rPr lang="en-US" dirty="0" smtClean="0"/>
              <a:t>Historical traffic logs from April, 2011</a:t>
            </a:r>
          </a:p>
          <a:p>
            <a:pPr lvl="1"/>
            <a:r>
              <a:rPr lang="en-US" dirty="0" smtClean="0"/>
              <a:t>25K user nodes</a:t>
            </a:r>
          </a:p>
          <a:p>
            <a:pPr lvl="2"/>
            <a:r>
              <a:rPr lang="en-US" dirty="0" smtClean="0"/>
              <a:t>Total supply weight &gt; 50B impressions</a:t>
            </a:r>
          </a:p>
          <a:p>
            <a:pPr lvl="1"/>
            <a:r>
              <a:rPr lang="en-US" dirty="0" smtClean="0"/>
              <a:t>100K ads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5" name="Right Arrow 4">
            <a:hlinkClick r:id="rId3" action="ppaction://hlinksldjump"/>
          </p:cNvPr>
          <p:cNvSpPr/>
          <p:nvPr/>
        </p:nvSpPr>
        <p:spPr bwMode="auto">
          <a:xfrm>
            <a:off x="4800600" y="6400800"/>
            <a:ext cx="457200" cy="304800"/>
          </a:xfrm>
          <a:prstGeom prst="rightArrow">
            <a:avLst/>
          </a:prstGeom>
          <a:solidFill>
            <a:srgbClr val="FF0000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advTm="1991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 in impressions</a:t>
            </a:r>
            <a:endParaRPr lang="en-US" dirty="0"/>
          </a:p>
        </p:txBody>
      </p:sp>
      <p:pic>
        <p:nvPicPr>
          <p:cNvPr id="1026" name="Picture 2" descr="C:\Users\deepay\Work\papers\trafficshaping\ec12\LiftVarying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71600"/>
            <a:ext cx="60960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rot="16200000">
            <a:off x="-498901" y="3089702"/>
            <a:ext cx="4419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Lift in impressions delivered to underperforming ads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5638800"/>
            <a:ext cx="510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Fraction of traffic that is </a:t>
            </a:r>
            <a:r>
              <a:rPr lang="en-US" i="1" dirty="0" smtClean="0"/>
              <a:t>not </a:t>
            </a:r>
            <a:r>
              <a:rPr lang="en-US" dirty="0" smtClean="0"/>
              <a:t>shaped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609600"/>
            <a:ext cx="3048000" cy="120032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Nearly threefold improvement via traffic shaping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743200" y="1600200"/>
            <a:ext cx="1828800" cy="649188"/>
          </a:xfrm>
          <a:prstGeom prst="ellipse">
            <a:avLst/>
          </a:prstGeom>
          <a:solidFill>
            <a:srgbClr val="FFFF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114800" y="1104900"/>
            <a:ext cx="685800" cy="571500"/>
          </a:xfrm>
          <a:custGeom>
            <a:avLst/>
            <a:gdLst>
              <a:gd name="connsiteX0" fmla="*/ 622300 w 622300"/>
              <a:gd name="connsiteY0" fmla="*/ 0 h 533400"/>
              <a:gd name="connsiteX1" fmla="*/ 254000 w 622300"/>
              <a:gd name="connsiteY1" fmla="*/ 114300 h 533400"/>
              <a:gd name="connsiteX2" fmla="*/ 0 w 622300"/>
              <a:gd name="connsiteY2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300" h="533400">
                <a:moveTo>
                  <a:pt x="622300" y="0"/>
                </a:moveTo>
                <a:cubicBezTo>
                  <a:pt x="490008" y="12700"/>
                  <a:pt x="357717" y="25400"/>
                  <a:pt x="254000" y="114300"/>
                </a:cubicBezTo>
                <a:cubicBezTo>
                  <a:pt x="150283" y="203200"/>
                  <a:pt x="75141" y="368300"/>
                  <a:pt x="0" y="53340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 advTm="382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CTR</a:t>
            </a:r>
            <a:endParaRPr lang="en-US" dirty="0"/>
          </a:p>
        </p:txBody>
      </p:sp>
      <p:pic>
        <p:nvPicPr>
          <p:cNvPr id="2050" name="Picture 2" descr="C:\Users\deepay\Work\papers\trafficshaping\ec12\CTRVarying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60960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rot="16200000">
            <a:off x="-498901" y="3242102"/>
            <a:ext cx="4419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Average CTR (as percentage of maximum CTR)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5638800"/>
            <a:ext cx="510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Fraction of traffic that is </a:t>
            </a:r>
            <a:r>
              <a:rPr lang="en-US" i="1" dirty="0" smtClean="0"/>
              <a:t>not </a:t>
            </a:r>
            <a:r>
              <a:rPr lang="en-US" dirty="0" smtClean="0"/>
              <a:t>shaped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2286000"/>
            <a:ext cx="1828800" cy="830997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CTR drop </a:t>
            </a:r>
            <a:br>
              <a:rPr lang="en-US" dirty="0" smtClean="0"/>
            </a:br>
            <a:r>
              <a:rPr lang="en-US" dirty="0" smtClean="0"/>
              <a:t>&lt; 10%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590800" y="4648200"/>
            <a:ext cx="1143000" cy="649188"/>
          </a:xfrm>
          <a:prstGeom prst="ellipse">
            <a:avLst/>
          </a:prstGeom>
          <a:solidFill>
            <a:srgbClr val="FFFF00">
              <a:alpha val="3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3276600" y="3124200"/>
            <a:ext cx="914400" cy="1524000"/>
          </a:xfrm>
          <a:custGeom>
            <a:avLst/>
            <a:gdLst>
              <a:gd name="connsiteX0" fmla="*/ 622300 w 622300"/>
              <a:gd name="connsiteY0" fmla="*/ 0 h 533400"/>
              <a:gd name="connsiteX1" fmla="*/ 254000 w 622300"/>
              <a:gd name="connsiteY1" fmla="*/ 114300 h 533400"/>
              <a:gd name="connsiteX2" fmla="*/ 0 w 622300"/>
              <a:gd name="connsiteY2" fmla="*/ 533400 h 533400"/>
              <a:gd name="connsiteX0" fmla="*/ 622300 w 622300"/>
              <a:gd name="connsiteY0" fmla="*/ 0 h 533400"/>
              <a:gd name="connsiteX1" fmla="*/ 478692 w 622300"/>
              <a:gd name="connsiteY1" fmla="*/ 280737 h 533400"/>
              <a:gd name="connsiteX2" fmla="*/ 0 w 622300"/>
              <a:gd name="connsiteY2" fmla="*/ 533400 h 533400"/>
              <a:gd name="connsiteX0" fmla="*/ 622300 w 622300"/>
              <a:gd name="connsiteY0" fmla="*/ 0 h 533400"/>
              <a:gd name="connsiteX1" fmla="*/ 478692 w 622300"/>
              <a:gd name="connsiteY1" fmla="*/ 280737 h 533400"/>
              <a:gd name="connsiteX2" fmla="*/ 0 w 622300"/>
              <a:gd name="connsiteY2" fmla="*/ 533400 h 533400"/>
              <a:gd name="connsiteX0" fmla="*/ 622300 w 622300"/>
              <a:gd name="connsiteY0" fmla="*/ 0 h 533400"/>
              <a:gd name="connsiteX1" fmla="*/ 478692 w 622300"/>
              <a:gd name="connsiteY1" fmla="*/ 280737 h 533400"/>
              <a:gd name="connsiteX2" fmla="*/ 0 w 622300"/>
              <a:gd name="connsiteY2" fmla="*/ 533400 h 533400"/>
              <a:gd name="connsiteX0" fmla="*/ 574431 w 574431"/>
              <a:gd name="connsiteY0" fmla="*/ 0 h 561474"/>
              <a:gd name="connsiteX1" fmla="*/ 430823 w 574431"/>
              <a:gd name="connsiteY1" fmla="*/ 280737 h 561474"/>
              <a:gd name="connsiteX2" fmla="*/ 0 w 574431"/>
              <a:gd name="connsiteY2" fmla="*/ 561474 h 561474"/>
              <a:gd name="connsiteX0" fmla="*/ 526562 w 526562"/>
              <a:gd name="connsiteY0" fmla="*/ 0 h 561474"/>
              <a:gd name="connsiteX1" fmla="*/ 382954 w 526562"/>
              <a:gd name="connsiteY1" fmla="*/ 280737 h 561474"/>
              <a:gd name="connsiteX2" fmla="*/ 0 w 526562"/>
              <a:gd name="connsiteY2" fmla="*/ 561474 h 561474"/>
              <a:gd name="connsiteX0" fmla="*/ 574431 w 574431"/>
              <a:gd name="connsiteY0" fmla="*/ 0 h 533400"/>
              <a:gd name="connsiteX1" fmla="*/ 430823 w 574431"/>
              <a:gd name="connsiteY1" fmla="*/ 280737 h 533400"/>
              <a:gd name="connsiteX2" fmla="*/ 0 w 574431"/>
              <a:gd name="connsiteY2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4431" h="533400">
                <a:moveTo>
                  <a:pt x="574431" y="0"/>
                </a:moveTo>
                <a:cubicBezTo>
                  <a:pt x="561812" y="50132"/>
                  <a:pt x="526561" y="191837"/>
                  <a:pt x="430823" y="280737"/>
                </a:cubicBezTo>
                <a:cubicBezTo>
                  <a:pt x="335085" y="369637"/>
                  <a:pt x="258640" y="424448"/>
                  <a:pt x="0" y="53340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 advTm="108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Data: </a:t>
            </a:r>
          </a:p>
          <a:p>
            <a:pPr lvl="1"/>
            <a:r>
              <a:rPr lang="en-US" dirty="0" smtClean="0"/>
              <a:t>Historical traffic logs from April, 2011</a:t>
            </a:r>
          </a:p>
          <a:p>
            <a:pPr lvl="1"/>
            <a:r>
              <a:rPr lang="en-US" dirty="0" smtClean="0"/>
              <a:t>25K user nodes</a:t>
            </a:r>
          </a:p>
          <a:p>
            <a:pPr lvl="2"/>
            <a:r>
              <a:rPr lang="en-US" dirty="0" smtClean="0"/>
              <a:t>Total supply weight &gt; 50B impressions</a:t>
            </a:r>
          </a:p>
          <a:p>
            <a:pPr lvl="1"/>
            <a:r>
              <a:rPr lang="en-US" dirty="0" smtClean="0"/>
              <a:t>100K ads</a:t>
            </a:r>
          </a:p>
          <a:p>
            <a:pPr lvl="1"/>
            <a:endParaRPr lang="en-US" dirty="0"/>
          </a:p>
          <a:p>
            <a:r>
              <a:rPr lang="en-US" dirty="0"/>
              <a:t>3x </a:t>
            </a:r>
            <a:r>
              <a:rPr lang="en-US" dirty="0" err="1"/>
              <a:t>underdelivery</a:t>
            </a:r>
            <a:r>
              <a:rPr lang="en-US" dirty="0"/>
              <a:t> reduction with &lt;10% CTR drop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0204193"/>
      </p:ext>
    </p:extLst>
  </p:cSld>
  <p:clrMapOvr>
    <a:masterClrMapping/>
  </p:clrMapOvr>
  <p:transition advTm="78484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3072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3x </a:t>
            </a:r>
            <a:r>
              <a:rPr lang="en-US" dirty="0" err="1" smtClean="0"/>
              <a:t>underdelivery</a:t>
            </a:r>
            <a:r>
              <a:rPr lang="en-US" dirty="0" smtClean="0"/>
              <a:t> reduction with &lt;10% CTR drop</a:t>
            </a:r>
          </a:p>
          <a:p>
            <a:r>
              <a:rPr lang="en-US" dirty="0" smtClean="0"/>
              <a:t>2.6x reduction with 4% CTR drop</a:t>
            </a:r>
          </a:p>
          <a:p>
            <a:r>
              <a:rPr lang="en-US" dirty="0" smtClean="0"/>
              <a:t>Runtime application needs only a small cache</a:t>
            </a:r>
            <a:endParaRPr lang="en-US" dirty="0"/>
          </a:p>
        </p:txBody>
      </p:sp>
      <p:grpSp>
        <p:nvGrpSpPr>
          <p:cNvPr id="3" name="Group 21"/>
          <p:cNvGrpSpPr/>
          <p:nvPr/>
        </p:nvGrpSpPr>
        <p:grpSpPr>
          <a:xfrm>
            <a:off x="762000" y="1143000"/>
            <a:ext cx="7511143" cy="2133600"/>
            <a:chOff x="762000" y="1143000"/>
            <a:chExt cx="7511143" cy="2743200"/>
          </a:xfrm>
        </p:grpSpPr>
        <p:pic>
          <p:nvPicPr>
            <p:cNvPr id="6" name="Picture 10" descr="j041020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2181837"/>
              <a:ext cx="1306286" cy="1127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frontpag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6908" y="1143000"/>
              <a:ext cx="2365207" cy="2743200"/>
            </a:xfrm>
            <a:prstGeom prst="rect">
              <a:avLst/>
            </a:prstGeom>
          </p:spPr>
        </p:pic>
        <p:pic>
          <p:nvPicPr>
            <p:cNvPr id="8" name="Picture 7" descr="articl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20294" y="1368884"/>
              <a:ext cx="2637065" cy="243886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>
              <a:stCxn id="6" idx="3"/>
            </p:cNvCxnSpPr>
            <p:nvPr/>
          </p:nvCxnSpPr>
          <p:spPr bwMode="auto">
            <a:xfrm>
              <a:off x="2068286" y="2745824"/>
              <a:ext cx="522514" cy="5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3178628" y="1775361"/>
              <a:ext cx="1774371" cy="1272639"/>
            </a:xfrm>
            <a:prstGeom prst="rect">
              <a:avLst/>
            </a:pr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953000" y="2213261"/>
              <a:ext cx="696686" cy="259694"/>
            </a:xfrm>
            <a:custGeom>
              <a:avLst/>
              <a:gdLst>
                <a:gd name="connsiteX0" fmla="*/ 0 w 812800"/>
                <a:gd name="connsiteY0" fmla="*/ 243417 h 243417"/>
                <a:gd name="connsiteX1" fmla="*/ 317500 w 812800"/>
                <a:gd name="connsiteY1" fmla="*/ 14817 h 243417"/>
                <a:gd name="connsiteX2" fmla="*/ 812800 w 812800"/>
                <a:gd name="connsiteY2" fmla="*/ 154517 h 24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2800" h="243417">
                  <a:moveTo>
                    <a:pt x="0" y="243417"/>
                  </a:moveTo>
                  <a:cubicBezTo>
                    <a:pt x="91016" y="136525"/>
                    <a:pt x="182033" y="29634"/>
                    <a:pt x="317500" y="14817"/>
                  </a:cubicBezTo>
                  <a:cubicBezTo>
                    <a:pt x="452967" y="0"/>
                    <a:pt x="745067" y="124884"/>
                    <a:pt x="812800" y="15451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562600" y="1328986"/>
              <a:ext cx="2710543" cy="1490414"/>
            </a:xfrm>
            <a:custGeom>
              <a:avLst/>
              <a:gdLst>
                <a:gd name="connsiteX0" fmla="*/ 0 w 3162300"/>
                <a:gd name="connsiteY0" fmla="*/ 0 h 1397000"/>
                <a:gd name="connsiteX1" fmla="*/ 3162300 w 3162300"/>
                <a:gd name="connsiteY1" fmla="*/ 12700 h 1397000"/>
                <a:gd name="connsiteX2" fmla="*/ 3149600 w 3162300"/>
                <a:gd name="connsiteY2" fmla="*/ 1397000 h 1397000"/>
                <a:gd name="connsiteX3" fmla="*/ 2095500 w 3162300"/>
                <a:gd name="connsiteY3" fmla="*/ 1397000 h 1397000"/>
                <a:gd name="connsiteX4" fmla="*/ 2108200 w 3162300"/>
                <a:gd name="connsiteY4" fmla="*/ 355600 h 1397000"/>
                <a:gd name="connsiteX5" fmla="*/ 0 w 3162300"/>
                <a:gd name="connsiteY5" fmla="*/ 355600 h 1397000"/>
                <a:gd name="connsiteX6" fmla="*/ 0 w 3162300"/>
                <a:gd name="connsiteY6" fmla="*/ 0 h 139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300" h="1397000">
                  <a:moveTo>
                    <a:pt x="0" y="0"/>
                  </a:moveTo>
                  <a:lnTo>
                    <a:pt x="3162300" y="12700"/>
                  </a:lnTo>
                  <a:lnTo>
                    <a:pt x="3149600" y="1397000"/>
                  </a:lnTo>
                  <a:lnTo>
                    <a:pt x="2095500" y="1397000"/>
                  </a:lnTo>
                  <a:lnTo>
                    <a:pt x="2108200" y="355600"/>
                  </a:lnTo>
                  <a:lnTo>
                    <a:pt x="0" y="355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</p:cSld>
  <p:clrMapOvr>
    <a:masterClrMapping/>
  </p:clrMapOvr>
  <p:transition advTm="32435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Underdelivery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</a:t>
            </a:r>
            <a:r>
              <a:rPr lang="en-US" dirty="0" err="1" smtClean="0"/>
              <a:t>underdelivery</a:t>
            </a:r>
            <a:r>
              <a:rPr lang="en-US" dirty="0" smtClean="0"/>
              <a:t> be computed?</a:t>
            </a:r>
          </a:p>
          <a:p>
            <a:pPr marL="858837" lvl="1" indent="-514350"/>
            <a:r>
              <a:rPr lang="en-US" dirty="0" smtClean="0"/>
              <a:t>Need user traffic forecasts</a:t>
            </a:r>
          </a:p>
          <a:p>
            <a:pPr marL="858837" lvl="1" indent="-514350"/>
            <a:r>
              <a:rPr lang="en-US" dirty="0" smtClean="0"/>
              <a:t>Depends on </a:t>
            </a:r>
            <a:r>
              <a:rPr lang="en-US" i="1" dirty="0" smtClean="0"/>
              <a:t>other</a:t>
            </a:r>
            <a:r>
              <a:rPr lang="en-US" dirty="0" smtClean="0"/>
              <a:t> ads in the system</a:t>
            </a:r>
          </a:p>
          <a:p>
            <a:pPr marL="531812" indent="-514350"/>
            <a:endParaRPr lang="en-US" dirty="0" smtClean="0"/>
          </a:p>
          <a:p>
            <a:pPr marL="531812" indent="-514350"/>
            <a:r>
              <a:rPr lang="en-US" dirty="0" smtClean="0"/>
              <a:t>An ad-serving system</a:t>
            </a:r>
            <a:br>
              <a:rPr lang="en-US" dirty="0" smtClean="0"/>
            </a:br>
            <a:r>
              <a:rPr lang="en-US" dirty="0" smtClean="0"/>
              <a:t>will try to minimize</a:t>
            </a:r>
            <a:br>
              <a:rPr lang="en-US" dirty="0" smtClean="0"/>
            </a:br>
            <a:r>
              <a:rPr lang="en-US" dirty="0" smtClean="0"/>
              <a:t>under-delivery on this</a:t>
            </a:r>
            <a:br>
              <a:rPr lang="en-US" dirty="0" smtClean="0"/>
            </a:br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681538" y="3048000"/>
            <a:ext cx="4124324" cy="3733800"/>
            <a:chOff x="4681538" y="3048000"/>
            <a:chExt cx="4124324" cy="373380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5717858" y="3458998"/>
              <a:ext cx="360045" cy="3691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7878128" y="3458998"/>
              <a:ext cx="420053" cy="369149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V="1">
              <a:off x="6077903" y="3643573"/>
              <a:ext cx="1800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7878128" y="5058646"/>
              <a:ext cx="420053" cy="369149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7878128" y="4258822"/>
              <a:ext cx="420053" cy="369149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717858" y="4074248"/>
              <a:ext cx="360045" cy="3691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717858" y="4751022"/>
              <a:ext cx="360045" cy="3691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717858" y="5366271"/>
              <a:ext cx="360045" cy="36914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6077903" y="4443397"/>
              <a:ext cx="1800225" cy="4921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77903" y="4258822"/>
              <a:ext cx="1800225" cy="10459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V="1">
              <a:off x="6077903" y="3705098"/>
              <a:ext cx="1800225" cy="1230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6077903" y="5304746"/>
              <a:ext cx="1800225" cy="24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V="1">
              <a:off x="6077903" y="3705098"/>
              <a:ext cx="1800225" cy="553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681538" y="5858470"/>
              <a:ext cx="2590800" cy="9233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 smtClean="0"/>
                <a:t>Forecasted  impressions</a:t>
              </a:r>
              <a:br>
                <a:rPr lang="en-US" sz="1800" dirty="0" smtClean="0"/>
              </a:br>
              <a:r>
                <a:rPr lang="en-US" sz="1800" dirty="0" smtClean="0">
                  <a:solidFill>
                    <a:srgbClr val="FF0000"/>
                  </a:solidFill>
                </a:rPr>
                <a:t>(user, article, position)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7162800" y="5879068"/>
              <a:ext cx="1643062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 smtClean="0"/>
                <a:t>Ad inventory</a:t>
              </a:r>
              <a:endParaRPr lang="en-US" sz="1800" dirty="0"/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334000" y="3077998"/>
              <a:ext cx="1295400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 smtClean="0"/>
                <a:t>Supply </a:t>
              </a:r>
              <a:r>
                <a:rPr lang="en-US" sz="1800" dirty="0" err="1" smtClean="0"/>
                <a:t>s</a:t>
              </a:r>
              <a:r>
                <a:rPr lang="en-US" sz="1800" baseline="-25000" dirty="0" err="1" smtClean="0">
                  <a:latin typeface="Times New Roman"/>
                  <a:cs typeface="Times New Roman"/>
                </a:rPr>
                <a:t>ℓ</a:t>
              </a:r>
              <a:endParaRPr lang="en-US" sz="1800" baseline="-25000" dirty="0"/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7391400" y="3048000"/>
              <a:ext cx="1295400" cy="3693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/>
                <a:t>Demand </a:t>
              </a:r>
              <a:r>
                <a:rPr lang="en-US" sz="1800" dirty="0" err="1" smtClean="0"/>
                <a:t>d</a:t>
              </a:r>
              <a:r>
                <a:rPr lang="en-US" sz="1800" baseline="-25000" dirty="0" err="1" smtClean="0"/>
                <a:t>j</a:t>
              </a:r>
              <a:r>
                <a:rPr lang="en-US" sz="1800" dirty="0" smtClean="0"/>
                <a:t> </a:t>
              </a:r>
              <a:endParaRPr lang="en-US" sz="1800" baseline="-25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29300" y="3416300"/>
              <a:ext cx="15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ℓ</a:t>
              </a:r>
              <a:endParaRPr lang="en-US" sz="24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01000" y="3403600"/>
              <a:ext cx="152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j</a:t>
              </a:r>
              <a:endParaRPr lang="en-US" sz="24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894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8" name="Oval 37"/>
          <p:cNvSpPr/>
          <p:nvPr/>
        </p:nvSpPr>
        <p:spPr bwMode="auto">
          <a:xfrm>
            <a:off x="1676400" y="1295400"/>
            <a:ext cx="533400" cy="533400"/>
          </a:xfrm>
          <a:prstGeom prst="ellipse">
            <a:avLst/>
          </a:prstGeom>
          <a:solidFill>
            <a:srgbClr val="00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52600" y="133894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grpSp>
        <p:nvGrpSpPr>
          <p:cNvPr id="89" name="Group 88"/>
          <p:cNvGrpSpPr/>
          <p:nvPr/>
        </p:nvGrpSpPr>
        <p:grpSpPr>
          <a:xfrm>
            <a:off x="1752600" y="4343400"/>
            <a:ext cx="4876800" cy="566058"/>
            <a:chOff x="1752600" y="4343400"/>
            <a:chExt cx="4876800" cy="566058"/>
          </a:xfrm>
        </p:grpSpPr>
        <p:sp>
          <p:nvSpPr>
            <p:cNvPr id="40" name="Oval 39"/>
            <p:cNvSpPr/>
            <p:nvPr/>
          </p:nvSpPr>
          <p:spPr bwMode="auto">
            <a:xfrm>
              <a:off x="1752600" y="4376058"/>
              <a:ext cx="533400" cy="533400"/>
            </a:xfrm>
            <a:prstGeom prst="ellipse">
              <a:avLst/>
            </a:prstGeom>
            <a:solidFill>
              <a:srgbClr val="00FF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28800" y="4419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438400" y="4343400"/>
              <a:ext cx="419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σ</a:t>
              </a:r>
              <a:r>
                <a:rPr lang="el-GR" sz="2400" baseline="-25000" dirty="0" smtClean="0"/>
                <a:t>ℓ</a:t>
              </a:r>
              <a:r>
                <a:rPr lang="en-US" sz="2400" dirty="0" smtClean="0"/>
                <a:t> = 0 unless </a:t>
              </a:r>
              <a:r>
                <a:rPr lang="el-GR" dirty="0" smtClean="0">
                  <a:cs typeface="Times New Roman"/>
                </a:rPr>
                <a:t>Σ</a:t>
              </a:r>
              <a:r>
                <a:rPr lang="en-US" dirty="0" err="1" smtClean="0">
                  <a:cs typeface="Times New Roman"/>
                </a:rPr>
                <a:t>z</a:t>
              </a:r>
              <a:r>
                <a:rPr lang="en-US" baseline="-25000" dirty="0" err="1" smtClean="0">
                  <a:cs typeface="Times New Roman"/>
                </a:rPr>
                <a:t>ℓj</a:t>
              </a:r>
              <a:r>
                <a:rPr lang="en-US" baseline="-25000" dirty="0" smtClean="0">
                  <a:cs typeface="Times New Roman"/>
                </a:rPr>
                <a:t> </a:t>
              </a:r>
              <a:r>
                <a:rPr lang="en-US" dirty="0" smtClean="0">
                  <a:cs typeface="Times New Roman"/>
                </a:rPr>
                <a:t>= </a:t>
              </a:r>
              <a:r>
                <a:rPr lang="en-US" dirty="0" err="1" smtClean="0">
                  <a:cs typeface="Times New Roman"/>
                </a:rPr>
                <a:t>max</a:t>
              </a:r>
              <a:r>
                <a:rPr lang="en-US" baseline="-25000" dirty="0" err="1" smtClean="0">
                  <a:cs typeface="Times New Roman"/>
                </a:rPr>
                <a:t>ℓ</a:t>
              </a:r>
              <a:r>
                <a:rPr lang="en-US" dirty="0" smtClean="0">
                  <a:cs typeface="Times New Roman"/>
                </a:rPr>
                <a:t> </a:t>
              </a:r>
              <a:r>
                <a:rPr lang="el-GR" dirty="0" smtClean="0">
                  <a:cs typeface="Times New Roman"/>
                </a:rPr>
                <a:t>Σ</a:t>
              </a:r>
              <a:r>
                <a:rPr lang="en-US" dirty="0" err="1" smtClean="0">
                  <a:cs typeface="Times New Roman"/>
                </a:rPr>
                <a:t>z</a:t>
              </a:r>
              <a:r>
                <a:rPr lang="en-US" baseline="-25000" dirty="0" err="1" smtClean="0">
                  <a:cs typeface="Times New Roman"/>
                </a:rPr>
                <a:t>ℓj</a:t>
              </a:r>
              <a:endParaRPr lang="en-US" sz="2400" baseline="-2500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752600" y="5276671"/>
            <a:ext cx="6400800" cy="566058"/>
            <a:chOff x="1752600" y="5276671"/>
            <a:chExt cx="6400800" cy="566058"/>
          </a:xfrm>
        </p:grpSpPr>
        <p:sp>
          <p:nvSpPr>
            <p:cNvPr id="43" name="Oval 42"/>
            <p:cNvSpPr/>
            <p:nvPr/>
          </p:nvSpPr>
          <p:spPr bwMode="auto">
            <a:xfrm>
              <a:off x="1752600" y="5309329"/>
              <a:ext cx="609600" cy="533400"/>
            </a:xfrm>
            <a:prstGeom prst="ellipse">
              <a:avLst/>
            </a:prstGeom>
            <a:solidFill>
              <a:srgbClr val="00FF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28799" y="5352871"/>
              <a:ext cx="4812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8400" y="5276671"/>
              <a:ext cx="571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Σ</a:t>
              </a:r>
              <a:r>
                <a:rPr lang="el-GR" sz="2400" baseline="-25000" dirty="0" smtClean="0"/>
                <a:t>ℓ</a:t>
              </a:r>
              <a:r>
                <a:rPr lang="en-US" sz="2400" baseline="-25000" dirty="0" smtClean="0"/>
                <a:t> </a:t>
              </a:r>
              <a:r>
                <a:rPr lang="el-GR" sz="2400" dirty="0" smtClean="0"/>
                <a:t>σ</a:t>
              </a:r>
              <a:r>
                <a:rPr lang="el-GR" sz="2400" baseline="-25000" dirty="0" smtClean="0"/>
                <a:t>ℓ</a:t>
              </a:r>
              <a:r>
                <a:rPr lang="en-US" sz="2400" dirty="0" smtClean="0"/>
                <a:t> = constant for all </a:t>
              </a:r>
              <a:r>
                <a:rPr lang="en-US" sz="2400" dirty="0" err="1" smtClean="0"/>
                <a:t>i</a:t>
              </a:r>
              <a:r>
                <a:rPr lang="en-US" sz="2400" dirty="0" smtClean="0"/>
                <a:t> connected to k</a:t>
              </a:r>
              <a:endParaRPr lang="en-US" sz="2400" baseline="-25000" dirty="0"/>
            </a:p>
          </p:txBody>
        </p:sp>
      </p:grp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2209800" y="13716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/>
              <a:t>Σ</a:t>
            </a:r>
            <a:r>
              <a:rPr lang="en-US" sz="2400" dirty="0" err="1" smtClean="0"/>
              <a:t>z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ℓj</a:t>
            </a:r>
            <a:r>
              <a:rPr lang="en-US" sz="2400" dirty="0" smtClean="0"/>
              <a:t> </a:t>
            </a:r>
            <a:endParaRPr lang="en-US" sz="2400" baseline="-25000" dirty="0"/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2455206" y="2052935"/>
            <a:ext cx="56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 smtClean="0"/>
              <a:t>U</a:t>
            </a:r>
            <a:r>
              <a:rPr lang="en-US" sz="2400" baseline="-25000" dirty="0" err="1" smtClean="0"/>
              <a:t>i</a:t>
            </a:r>
            <a:endParaRPr lang="en-US" sz="2400" baseline="-25000" dirty="0"/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2497221" y="3348335"/>
            <a:ext cx="56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L</a:t>
            </a:r>
            <a:r>
              <a:rPr lang="en-US" sz="2400" baseline="-25000" dirty="0" smtClean="0"/>
              <a:t>i</a:t>
            </a:r>
            <a:endParaRPr lang="en-US" sz="2400" baseline="-25000" dirty="0"/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5163515" y="3684396"/>
            <a:ext cx="568864" cy="38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/>
              <a:t>σ</a:t>
            </a:r>
            <a:r>
              <a:rPr lang="en-US" sz="2400" baseline="-25000" dirty="0" smtClean="0">
                <a:latin typeface="Times New Roman"/>
                <a:cs typeface="Times New Roman"/>
              </a:rPr>
              <a:t>ℓ</a:t>
            </a:r>
            <a:r>
              <a:rPr lang="en-US" sz="2400" dirty="0" smtClean="0"/>
              <a:t> </a:t>
            </a:r>
            <a:endParaRPr lang="en-US" sz="2400" baseline="-25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2967177" y="1524001"/>
            <a:ext cx="2824023" cy="2228254"/>
            <a:chOff x="6167577" y="2209801"/>
            <a:chExt cx="2824023" cy="2228254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6168189" y="4436745"/>
              <a:ext cx="2823411" cy="1310"/>
            </a:xfrm>
            <a:prstGeom prst="straightConnector1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rot="5400000" flipH="1" flipV="1">
              <a:off x="5056089" y="3321289"/>
              <a:ext cx="2227601" cy="4625"/>
            </a:xfrm>
            <a:prstGeom prst="straightConnector1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6168189" y="2895600"/>
              <a:ext cx="385011" cy="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6553201" y="2895600"/>
              <a:ext cx="762001" cy="381002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7277100" y="3314700"/>
              <a:ext cx="533400" cy="45720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16200000" flipH="1">
              <a:off x="7581900" y="4000500"/>
              <a:ext cx="457200" cy="7620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7848600" y="4267200"/>
              <a:ext cx="1066800" cy="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6172200" y="4267200"/>
              <a:ext cx="1676400" cy="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 rot="16200000">
            <a:off x="-1155412" y="321281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KKT conditions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Left Brace 61"/>
          <p:cNvSpPr/>
          <p:nvPr/>
        </p:nvSpPr>
        <p:spPr bwMode="auto">
          <a:xfrm>
            <a:off x="990600" y="1371600"/>
            <a:ext cx="533400" cy="4495800"/>
          </a:xfrm>
          <a:prstGeom prst="leftBrac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800600" y="1981200"/>
            <a:ext cx="2514600" cy="120032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Shape depends on the cached duals </a:t>
            </a:r>
            <a:r>
              <a:rPr lang="el-GR" dirty="0" smtClean="0"/>
              <a:t>α</a:t>
            </a:r>
            <a:r>
              <a:rPr lang="en-US" baseline="-25000" dirty="0" smtClean="0"/>
              <a:t>j</a:t>
            </a:r>
            <a:endParaRPr lang="en-US" baseline="-25000" dirty="0"/>
          </a:p>
        </p:txBody>
      </p:sp>
      <p:grpSp>
        <p:nvGrpSpPr>
          <p:cNvPr id="64" name="Group 63"/>
          <p:cNvGrpSpPr/>
          <p:nvPr/>
        </p:nvGrpSpPr>
        <p:grpSpPr>
          <a:xfrm>
            <a:off x="5867400" y="256944"/>
            <a:ext cx="2743200" cy="1495656"/>
            <a:chOff x="5867400" y="256944"/>
            <a:chExt cx="2743200" cy="1495656"/>
          </a:xfrm>
        </p:grpSpPr>
        <p:grpSp>
          <p:nvGrpSpPr>
            <p:cNvPr id="65" name="Group 12"/>
            <p:cNvGrpSpPr/>
            <p:nvPr/>
          </p:nvGrpSpPr>
          <p:grpSpPr>
            <a:xfrm>
              <a:off x="5867400" y="256944"/>
              <a:ext cx="2743200" cy="1495656"/>
              <a:chOff x="6248400" y="992556"/>
              <a:chExt cx="2743200" cy="1495656"/>
            </a:xfrm>
          </p:grpSpPr>
          <p:sp>
            <p:nvSpPr>
              <p:cNvPr id="67" name="Oval 66"/>
              <p:cNvSpPr>
                <a:spLocks noChangeArrowheads="1"/>
              </p:cNvSpPr>
              <p:nvPr/>
            </p:nvSpPr>
            <p:spPr bwMode="auto">
              <a:xfrm>
                <a:off x="7985760" y="1226188"/>
                <a:ext cx="182880" cy="2002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6"/>
              <p:cNvSpPr>
                <a:spLocks noChangeArrowheads="1"/>
              </p:cNvSpPr>
              <p:nvPr/>
            </p:nvSpPr>
            <p:spPr bwMode="auto">
              <a:xfrm>
                <a:off x="8778240" y="992556"/>
                <a:ext cx="213360" cy="200256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9" name="Line 11"/>
              <p:cNvSpPr>
                <a:spLocks noChangeShapeType="1"/>
              </p:cNvSpPr>
              <p:nvPr/>
            </p:nvSpPr>
            <p:spPr bwMode="auto">
              <a:xfrm flipV="1">
                <a:off x="8168640" y="1092684"/>
                <a:ext cx="609600" cy="600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Oval 69"/>
              <p:cNvSpPr>
                <a:spLocks noChangeArrowheads="1"/>
              </p:cNvSpPr>
              <p:nvPr/>
            </p:nvSpPr>
            <p:spPr bwMode="auto">
              <a:xfrm>
                <a:off x="7985760" y="1593323"/>
                <a:ext cx="182880" cy="2002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Oval 70"/>
              <p:cNvSpPr>
                <a:spLocks noChangeArrowheads="1"/>
              </p:cNvSpPr>
              <p:nvPr/>
            </p:nvSpPr>
            <p:spPr bwMode="auto">
              <a:xfrm>
                <a:off x="7985760" y="1960459"/>
                <a:ext cx="182880" cy="2002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6"/>
              <p:cNvSpPr>
                <a:spLocks noChangeArrowheads="1"/>
              </p:cNvSpPr>
              <p:nvPr/>
            </p:nvSpPr>
            <p:spPr bwMode="auto">
              <a:xfrm>
                <a:off x="8778240" y="1559947"/>
                <a:ext cx="213360" cy="200256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3" name="Rectangle 6"/>
              <p:cNvSpPr>
                <a:spLocks noChangeArrowheads="1"/>
              </p:cNvSpPr>
              <p:nvPr/>
            </p:nvSpPr>
            <p:spPr bwMode="auto">
              <a:xfrm>
                <a:off x="8778240" y="2127339"/>
                <a:ext cx="213360" cy="200256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4" name="Oval 73"/>
              <p:cNvSpPr>
                <a:spLocks noChangeArrowheads="1"/>
              </p:cNvSpPr>
              <p:nvPr/>
            </p:nvSpPr>
            <p:spPr bwMode="auto">
              <a:xfrm>
                <a:off x="7132320" y="1602860"/>
                <a:ext cx="274320" cy="2908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Oval 74"/>
              <p:cNvSpPr>
                <a:spLocks noChangeArrowheads="1"/>
              </p:cNvSpPr>
              <p:nvPr/>
            </p:nvSpPr>
            <p:spPr bwMode="auto">
              <a:xfrm>
                <a:off x="6248400" y="1559947"/>
                <a:ext cx="426720" cy="433888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Line 11"/>
              <p:cNvSpPr>
                <a:spLocks noChangeShapeType="1"/>
              </p:cNvSpPr>
              <p:nvPr/>
            </p:nvSpPr>
            <p:spPr bwMode="auto">
              <a:xfrm flipV="1">
                <a:off x="8168640" y="1092684"/>
                <a:ext cx="579120" cy="233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1"/>
              <p:cNvSpPr>
                <a:spLocks noChangeShapeType="1"/>
              </p:cNvSpPr>
              <p:nvPr/>
            </p:nvSpPr>
            <p:spPr bwMode="auto">
              <a:xfrm>
                <a:off x="8168640" y="1693451"/>
                <a:ext cx="609600" cy="567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Line 11"/>
              <p:cNvSpPr>
                <a:spLocks noChangeShapeType="1"/>
              </p:cNvSpPr>
              <p:nvPr/>
            </p:nvSpPr>
            <p:spPr bwMode="auto">
              <a:xfrm flipV="1">
                <a:off x="8168640" y="1660075"/>
                <a:ext cx="609600" cy="4005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Line 11"/>
              <p:cNvSpPr>
                <a:spLocks noChangeShapeType="1"/>
              </p:cNvSpPr>
              <p:nvPr/>
            </p:nvSpPr>
            <p:spPr bwMode="auto">
              <a:xfrm flipV="1">
                <a:off x="6675120" y="1760203"/>
                <a:ext cx="457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80" name="Straight Connector 79"/>
              <p:cNvCxnSpPr>
                <a:stCxn id="74" idx="6"/>
              </p:cNvCxnSpPr>
              <p:nvPr/>
            </p:nvCxnSpPr>
            <p:spPr bwMode="auto">
              <a:xfrm>
                <a:off x="7406640" y="1748283"/>
                <a:ext cx="265612" cy="2384"/>
              </a:xfrm>
              <a:prstGeom prst="line">
                <a:avLst/>
              </a:prstGeom>
              <a:solidFill>
                <a:srgbClr val="00FFFF">
                  <a:alpha val="39999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1" name="Line 11"/>
              <p:cNvSpPr>
                <a:spLocks noChangeShapeType="1"/>
              </p:cNvSpPr>
              <p:nvPr/>
            </p:nvSpPr>
            <p:spPr bwMode="auto">
              <a:xfrm>
                <a:off x="7663543" y="1750668"/>
                <a:ext cx="322217" cy="243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Line 11"/>
              <p:cNvSpPr>
                <a:spLocks noChangeShapeType="1"/>
              </p:cNvSpPr>
              <p:nvPr/>
            </p:nvSpPr>
            <p:spPr bwMode="auto">
              <a:xfrm flipV="1">
                <a:off x="7680960" y="1726827"/>
                <a:ext cx="304800" cy="333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1"/>
              <p:cNvSpPr>
                <a:spLocks noChangeShapeType="1"/>
              </p:cNvSpPr>
              <p:nvPr/>
            </p:nvSpPr>
            <p:spPr bwMode="auto">
              <a:xfrm flipV="1">
                <a:off x="7680960" y="1359692"/>
                <a:ext cx="304800" cy="4005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990114" y="2057400"/>
                <a:ext cx="60960" cy="202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Times New Roman"/>
                    <a:cs typeface="Times New Roman"/>
                  </a:rPr>
                  <a:t>ℓ</a:t>
                </a:r>
                <a:endParaRPr lang="en-US" sz="2400" dirty="0">
                  <a:solidFill>
                    <a:schemeClr val="accent4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8839200" y="2286000"/>
                <a:ext cx="60960" cy="202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Times New Roman"/>
                    <a:cs typeface="Times New Roman"/>
                  </a:rPr>
                  <a:t>j</a:t>
                </a:r>
                <a:endParaRPr lang="en-US" sz="2400" dirty="0">
                  <a:solidFill>
                    <a:schemeClr val="accent4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6357258" y="1855188"/>
                <a:ext cx="60960" cy="202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Times New Roman"/>
                    <a:cs typeface="Times New Roman"/>
                  </a:rPr>
                  <a:t>k</a:t>
                </a:r>
                <a:endParaRPr lang="en-US" sz="2400" dirty="0">
                  <a:solidFill>
                    <a:schemeClr val="accent4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87" name="Line 11"/>
              <p:cNvSpPr>
                <a:spLocks noChangeShapeType="1"/>
              </p:cNvSpPr>
              <p:nvPr/>
            </p:nvSpPr>
            <p:spPr bwMode="auto">
              <a:xfrm>
                <a:off x="8168640" y="2075744"/>
                <a:ext cx="609600" cy="200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6741160" y="1120544"/>
              <a:ext cx="32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i</a:t>
              </a:r>
              <a:endParaRPr lang="en-US" sz="24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8" name="Freeform 87"/>
          <p:cNvSpPr/>
          <p:nvPr/>
        </p:nvSpPr>
        <p:spPr bwMode="auto">
          <a:xfrm>
            <a:off x="4292600" y="2520950"/>
            <a:ext cx="495300" cy="171450"/>
          </a:xfrm>
          <a:custGeom>
            <a:avLst/>
            <a:gdLst>
              <a:gd name="connsiteX0" fmla="*/ 495300 w 495300"/>
              <a:gd name="connsiteY0" fmla="*/ 57150 h 171450"/>
              <a:gd name="connsiteX1" fmla="*/ 279400 w 495300"/>
              <a:gd name="connsiteY1" fmla="*/ 19050 h 171450"/>
              <a:gd name="connsiteX2" fmla="*/ 0 w 495300"/>
              <a:gd name="connsiteY2" fmla="*/ 17145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171450">
                <a:moveTo>
                  <a:pt x="495300" y="57150"/>
                </a:moveTo>
                <a:cubicBezTo>
                  <a:pt x="428625" y="28575"/>
                  <a:pt x="361950" y="0"/>
                  <a:pt x="279400" y="19050"/>
                </a:cubicBezTo>
                <a:cubicBezTo>
                  <a:pt x="196850" y="38100"/>
                  <a:pt x="98425" y="104775"/>
                  <a:pt x="0" y="17145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 advTm="850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Shaping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6" name="Picture 10" descr="j04102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181837"/>
            <a:ext cx="1306286" cy="112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rontpag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6908" y="1143000"/>
            <a:ext cx="2365207" cy="2743200"/>
          </a:xfrm>
          <a:prstGeom prst="rect">
            <a:avLst/>
          </a:prstGeom>
        </p:spPr>
      </p:pic>
      <p:pic>
        <p:nvPicPr>
          <p:cNvPr id="8" name="Picture 7" descr="articl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20294" y="1368884"/>
            <a:ext cx="2637065" cy="2438860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2068286" y="2745824"/>
            <a:ext cx="522514" cy="50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178628" y="1775361"/>
            <a:ext cx="1774371" cy="1272639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4953000" y="2213261"/>
            <a:ext cx="696686" cy="259694"/>
          </a:xfrm>
          <a:custGeom>
            <a:avLst/>
            <a:gdLst>
              <a:gd name="connsiteX0" fmla="*/ 0 w 812800"/>
              <a:gd name="connsiteY0" fmla="*/ 243417 h 243417"/>
              <a:gd name="connsiteX1" fmla="*/ 317500 w 812800"/>
              <a:gd name="connsiteY1" fmla="*/ 14817 h 243417"/>
              <a:gd name="connsiteX2" fmla="*/ 812800 w 812800"/>
              <a:gd name="connsiteY2" fmla="*/ 154517 h 24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243417">
                <a:moveTo>
                  <a:pt x="0" y="243417"/>
                </a:moveTo>
                <a:cubicBezTo>
                  <a:pt x="91016" y="136525"/>
                  <a:pt x="182033" y="29634"/>
                  <a:pt x="317500" y="14817"/>
                </a:cubicBezTo>
                <a:cubicBezTo>
                  <a:pt x="452967" y="0"/>
                  <a:pt x="745067" y="124884"/>
                  <a:pt x="812800" y="154517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5562600" y="1328986"/>
            <a:ext cx="2710543" cy="1490414"/>
          </a:xfrm>
          <a:custGeom>
            <a:avLst/>
            <a:gdLst>
              <a:gd name="connsiteX0" fmla="*/ 0 w 3162300"/>
              <a:gd name="connsiteY0" fmla="*/ 0 h 1397000"/>
              <a:gd name="connsiteX1" fmla="*/ 3162300 w 3162300"/>
              <a:gd name="connsiteY1" fmla="*/ 12700 h 1397000"/>
              <a:gd name="connsiteX2" fmla="*/ 3149600 w 3162300"/>
              <a:gd name="connsiteY2" fmla="*/ 1397000 h 1397000"/>
              <a:gd name="connsiteX3" fmla="*/ 2095500 w 3162300"/>
              <a:gd name="connsiteY3" fmla="*/ 1397000 h 1397000"/>
              <a:gd name="connsiteX4" fmla="*/ 2108200 w 3162300"/>
              <a:gd name="connsiteY4" fmla="*/ 355600 h 1397000"/>
              <a:gd name="connsiteX5" fmla="*/ 0 w 3162300"/>
              <a:gd name="connsiteY5" fmla="*/ 355600 h 1397000"/>
              <a:gd name="connsiteX6" fmla="*/ 0 w 3162300"/>
              <a:gd name="connsiteY6" fmla="*/ 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2300" h="1397000">
                <a:moveTo>
                  <a:pt x="0" y="0"/>
                </a:moveTo>
                <a:lnTo>
                  <a:pt x="3162300" y="12700"/>
                </a:lnTo>
                <a:lnTo>
                  <a:pt x="3149600" y="1397000"/>
                </a:lnTo>
                <a:lnTo>
                  <a:pt x="2095500" y="1397000"/>
                </a:lnTo>
                <a:lnTo>
                  <a:pt x="2108200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Picture 12" descr="article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5200" y="5105400"/>
            <a:ext cx="645623" cy="676702"/>
          </a:xfrm>
          <a:prstGeom prst="rect">
            <a:avLst/>
          </a:prstGeom>
        </p:spPr>
      </p:pic>
      <p:pic>
        <p:nvPicPr>
          <p:cNvPr id="14" name="Picture 13" descr="article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18725" y="4724400"/>
            <a:ext cx="644100" cy="668104"/>
          </a:xfrm>
          <a:prstGeom prst="rect">
            <a:avLst/>
          </a:prstGeom>
        </p:spPr>
      </p:pic>
      <p:pic>
        <p:nvPicPr>
          <p:cNvPr id="15" name="Picture 14" descr="article4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810000" y="4419600"/>
            <a:ext cx="633712" cy="648564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 bwMode="auto">
          <a:xfrm>
            <a:off x="2895600" y="4191000"/>
            <a:ext cx="1905000" cy="1752600"/>
          </a:xfrm>
          <a:prstGeom prst="ellipse">
            <a:avLst/>
          </a:prstGeom>
          <a:noFill/>
          <a:ln w="508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Magnetic Disk 16"/>
          <p:cNvSpPr/>
          <p:nvPr/>
        </p:nvSpPr>
        <p:spPr bwMode="auto">
          <a:xfrm>
            <a:off x="5638800" y="4572000"/>
            <a:ext cx="685800" cy="990600"/>
          </a:xfrm>
          <a:prstGeom prst="flowChartMagneticDisk">
            <a:avLst/>
          </a:prstGeom>
          <a:noFill/>
          <a:ln w="508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880783" y="3098800"/>
            <a:ext cx="522817" cy="1397000"/>
          </a:xfrm>
          <a:custGeom>
            <a:avLst/>
            <a:gdLst>
              <a:gd name="connsiteX0" fmla="*/ 205317 w 522817"/>
              <a:gd name="connsiteY0" fmla="*/ 1397000 h 1397000"/>
              <a:gd name="connsiteX1" fmla="*/ 52917 w 522817"/>
              <a:gd name="connsiteY1" fmla="*/ 698500 h 1397000"/>
              <a:gd name="connsiteX2" fmla="*/ 522817 w 522817"/>
              <a:gd name="connsiteY2" fmla="*/ 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817" h="1397000">
                <a:moveTo>
                  <a:pt x="205317" y="1397000"/>
                </a:moveTo>
                <a:cubicBezTo>
                  <a:pt x="102658" y="1164166"/>
                  <a:pt x="0" y="931333"/>
                  <a:pt x="52917" y="698500"/>
                </a:cubicBezTo>
                <a:cubicBezTo>
                  <a:pt x="105834" y="465667"/>
                  <a:pt x="314325" y="232833"/>
                  <a:pt x="522817" y="0"/>
                </a:cubicBezTo>
              </a:path>
            </a:pathLst>
          </a:custGeom>
          <a:noFill/>
          <a:ln w="34925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018754" y="2743200"/>
            <a:ext cx="1296446" cy="1905000"/>
          </a:xfrm>
          <a:custGeom>
            <a:avLst/>
            <a:gdLst>
              <a:gd name="connsiteX0" fmla="*/ 205317 w 522817"/>
              <a:gd name="connsiteY0" fmla="*/ 1397000 h 1397000"/>
              <a:gd name="connsiteX1" fmla="*/ 52917 w 522817"/>
              <a:gd name="connsiteY1" fmla="*/ 698500 h 1397000"/>
              <a:gd name="connsiteX2" fmla="*/ 522817 w 522817"/>
              <a:gd name="connsiteY2" fmla="*/ 0 h 1397000"/>
              <a:gd name="connsiteX0" fmla="*/ 152400 w 495300"/>
              <a:gd name="connsiteY0" fmla="*/ 1397000 h 1452678"/>
              <a:gd name="connsiteX1" fmla="*/ 469900 w 495300"/>
              <a:gd name="connsiteY1" fmla="*/ 1336261 h 1452678"/>
              <a:gd name="connsiteX2" fmla="*/ 0 w 495300"/>
              <a:gd name="connsiteY2" fmla="*/ 698500 h 1452678"/>
              <a:gd name="connsiteX3" fmla="*/ 469900 w 495300"/>
              <a:gd name="connsiteY3" fmla="*/ 0 h 1452678"/>
              <a:gd name="connsiteX0" fmla="*/ 619276 w 619276"/>
              <a:gd name="connsiteY0" fmla="*/ 1457739 h 1462801"/>
              <a:gd name="connsiteX1" fmla="*/ 469900 w 619276"/>
              <a:gd name="connsiteY1" fmla="*/ 1336261 h 1462801"/>
              <a:gd name="connsiteX2" fmla="*/ 0 w 619276"/>
              <a:gd name="connsiteY2" fmla="*/ 698500 h 1462801"/>
              <a:gd name="connsiteX3" fmla="*/ 469900 w 619276"/>
              <a:gd name="connsiteY3" fmla="*/ 0 h 1462801"/>
              <a:gd name="connsiteX0" fmla="*/ 631724 w 631724"/>
              <a:gd name="connsiteY0" fmla="*/ 1457739 h 1462800"/>
              <a:gd name="connsiteX1" fmla="*/ 407660 w 631724"/>
              <a:gd name="connsiteY1" fmla="*/ 1336260 h 1462800"/>
              <a:gd name="connsiteX2" fmla="*/ 12448 w 631724"/>
              <a:gd name="connsiteY2" fmla="*/ 698500 h 1462800"/>
              <a:gd name="connsiteX3" fmla="*/ 482348 w 631724"/>
              <a:gd name="connsiteY3" fmla="*/ 0 h 1462800"/>
              <a:gd name="connsiteX0" fmla="*/ 656620 w 656620"/>
              <a:gd name="connsiteY0" fmla="*/ 1457739 h 1457739"/>
              <a:gd name="connsiteX1" fmla="*/ 283180 w 656620"/>
              <a:gd name="connsiteY1" fmla="*/ 1208400 h 1457739"/>
              <a:gd name="connsiteX2" fmla="*/ 37344 w 656620"/>
              <a:gd name="connsiteY2" fmla="*/ 698500 h 1457739"/>
              <a:gd name="connsiteX3" fmla="*/ 507244 w 656620"/>
              <a:gd name="connsiteY3" fmla="*/ 0 h 1457739"/>
              <a:gd name="connsiteX0" fmla="*/ 1025 w 1180462"/>
              <a:gd name="connsiteY0" fmla="*/ 1526400 h 1526400"/>
              <a:gd name="connsiteX1" fmla="*/ 956398 w 1180462"/>
              <a:gd name="connsiteY1" fmla="*/ 1208400 h 1526400"/>
              <a:gd name="connsiteX2" fmla="*/ 710562 w 1180462"/>
              <a:gd name="connsiteY2" fmla="*/ 698500 h 1526400"/>
              <a:gd name="connsiteX3" fmla="*/ 1180462 w 1180462"/>
              <a:gd name="connsiteY3" fmla="*/ 0 h 1526400"/>
              <a:gd name="connsiteX0" fmla="*/ 1025 w 1180462"/>
              <a:gd name="connsiteY0" fmla="*/ 1526400 h 1526400"/>
              <a:gd name="connsiteX1" fmla="*/ 150401 w 1180462"/>
              <a:gd name="connsiteY1" fmla="*/ 890400 h 1526400"/>
              <a:gd name="connsiteX2" fmla="*/ 710562 w 1180462"/>
              <a:gd name="connsiteY2" fmla="*/ 698500 h 1526400"/>
              <a:gd name="connsiteX3" fmla="*/ 1180462 w 1180462"/>
              <a:gd name="connsiteY3" fmla="*/ 0 h 1526400"/>
              <a:gd name="connsiteX0" fmla="*/ 1025 w 1180462"/>
              <a:gd name="connsiteY0" fmla="*/ 1526400 h 1526400"/>
              <a:gd name="connsiteX1" fmla="*/ 150401 w 1180462"/>
              <a:gd name="connsiteY1" fmla="*/ 890400 h 1526400"/>
              <a:gd name="connsiteX2" fmla="*/ 523842 w 1180462"/>
              <a:gd name="connsiteY2" fmla="*/ 318000 h 1526400"/>
              <a:gd name="connsiteX3" fmla="*/ 1180462 w 1180462"/>
              <a:gd name="connsiteY3" fmla="*/ 0 h 1526400"/>
              <a:gd name="connsiteX0" fmla="*/ 1025 w 1270723"/>
              <a:gd name="connsiteY0" fmla="*/ 1590000 h 1590000"/>
              <a:gd name="connsiteX1" fmla="*/ 150401 w 1270723"/>
              <a:gd name="connsiteY1" fmla="*/ 954000 h 1590000"/>
              <a:gd name="connsiteX2" fmla="*/ 523842 w 1270723"/>
              <a:gd name="connsiteY2" fmla="*/ 381600 h 1590000"/>
              <a:gd name="connsiteX3" fmla="*/ 1270723 w 1270723"/>
              <a:gd name="connsiteY3" fmla="*/ 0 h 1590000"/>
              <a:gd name="connsiteX0" fmla="*/ 1025 w 1270723"/>
              <a:gd name="connsiteY0" fmla="*/ 1590000 h 1590000"/>
              <a:gd name="connsiteX1" fmla="*/ 150401 w 1270723"/>
              <a:gd name="connsiteY1" fmla="*/ 954000 h 1590000"/>
              <a:gd name="connsiteX2" fmla="*/ 523842 w 1270723"/>
              <a:gd name="connsiteY2" fmla="*/ 381600 h 1590000"/>
              <a:gd name="connsiteX3" fmla="*/ 1270723 w 1270723"/>
              <a:gd name="connsiteY3" fmla="*/ 0 h 15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723" h="1590000">
                <a:moveTo>
                  <a:pt x="1025" y="1590000"/>
                </a:moveTo>
                <a:cubicBezTo>
                  <a:pt x="0" y="1588313"/>
                  <a:pt x="63265" y="1155400"/>
                  <a:pt x="150401" y="954000"/>
                </a:cubicBezTo>
                <a:cubicBezTo>
                  <a:pt x="237537" y="752600"/>
                  <a:pt x="337122" y="540600"/>
                  <a:pt x="523842" y="381600"/>
                </a:cubicBezTo>
                <a:cubicBezTo>
                  <a:pt x="710562" y="222600"/>
                  <a:pt x="875511" y="105633"/>
                  <a:pt x="1270723" y="0"/>
                </a:cubicBezTo>
              </a:path>
            </a:pathLst>
          </a:custGeom>
          <a:noFill/>
          <a:ln w="34925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3603010"/>
            <a:ext cx="2286000" cy="2492990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Which article summary should be picked?</a:t>
            </a:r>
          </a:p>
          <a:p>
            <a:pPr algn="l"/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i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one with highest expected CTR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0800" y="3972342"/>
            <a:ext cx="2590800" cy="2123658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Which ad should be displayed?</a:t>
            </a:r>
          </a:p>
          <a:p>
            <a:pPr algn="l"/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i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ad that minimizes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underdelivery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95600" y="6019800"/>
            <a:ext cx="2057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Article pool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  <p:transition advTm="1837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build="allAtOnce" animBg="1"/>
      <p:bldP spid="21" grpId="0" build="allAtOnce" animBg="1"/>
      <p:bldP spid="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38" name="Oval 37"/>
          <p:cNvSpPr/>
          <p:nvPr/>
        </p:nvSpPr>
        <p:spPr bwMode="auto">
          <a:xfrm>
            <a:off x="457200" y="1295400"/>
            <a:ext cx="533400" cy="533400"/>
          </a:xfrm>
          <a:prstGeom prst="ellipse">
            <a:avLst/>
          </a:prstGeom>
          <a:solidFill>
            <a:srgbClr val="00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" y="133894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40" name="Oval 39"/>
          <p:cNvSpPr/>
          <p:nvPr/>
        </p:nvSpPr>
        <p:spPr bwMode="auto">
          <a:xfrm>
            <a:off x="533400" y="4376058"/>
            <a:ext cx="533400" cy="533400"/>
          </a:xfrm>
          <a:prstGeom prst="ellipse">
            <a:avLst/>
          </a:prstGeom>
          <a:solidFill>
            <a:srgbClr val="00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96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1219200" y="43434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l-GR" sz="2400" baseline="-25000" dirty="0" smtClean="0"/>
              <a:t>ℓ</a:t>
            </a:r>
            <a:r>
              <a:rPr lang="en-US" sz="2400" dirty="0" smtClean="0"/>
              <a:t> = 0 unless </a:t>
            </a:r>
            <a:r>
              <a:rPr lang="el-GR" dirty="0" smtClean="0">
                <a:cs typeface="Times New Roman"/>
              </a:rPr>
              <a:t>Σ</a:t>
            </a:r>
            <a:r>
              <a:rPr lang="en-US" dirty="0" err="1" smtClean="0">
                <a:cs typeface="Times New Roman"/>
              </a:rPr>
              <a:t>z</a:t>
            </a:r>
            <a:r>
              <a:rPr lang="en-US" baseline="-25000" dirty="0" err="1" smtClean="0">
                <a:cs typeface="Times New Roman"/>
              </a:rPr>
              <a:t>ℓj</a:t>
            </a:r>
            <a:r>
              <a:rPr lang="en-US" baseline="-25000" dirty="0" smtClean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= </a:t>
            </a:r>
            <a:r>
              <a:rPr lang="en-US" dirty="0" err="1" smtClean="0">
                <a:cs typeface="Times New Roman"/>
              </a:rPr>
              <a:t>max</a:t>
            </a:r>
            <a:r>
              <a:rPr lang="en-US" baseline="-25000" dirty="0" err="1" smtClean="0">
                <a:cs typeface="Times New Roman"/>
              </a:rPr>
              <a:t>ℓ</a:t>
            </a:r>
            <a:r>
              <a:rPr lang="en-US" dirty="0" smtClean="0">
                <a:cs typeface="Times New Roman"/>
              </a:rPr>
              <a:t> </a:t>
            </a:r>
            <a:r>
              <a:rPr lang="el-GR" dirty="0" smtClean="0">
                <a:cs typeface="Times New Roman"/>
              </a:rPr>
              <a:t>Σ</a:t>
            </a:r>
            <a:r>
              <a:rPr lang="en-US" dirty="0" err="1" smtClean="0">
                <a:cs typeface="Times New Roman"/>
              </a:rPr>
              <a:t>z</a:t>
            </a:r>
            <a:r>
              <a:rPr lang="en-US" baseline="-25000" dirty="0" err="1" smtClean="0">
                <a:cs typeface="Times New Roman"/>
              </a:rPr>
              <a:t>ℓj</a:t>
            </a:r>
            <a:endParaRPr lang="en-US" sz="2400" baseline="-25000" dirty="0"/>
          </a:p>
        </p:txBody>
      </p:sp>
      <p:sp>
        <p:nvSpPr>
          <p:cNvPr id="43" name="Oval 42"/>
          <p:cNvSpPr/>
          <p:nvPr/>
        </p:nvSpPr>
        <p:spPr bwMode="auto">
          <a:xfrm>
            <a:off x="533400" y="5309329"/>
            <a:ext cx="609600" cy="533400"/>
          </a:xfrm>
          <a:prstGeom prst="ellipse">
            <a:avLst/>
          </a:prstGeom>
          <a:solidFill>
            <a:srgbClr val="00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599" y="5352871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371600" y="52578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400" dirty="0" smtClean="0"/>
              <a:t>Σ</a:t>
            </a:r>
            <a:r>
              <a:rPr lang="el-GR" sz="2400" baseline="-25000" dirty="0" smtClean="0"/>
              <a:t>ℓ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σ</a:t>
            </a:r>
            <a:r>
              <a:rPr lang="el-GR" sz="2400" baseline="-25000" dirty="0" smtClean="0"/>
              <a:t>ℓ</a:t>
            </a:r>
            <a:r>
              <a:rPr lang="en-US" sz="2400" dirty="0" smtClean="0"/>
              <a:t> = constant for all </a:t>
            </a:r>
            <a:r>
              <a:rPr lang="en-US" sz="2400" dirty="0" err="1" smtClean="0"/>
              <a:t>i</a:t>
            </a:r>
            <a:r>
              <a:rPr lang="en-US" sz="2400" dirty="0" smtClean="0"/>
              <a:t> connected to k</a:t>
            </a:r>
            <a:endParaRPr lang="en-US" sz="2400" baseline="-250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5867400" y="256944"/>
            <a:ext cx="2743200" cy="1495656"/>
            <a:chOff x="5867400" y="256944"/>
            <a:chExt cx="2743200" cy="1495656"/>
          </a:xfrm>
        </p:grpSpPr>
        <p:grpSp>
          <p:nvGrpSpPr>
            <p:cNvPr id="3" name="Group 12"/>
            <p:cNvGrpSpPr/>
            <p:nvPr/>
          </p:nvGrpSpPr>
          <p:grpSpPr>
            <a:xfrm>
              <a:off x="5867400" y="256944"/>
              <a:ext cx="2743200" cy="1495656"/>
              <a:chOff x="6248400" y="992556"/>
              <a:chExt cx="2743200" cy="1495656"/>
            </a:xfrm>
          </p:grpSpPr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7985760" y="1226188"/>
                <a:ext cx="182880" cy="2002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8778240" y="992556"/>
                <a:ext cx="213360" cy="200256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 flipV="1">
                <a:off x="8168640" y="1092684"/>
                <a:ext cx="609600" cy="600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Oval 16"/>
              <p:cNvSpPr>
                <a:spLocks noChangeArrowheads="1"/>
              </p:cNvSpPr>
              <p:nvPr/>
            </p:nvSpPr>
            <p:spPr bwMode="auto">
              <a:xfrm>
                <a:off x="7985760" y="1593323"/>
                <a:ext cx="182880" cy="2002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17"/>
              <p:cNvSpPr>
                <a:spLocks noChangeArrowheads="1"/>
              </p:cNvSpPr>
              <p:nvPr/>
            </p:nvSpPr>
            <p:spPr bwMode="auto">
              <a:xfrm>
                <a:off x="7985760" y="1960459"/>
                <a:ext cx="182880" cy="2002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"/>
              <p:cNvSpPr>
                <a:spLocks noChangeArrowheads="1"/>
              </p:cNvSpPr>
              <p:nvPr/>
            </p:nvSpPr>
            <p:spPr bwMode="auto">
              <a:xfrm>
                <a:off x="8778240" y="1559947"/>
                <a:ext cx="213360" cy="200256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8778240" y="2127339"/>
                <a:ext cx="213360" cy="200256"/>
              </a:xfrm>
              <a:prstGeom prst="rect">
                <a:avLst/>
              </a:prstGeom>
              <a:solidFill>
                <a:srgbClr val="3399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Oval 20"/>
              <p:cNvSpPr>
                <a:spLocks noChangeArrowheads="1"/>
              </p:cNvSpPr>
              <p:nvPr/>
            </p:nvSpPr>
            <p:spPr bwMode="auto">
              <a:xfrm>
                <a:off x="7132320" y="1602860"/>
                <a:ext cx="274320" cy="2908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>
                <a:off x="6248400" y="1559947"/>
                <a:ext cx="426720" cy="433888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1"/>
              <p:cNvSpPr>
                <a:spLocks noChangeShapeType="1"/>
              </p:cNvSpPr>
              <p:nvPr/>
            </p:nvSpPr>
            <p:spPr bwMode="auto">
              <a:xfrm flipV="1">
                <a:off x="8168640" y="1092684"/>
                <a:ext cx="579120" cy="2336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11"/>
              <p:cNvSpPr>
                <a:spLocks noChangeShapeType="1"/>
              </p:cNvSpPr>
              <p:nvPr/>
            </p:nvSpPr>
            <p:spPr bwMode="auto">
              <a:xfrm>
                <a:off x="8168640" y="1693451"/>
                <a:ext cx="609600" cy="5673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11"/>
              <p:cNvSpPr>
                <a:spLocks noChangeShapeType="1"/>
              </p:cNvSpPr>
              <p:nvPr/>
            </p:nvSpPr>
            <p:spPr bwMode="auto">
              <a:xfrm flipV="1">
                <a:off x="8168640" y="1660075"/>
                <a:ext cx="609600" cy="4005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1"/>
              <p:cNvSpPr>
                <a:spLocks noChangeShapeType="1"/>
              </p:cNvSpPr>
              <p:nvPr/>
            </p:nvSpPr>
            <p:spPr bwMode="auto">
              <a:xfrm flipV="1">
                <a:off x="6675120" y="1760203"/>
                <a:ext cx="457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7" name="Straight Connector 26"/>
              <p:cNvCxnSpPr>
                <a:stCxn id="21" idx="6"/>
              </p:cNvCxnSpPr>
              <p:nvPr/>
            </p:nvCxnSpPr>
            <p:spPr bwMode="auto">
              <a:xfrm>
                <a:off x="7406640" y="1748283"/>
                <a:ext cx="265612" cy="2384"/>
              </a:xfrm>
              <a:prstGeom prst="line">
                <a:avLst/>
              </a:prstGeom>
              <a:solidFill>
                <a:srgbClr val="00FFFF">
                  <a:alpha val="39999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8" name="Line 11"/>
              <p:cNvSpPr>
                <a:spLocks noChangeShapeType="1"/>
              </p:cNvSpPr>
              <p:nvPr/>
            </p:nvSpPr>
            <p:spPr bwMode="auto">
              <a:xfrm>
                <a:off x="7663543" y="1750668"/>
                <a:ext cx="322217" cy="243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11"/>
              <p:cNvSpPr>
                <a:spLocks noChangeShapeType="1"/>
              </p:cNvSpPr>
              <p:nvPr/>
            </p:nvSpPr>
            <p:spPr bwMode="auto">
              <a:xfrm flipV="1">
                <a:off x="7680960" y="1726827"/>
                <a:ext cx="304800" cy="333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1"/>
              <p:cNvSpPr>
                <a:spLocks noChangeShapeType="1"/>
              </p:cNvSpPr>
              <p:nvPr/>
            </p:nvSpPr>
            <p:spPr bwMode="auto">
              <a:xfrm flipV="1">
                <a:off x="7680960" y="1359692"/>
                <a:ext cx="304800" cy="4005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990114" y="2057400"/>
                <a:ext cx="60960" cy="202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Times New Roman"/>
                    <a:cs typeface="Times New Roman"/>
                  </a:rPr>
                  <a:t>ℓ</a:t>
                </a:r>
                <a:endParaRPr lang="en-US" sz="2400" dirty="0">
                  <a:solidFill>
                    <a:schemeClr val="accent4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839200" y="2286000"/>
                <a:ext cx="60960" cy="202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Times New Roman"/>
                    <a:cs typeface="Times New Roman"/>
                  </a:rPr>
                  <a:t>j</a:t>
                </a:r>
                <a:endParaRPr lang="en-US" sz="2400" dirty="0">
                  <a:solidFill>
                    <a:schemeClr val="accent4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357258" y="1855188"/>
                <a:ext cx="60960" cy="202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accent4">
                        <a:lumMod val="95000"/>
                        <a:lumOff val="5000"/>
                      </a:schemeClr>
                    </a:solidFill>
                    <a:latin typeface="Times New Roman"/>
                    <a:cs typeface="Times New Roman"/>
                  </a:rPr>
                  <a:t>k</a:t>
                </a:r>
                <a:endParaRPr lang="en-US" sz="2400" dirty="0">
                  <a:solidFill>
                    <a:schemeClr val="accent4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34" name="Line 11"/>
              <p:cNvSpPr>
                <a:spLocks noChangeShapeType="1"/>
              </p:cNvSpPr>
              <p:nvPr/>
            </p:nvSpPr>
            <p:spPr bwMode="auto">
              <a:xfrm>
                <a:off x="8168640" y="2075744"/>
                <a:ext cx="609600" cy="2002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741160" y="1120544"/>
              <a:ext cx="32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i</a:t>
              </a:r>
              <a:endParaRPr lang="en-US" sz="24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990600" y="13716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/>
              <a:t>Σ</a:t>
            </a:r>
            <a:r>
              <a:rPr lang="en-US" sz="2400" dirty="0" err="1" smtClean="0"/>
              <a:t>z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ℓj</a:t>
            </a:r>
            <a:r>
              <a:rPr lang="en-US" sz="2400" dirty="0" smtClean="0"/>
              <a:t> </a:t>
            </a:r>
            <a:endParaRPr lang="en-US" sz="2400" baseline="-25000" dirty="0"/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1236006" y="2052935"/>
            <a:ext cx="56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 smtClean="0"/>
              <a:t>U</a:t>
            </a:r>
            <a:r>
              <a:rPr lang="en-US" sz="2400" baseline="-25000" dirty="0" err="1" smtClean="0"/>
              <a:t>i</a:t>
            </a:r>
            <a:endParaRPr lang="en-US" sz="2400" baseline="-25000" dirty="0"/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1278021" y="3348335"/>
            <a:ext cx="568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/>
              <a:t>L</a:t>
            </a:r>
            <a:r>
              <a:rPr lang="en-US" sz="2400" baseline="-25000" dirty="0" smtClean="0"/>
              <a:t>i</a:t>
            </a:r>
            <a:endParaRPr lang="en-US" sz="2400" baseline="-25000" dirty="0"/>
          </a:p>
        </p:txBody>
      </p:sp>
      <p:sp>
        <p:nvSpPr>
          <p:cNvPr id="50" name="Text Box 19"/>
          <p:cNvSpPr txBox="1">
            <a:spLocks noChangeArrowheads="1"/>
          </p:cNvSpPr>
          <p:nvPr/>
        </p:nvSpPr>
        <p:spPr bwMode="auto">
          <a:xfrm>
            <a:off x="3944315" y="3684396"/>
            <a:ext cx="568864" cy="38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/>
              <a:t>σ</a:t>
            </a:r>
            <a:r>
              <a:rPr lang="en-US" sz="2400" baseline="-25000" dirty="0" smtClean="0">
                <a:latin typeface="Times New Roman"/>
                <a:cs typeface="Times New Roman"/>
              </a:rPr>
              <a:t>ℓ</a:t>
            </a:r>
            <a:r>
              <a:rPr lang="en-US" sz="2400" dirty="0" smtClean="0"/>
              <a:t> </a:t>
            </a:r>
            <a:endParaRPr lang="en-US" sz="2400" baseline="-25000" dirty="0"/>
          </a:p>
        </p:txBody>
      </p:sp>
      <p:grpSp>
        <p:nvGrpSpPr>
          <p:cNvPr id="5" name="Group 50"/>
          <p:cNvGrpSpPr/>
          <p:nvPr/>
        </p:nvGrpSpPr>
        <p:grpSpPr>
          <a:xfrm>
            <a:off x="1747977" y="1524001"/>
            <a:ext cx="2824023" cy="2228254"/>
            <a:chOff x="6167577" y="2209801"/>
            <a:chExt cx="2824023" cy="2228254"/>
          </a:xfrm>
        </p:grpSpPr>
        <p:cxnSp>
          <p:nvCxnSpPr>
            <p:cNvPr id="52" name="Straight Arrow Connector 51"/>
            <p:cNvCxnSpPr/>
            <p:nvPr/>
          </p:nvCxnSpPr>
          <p:spPr bwMode="auto">
            <a:xfrm>
              <a:off x="6168189" y="4436745"/>
              <a:ext cx="2823411" cy="1310"/>
            </a:xfrm>
            <a:prstGeom prst="straightConnector1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rot="5400000" flipH="1" flipV="1">
              <a:off x="5056089" y="3321289"/>
              <a:ext cx="2227601" cy="4625"/>
            </a:xfrm>
            <a:prstGeom prst="straightConnector1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6168189" y="2895600"/>
              <a:ext cx="385011" cy="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6553201" y="2895600"/>
              <a:ext cx="762001" cy="381002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16200000" flipH="1">
              <a:off x="7277100" y="3314700"/>
              <a:ext cx="533400" cy="45720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16200000" flipH="1">
              <a:off x="7581900" y="4000500"/>
              <a:ext cx="457200" cy="7620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7848600" y="4267200"/>
              <a:ext cx="1066800" cy="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6172200" y="4267200"/>
              <a:ext cx="1676400" cy="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TextBox 50"/>
          <p:cNvSpPr txBox="1"/>
          <p:nvPr/>
        </p:nvSpPr>
        <p:spPr>
          <a:xfrm>
            <a:off x="5410200" y="2070100"/>
            <a:ext cx="3581400" cy="4093428"/>
          </a:xfrm>
          <a:prstGeom prst="rect">
            <a:avLst/>
          </a:prstGeom>
          <a:solidFill>
            <a:srgbClr val="7030A0">
              <a:alpha val="20000"/>
            </a:srgb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u="sng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Algo</a:t>
            </a:r>
            <a:endParaRPr lang="en-US" sz="3200" b="1" i="1" u="sng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Initialize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baseline="-25000" dirty="0" smtClean="0"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Compute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l-GR" baseline="-25000" dirty="0" smtClean="0"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(1)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constraints unsatisfied, increase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baseline="-25000" dirty="0" smtClean="0">
                <a:latin typeface="Times New Roman" pitchFamily="18" charset="0"/>
                <a:cs typeface="Times New Roman" pitchFamily="18" charset="0"/>
              </a:rPr>
              <a:t>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while satisfying (2) and (3)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Repeat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Extract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ℓj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26221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other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9BC7C-6DD3-489C-9FBD-F29798565AC7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2524125"/>
            <a:ext cx="72961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 bwMode="auto">
          <a:xfrm>
            <a:off x="762000" y="3810000"/>
            <a:ext cx="7560067" cy="258566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Tm="9953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Transformation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allows a reformulation solely in terms of new variables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ℓj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z</a:t>
            </a:r>
            <a:r>
              <a:rPr lang="en-US" baseline="-25000" dirty="0" err="1" smtClean="0"/>
              <a:t>ℓj</a:t>
            </a:r>
            <a:r>
              <a:rPr lang="en-US" dirty="0" smtClean="0"/>
              <a:t> = fraction of supply that is shown ad j, assuming user always clicks article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9BC7C-6DD3-489C-9FBD-F29798565AC7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382000" cy="101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878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Data: </a:t>
            </a:r>
          </a:p>
          <a:p>
            <a:pPr lvl="1"/>
            <a:r>
              <a:rPr lang="en-US" dirty="0" smtClean="0"/>
              <a:t>Historical traffic logs from April, 2011</a:t>
            </a:r>
          </a:p>
          <a:p>
            <a:pPr lvl="1"/>
            <a:r>
              <a:rPr lang="en-US" dirty="0" smtClean="0"/>
              <a:t>25K user nodes</a:t>
            </a:r>
          </a:p>
          <a:p>
            <a:pPr lvl="2"/>
            <a:r>
              <a:rPr lang="en-US" dirty="0" smtClean="0"/>
              <a:t>Total supply weight &gt; 50B impressions</a:t>
            </a:r>
          </a:p>
          <a:p>
            <a:pPr lvl="1"/>
            <a:r>
              <a:rPr lang="en-US" dirty="0" smtClean="0"/>
              <a:t>100K ads</a:t>
            </a:r>
          </a:p>
          <a:p>
            <a:r>
              <a:rPr lang="en-US" dirty="0" smtClean="0"/>
              <a:t>We compare our model to a scheme that</a:t>
            </a:r>
          </a:p>
          <a:p>
            <a:pPr lvl="1"/>
            <a:r>
              <a:rPr lang="en-US" dirty="0" smtClean="0"/>
              <a:t>picks articles to maximize expected CTR, and</a:t>
            </a:r>
          </a:p>
          <a:p>
            <a:pPr lvl="1"/>
            <a:r>
              <a:rPr lang="en-US" dirty="0" smtClean="0"/>
              <a:t>picks ads to display via a separate greedy method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108467"/>
      </p:ext>
    </p:extLst>
  </p:cSld>
  <p:clrMapOvr>
    <a:masterClrMapping/>
  </p:clrMapOvr>
  <p:transition advTm="78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3562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819400"/>
            <a:ext cx="42005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80960" y="642976"/>
            <a:ext cx="182880" cy="2002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473440" y="409344"/>
            <a:ext cx="213360" cy="200256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V="1">
            <a:off x="7863840" y="509472"/>
            <a:ext cx="609600" cy="6007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680960" y="1010111"/>
            <a:ext cx="182880" cy="2002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680960" y="1377247"/>
            <a:ext cx="182880" cy="20025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8473440" y="976735"/>
            <a:ext cx="213360" cy="200256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8473440" y="1544127"/>
            <a:ext cx="213360" cy="200256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827520" y="1019648"/>
            <a:ext cx="274320" cy="290848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5943600" y="976735"/>
            <a:ext cx="426720" cy="433888"/>
          </a:xfrm>
          <a:prstGeom prst="ellipse">
            <a:avLst/>
          </a:prstGeom>
          <a:solidFill>
            <a:srgbClr val="0070C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7863840" y="509472"/>
            <a:ext cx="579120" cy="2336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7863840" y="1110239"/>
            <a:ext cx="609600" cy="56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V="1">
            <a:off x="7863840" y="1076863"/>
            <a:ext cx="609600" cy="400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flipV="1">
            <a:off x="6370320" y="117699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4" name="Straight Connector 23"/>
          <p:cNvCxnSpPr>
            <a:stCxn id="18" idx="6"/>
          </p:cNvCxnSpPr>
          <p:nvPr/>
        </p:nvCxnSpPr>
        <p:spPr bwMode="auto">
          <a:xfrm>
            <a:off x="7101840" y="1165071"/>
            <a:ext cx="265612" cy="2384"/>
          </a:xfrm>
          <a:prstGeom prst="line">
            <a:avLst/>
          </a:prstGeom>
          <a:solidFill>
            <a:srgbClr val="00FFFF">
              <a:alpha val="39999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7358743" y="1167456"/>
            <a:ext cx="322217" cy="2431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1"/>
          <p:cNvSpPr>
            <a:spLocks noChangeShapeType="1"/>
          </p:cNvSpPr>
          <p:nvPr/>
        </p:nvSpPr>
        <p:spPr bwMode="auto">
          <a:xfrm flipV="1">
            <a:off x="7376160" y="1143615"/>
            <a:ext cx="304800" cy="33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flipV="1">
            <a:off x="7376160" y="776480"/>
            <a:ext cx="304800" cy="400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685314" y="1474188"/>
            <a:ext cx="60960" cy="20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ℓ</a:t>
            </a:r>
            <a:endParaRPr lang="en-US" sz="24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34400" y="1702788"/>
            <a:ext cx="60960" cy="20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j</a:t>
            </a:r>
            <a:endParaRPr lang="en-US" sz="24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0" y="1245588"/>
            <a:ext cx="32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</a:t>
            </a:r>
            <a:endParaRPr lang="en-US" sz="24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52458" y="1271976"/>
            <a:ext cx="60960" cy="20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</a:t>
            </a:r>
            <a:endParaRPr lang="en-US" sz="24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7863840" y="1492532"/>
            <a:ext cx="609600" cy="2002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563461" y="224245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err="1" smtClean="0">
                <a:solidFill>
                  <a:srgbClr val="FF0000"/>
                </a:solidFill>
              </a:rPr>
              <a:t>underdelivery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4" name="Left Brace 33"/>
          <p:cNvSpPr/>
          <p:nvPr/>
        </p:nvSpPr>
        <p:spPr bwMode="auto">
          <a:xfrm rot="5400000" flipH="1">
            <a:off x="2338387" y="1728787"/>
            <a:ext cx="228600" cy="885826"/>
          </a:xfrm>
          <a:prstGeom prst="leftBrace">
            <a:avLst>
              <a:gd name="adj1" fmla="val 11602"/>
              <a:gd name="adj2" fmla="val 5000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" y="3886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Total user traffic flowing </a:t>
            </a:r>
            <a:r>
              <a:rPr lang="en-US" sz="1800" dirty="0" smtClean="0">
                <a:solidFill>
                  <a:srgbClr val="FF0000"/>
                </a:solidFill>
                <a:cs typeface="Arial" pitchFamily="34" charset="0"/>
              </a:rPr>
              <a:t>to j (accounting for CTR loss)</a:t>
            </a:r>
            <a:endParaRPr lang="en-US" sz="18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6" name="Left Brace 35"/>
          <p:cNvSpPr/>
          <p:nvPr/>
        </p:nvSpPr>
        <p:spPr bwMode="auto">
          <a:xfrm rot="5400000" flipH="1">
            <a:off x="1714500" y="2476500"/>
            <a:ext cx="228600" cy="2438400"/>
          </a:xfrm>
          <a:prstGeom prst="leftBrace">
            <a:avLst>
              <a:gd name="adj1" fmla="val 11602"/>
              <a:gd name="adj2" fmla="val 5000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2800" y="3821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demand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8" name="Left Brace 37"/>
          <p:cNvSpPr/>
          <p:nvPr/>
        </p:nvSpPr>
        <p:spPr bwMode="auto">
          <a:xfrm rot="5400000" flipH="1">
            <a:off x="4016438" y="3385849"/>
            <a:ext cx="207610" cy="598713"/>
          </a:xfrm>
          <a:prstGeom prst="leftBrace">
            <a:avLst>
              <a:gd name="adj1" fmla="val 11602"/>
              <a:gd name="adj2" fmla="val 50000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953000" y="2819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(Satisfy demand constraints)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3175000" y="2451100"/>
            <a:ext cx="266700" cy="469900"/>
          </a:xfrm>
          <a:custGeom>
            <a:avLst/>
            <a:gdLst>
              <a:gd name="connsiteX0" fmla="*/ 0 w 266700"/>
              <a:gd name="connsiteY0" fmla="*/ 0 h 469900"/>
              <a:gd name="connsiteX1" fmla="*/ 228600 w 266700"/>
              <a:gd name="connsiteY1" fmla="*/ 165100 h 469900"/>
              <a:gd name="connsiteX2" fmla="*/ 228600 w 266700"/>
              <a:gd name="connsiteY2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469900">
                <a:moveTo>
                  <a:pt x="0" y="0"/>
                </a:moveTo>
                <a:cubicBezTo>
                  <a:pt x="95250" y="43391"/>
                  <a:pt x="190500" y="86783"/>
                  <a:pt x="228600" y="165100"/>
                </a:cubicBezTo>
                <a:cubicBezTo>
                  <a:pt x="266700" y="243417"/>
                  <a:pt x="247650" y="356658"/>
                  <a:pt x="228600" y="469900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10200" y="68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24600" y="685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50000" y="1168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i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598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6" grpId="0" animBg="1"/>
      <p:bldP spid="37" grpId="0"/>
      <p:bldP spid="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3562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819400"/>
            <a:ext cx="42005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9"/>
          <p:cNvGrpSpPr/>
          <p:nvPr/>
        </p:nvGrpSpPr>
        <p:grpSpPr>
          <a:xfrm>
            <a:off x="5943600" y="409344"/>
            <a:ext cx="2743200" cy="1495656"/>
            <a:chOff x="6248400" y="992556"/>
            <a:chExt cx="2743200" cy="1495656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7985760" y="1226188"/>
              <a:ext cx="182880" cy="2002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8778240" y="992556"/>
              <a:ext cx="213360" cy="20025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8168640" y="1092684"/>
              <a:ext cx="609600" cy="600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7985760" y="1593323"/>
              <a:ext cx="182880" cy="2002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7985760" y="1960459"/>
              <a:ext cx="182880" cy="2002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8778240" y="1559947"/>
              <a:ext cx="213360" cy="20025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8778240" y="2127339"/>
              <a:ext cx="213360" cy="200256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7132320" y="1602860"/>
              <a:ext cx="274320" cy="2908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6248400" y="1559947"/>
              <a:ext cx="426720" cy="433888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 flipV="1">
              <a:off x="8168640" y="1092684"/>
              <a:ext cx="579120" cy="233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8168640" y="1693451"/>
              <a:ext cx="609600" cy="567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flipV="1">
              <a:off x="8168640" y="1660075"/>
              <a:ext cx="609600" cy="400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1"/>
            <p:cNvSpPr>
              <a:spLocks noChangeShapeType="1"/>
            </p:cNvSpPr>
            <p:nvPr/>
          </p:nvSpPr>
          <p:spPr bwMode="auto">
            <a:xfrm flipV="1">
              <a:off x="6675120" y="1760203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24" name="Straight Connector 23"/>
            <p:cNvCxnSpPr>
              <a:stCxn id="18" idx="6"/>
            </p:cNvCxnSpPr>
            <p:nvPr/>
          </p:nvCxnSpPr>
          <p:spPr bwMode="auto">
            <a:xfrm>
              <a:off x="7406640" y="1748283"/>
              <a:ext cx="265612" cy="2384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7663543" y="1750668"/>
              <a:ext cx="322217" cy="243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 flipV="1">
              <a:off x="7680960" y="1726827"/>
              <a:ext cx="304800" cy="333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V="1">
              <a:off x="7680960" y="1359692"/>
              <a:ext cx="304800" cy="400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990114" y="2057400"/>
              <a:ext cx="60960" cy="202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ℓ</a:t>
              </a:r>
              <a:endParaRPr lang="en-US" sz="24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839200" y="2286000"/>
              <a:ext cx="60960" cy="202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j</a:t>
              </a:r>
              <a:endParaRPr lang="en-US" sz="24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62800" y="1828800"/>
              <a:ext cx="32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i</a:t>
              </a:r>
              <a:endParaRPr lang="en-US" sz="24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357258" y="1855188"/>
              <a:ext cx="60960" cy="202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k</a:t>
              </a:r>
              <a:endParaRPr lang="en-US" sz="24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32" name="Line 11"/>
            <p:cNvSpPr>
              <a:spLocks noChangeShapeType="1"/>
            </p:cNvSpPr>
            <p:nvPr/>
          </p:nvSpPr>
          <p:spPr bwMode="auto">
            <a:xfrm>
              <a:off x="8168640" y="2075744"/>
              <a:ext cx="609600" cy="2002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5350" y="3800475"/>
            <a:ext cx="2381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3886200" y="3733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(Bounds on traffic shaping fractions)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4495800"/>
            <a:ext cx="23907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4876800" y="44913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(Shape only available traffic)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53000" y="2819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(Satisfy demand constraints)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5329535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(Ad delivery fractions)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340" y="5410200"/>
            <a:ext cx="230886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995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Underdelivery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30725"/>
          </a:xfrm>
        </p:spPr>
        <p:txBody>
          <a:bodyPr/>
          <a:lstStyle/>
          <a:p>
            <a:r>
              <a:rPr lang="en-US" dirty="0" smtClean="0"/>
              <a:t>Advertisers are </a:t>
            </a:r>
            <a:r>
              <a:rPr lang="en-US" i="1" dirty="0" smtClean="0">
                <a:solidFill>
                  <a:srgbClr val="FF0000"/>
                </a:solidFill>
              </a:rPr>
              <a:t>guaranteed</a:t>
            </a:r>
            <a:r>
              <a:rPr lang="en-US" dirty="0" smtClean="0"/>
              <a:t> some impressions (say, 1M) over some time (say, 2 months)</a:t>
            </a:r>
          </a:p>
          <a:p>
            <a:pPr lvl="1"/>
            <a:r>
              <a:rPr lang="en-US" dirty="0" smtClean="0"/>
              <a:t>only to users matching their specs</a:t>
            </a:r>
          </a:p>
          <a:p>
            <a:pPr lvl="1"/>
            <a:r>
              <a:rPr lang="en-US" dirty="0" smtClean="0"/>
              <a:t>only when they visit certain types of pages</a:t>
            </a:r>
          </a:p>
          <a:p>
            <a:pPr lvl="1"/>
            <a:r>
              <a:rPr lang="en-US" dirty="0" smtClean="0"/>
              <a:t>only on certain positions on the page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err="1" smtClean="0"/>
              <a:t>underdelivering</a:t>
            </a:r>
            <a:r>
              <a:rPr lang="en-US" dirty="0" smtClean="0"/>
              <a:t> ad is one that is likely to miss its guarantee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D9BC7C-6DD3-489C-9FBD-F29798565AC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ransition advTm="8614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Shaping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6" name="Picture 10" descr="j0410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81837"/>
            <a:ext cx="1306286" cy="112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frontpa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6908" y="1143000"/>
            <a:ext cx="2365207" cy="2743200"/>
          </a:xfrm>
          <a:prstGeom prst="rect">
            <a:avLst/>
          </a:prstGeom>
        </p:spPr>
      </p:pic>
      <p:pic>
        <p:nvPicPr>
          <p:cNvPr id="8" name="Picture 7" descr="artic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20294" y="1368884"/>
            <a:ext cx="2637065" cy="2438860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2068286" y="2745824"/>
            <a:ext cx="522514" cy="508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178628" y="1775361"/>
            <a:ext cx="1774371" cy="1272639"/>
          </a:xfrm>
          <a:prstGeom prst="rect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4953000" y="2213261"/>
            <a:ext cx="696686" cy="259694"/>
          </a:xfrm>
          <a:custGeom>
            <a:avLst/>
            <a:gdLst>
              <a:gd name="connsiteX0" fmla="*/ 0 w 812800"/>
              <a:gd name="connsiteY0" fmla="*/ 243417 h 243417"/>
              <a:gd name="connsiteX1" fmla="*/ 317500 w 812800"/>
              <a:gd name="connsiteY1" fmla="*/ 14817 h 243417"/>
              <a:gd name="connsiteX2" fmla="*/ 812800 w 812800"/>
              <a:gd name="connsiteY2" fmla="*/ 154517 h 24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2800" h="243417">
                <a:moveTo>
                  <a:pt x="0" y="243417"/>
                </a:moveTo>
                <a:cubicBezTo>
                  <a:pt x="91016" y="136525"/>
                  <a:pt x="182033" y="29634"/>
                  <a:pt x="317500" y="14817"/>
                </a:cubicBezTo>
                <a:cubicBezTo>
                  <a:pt x="452967" y="0"/>
                  <a:pt x="745067" y="124884"/>
                  <a:pt x="812800" y="154517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5562600" y="1328986"/>
            <a:ext cx="2710543" cy="1490414"/>
          </a:xfrm>
          <a:custGeom>
            <a:avLst/>
            <a:gdLst>
              <a:gd name="connsiteX0" fmla="*/ 0 w 3162300"/>
              <a:gd name="connsiteY0" fmla="*/ 0 h 1397000"/>
              <a:gd name="connsiteX1" fmla="*/ 3162300 w 3162300"/>
              <a:gd name="connsiteY1" fmla="*/ 12700 h 1397000"/>
              <a:gd name="connsiteX2" fmla="*/ 3149600 w 3162300"/>
              <a:gd name="connsiteY2" fmla="*/ 1397000 h 1397000"/>
              <a:gd name="connsiteX3" fmla="*/ 2095500 w 3162300"/>
              <a:gd name="connsiteY3" fmla="*/ 1397000 h 1397000"/>
              <a:gd name="connsiteX4" fmla="*/ 2108200 w 3162300"/>
              <a:gd name="connsiteY4" fmla="*/ 355600 h 1397000"/>
              <a:gd name="connsiteX5" fmla="*/ 0 w 3162300"/>
              <a:gd name="connsiteY5" fmla="*/ 355600 h 1397000"/>
              <a:gd name="connsiteX6" fmla="*/ 0 w 3162300"/>
              <a:gd name="connsiteY6" fmla="*/ 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62300" h="1397000">
                <a:moveTo>
                  <a:pt x="0" y="0"/>
                </a:moveTo>
                <a:lnTo>
                  <a:pt x="3162300" y="12700"/>
                </a:lnTo>
                <a:lnTo>
                  <a:pt x="3149600" y="1397000"/>
                </a:lnTo>
                <a:lnTo>
                  <a:pt x="2095500" y="1397000"/>
                </a:lnTo>
                <a:lnTo>
                  <a:pt x="2108200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Picture 12" descr="article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5105400"/>
            <a:ext cx="645623" cy="676702"/>
          </a:xfrm>
          <a:prstGeom prst="rect">
            <a:avLst/>
          </a:prstGeom>
        </p:spPr>
      </p:pic>
      <p:pic>
        <p:nvPicPr>
          <p:cNvPr id="14" name="Picture 13" descr="article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18725" y="4724400"/>
            <a:ext cx="644100" cy="668104"/>
          </a:xfrm>
          <a:prstGeom prst="rect">
            <a:avLst/>
          </a:prstGeom>
        </p:spPr>
      </p:pic>
      <p:pic>
        <p:nvPicPr>
          <p:cNvPr id="15" name="Picture 14" descr="article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10000" y="4419600"/>
            <a:ext cx="633712" cy="648564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 bwMode="auto">
          <a:xfrm>
            <a:off x="2895600" y="4191000"/>
            <a:ext cx="1905000" cy="1752600"/>
          </a:xfrm>
          <a:prstGeom prst="ellipse">
            <a:avLst/>
          </a:prstGeom>
          <a:noFill/>
          <a:ln w="508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Magnetic Disk 16"/>
          <p:cNvSpPr/>
          <p:nvPr/>
        </p:nvSpPr>
        <p:spPr bwMode="auto">
          <a:xfrm>
            <a:off x="5638800" y="4572000"/>
            <a:ext cx="685800" cy="990600"/>
          </a:xfrm>
          <a:prstGeom prst="flowChartMagneticDisk">
            <a:avLst/>
          </a:prstGeom>
          <a:noFill/>
          <a:ln w="508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880783" y="3098800"/>
            <a:ext cx="522817" cy="1397000"/>
          </a:xfrm>
          <a:custGeom>
            <a:avLst/>
            <a:gdLst>
              <a:gd name="connsiteX0" fmla="*/ 205317 w 522817"/>
              <a:gd name="connsiteY0" fmla="*/ 1397000 h 1397000"/>
              <a:gd name="connsiteX1" fmla="*/ 52917 w 522817"/>
              <a:gd name="connsiteY1" fmla="*/ 698500 h 1397000"/>
              <a:gd name="connsiteX2" fmla="*/ 522817 w 522817"/>
              <a:gd name="connsiteY2" fmla="*/ 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817" h="1397000">
                <a:moveTo>
                  <a:pt x="205317" y="1397000"/>
                </a:moveTo>
                <a:cubicBezTo>
                  <a:pt x="102658" y="1164166"/>
                  <a:pt x="0" y="931333"/>
                  <a:pt x="52917" y="698500"/>
                </a:cubicBezTo>
                <a:cubicBezTo>
                  <a:pt x="105834" y="465667"/>
                  <a:pt x="314325" y="232833"/>
                  <a:pt x="522817" y="0"/>
                </a:cubicBezTo>
              </a:path>
            </a:pathLst>
          </a:custGeom>
          <a:noFill/>
          <a:ln w="34925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018754" y="2743200"/>
            <a:ext cx="1296446" cy="1905000"/>
          </a:xfrm>
          <a:custGeom>
            <a:avLst/>
            <a:gdLst>
              <a:gd name="connsiteX0" fmla="*/ 205317 w 522817"/>
              <a:gd name="connsiteY0" fmla="*/ 1397000 h 1397000"/>
              <a:gd name="connsiteX1" fmla="*/ 52917 w 522817"/>
              <a:gd name="connsiteY1" fmla="*/ 698500 h 1397000"/>
              <a:gd name="connsiteX2" fmla="*/ 522817 w 522817"/>
              <a:gd name="connsiteY2" fmla="*/ 0 h 1397000"/>
              <a:gd name="connsiteX0" fmla="*/ 152400 w 495300"/>
              <a:gd name="connsiteY0" fmla="*/ 1397000 h 1452678"/>
              <a:gd name="connsiteX1" fmla="*/ 469900 w 495300"/>
              <a:gd name="connsiteY1" fmla="*/ 1336261 h 1452678"/>
              <a:gd name="connsiteX2" fmla="*/ 0 w 495300"/>
              <a:gd name="connsiteY2" fmla="*/ 698500 h 1452678"/>
              <a:gd name="connsiteX3" fmla="*/ 469900 w 495300"/>
              <a:gd name="connsiteY3" fmla="*/ 0 h 1452678"/>
              <a:gd name="connsiteX0" fmla="*/ 619276 w 619276"/>
              <a:gd name="connsiteY0" fmla="*/ 1457739 h 1462801"/>
              <a:gd name="connsiteX1" fmla="*/ 469900 w 619276"/>
              <a:gd name="connsiteY1" fmla="*/ 1336261 h 1462801"/>
              <a:gd name="connsiteX2" fmla="*/ 0 w 619276"/>
              <a:gd name="connsiteY2" fmla="*/ 698500 h 1462801"/>
              <a:gd name="connsiteX3" fmla="*/ 469900 w 619276"/>
              <a:gd name="connsiteY3" fmla="*/ 0 h 1462801"/>
              <a:gd name="connsiteX0" fmla="*/ 631724 w 631724"/>
              <a:gd name="connsiteY0" fmla="*/ 1457739 h 1462800"/>
              <a:gd name="connsiteX1" fmla="*/ 407660 w 631724"/>
              <a:gd name="connsiteY1" fmla="*/ 1336260 h 1462800"/>
              <a:gd name="connsiteX2" fmla="*/ 12448 w 631724"/>
              <a:gd name="connsiteY2" fmla="*/ 698500 h 1462800"/>
              <a:gd name="connsiteX3" fmla="*/ 482348 w 631724"/>
              <a:gd name="connsiteY3" fmla="*/ 0 h 1462800"/>
              <a:gd name="connsiteX0" fmla="*/ 656620 w 656620"/>
              <a:gd name="connsiteY0" fmla="*/ 1457739 h 1457739"/>
              <a:gd name="connsiteX1" fmla="*/ 283180 w 656620"/>
              <a:gd name="connsiteY1" fmla="*/ 1208400 h 1457739"/>
              <a:gd name="connsiteX2" fmla="*/ 37344 w 656620"/>
              <a:gd name="connsiteY2" fmla="*/ 698500 h 1457739"/>
              <a:gd name="connsiteX3" fmla="*/ 507244 w 656620"/>
              <a:gd name="connsiteY3" fmla="*/ 0 h 1457739"/>
              <a:gd name="connsiteX0" fmla="*/ 1025 w 1180462"/>
              <a:gd name="connsiteY0" fmla="*/ 1526400 h 1526400"/>
              <a:gd name="connsiteX1" fmla="*/ 956398 w 1180462"/>
              <a:gd name="connsiteY1" fmla="*/ 1208400 h 1526400"/>
              <a:gd name="connsiteX2" fmla="*/ 710562 w 1180462"/>
              <a:gd name="connsiteY2" fmla="*/ 698500 h 1526400"/>
              <a:gd name="connsiteX3" fmla="*/ 1180462 w 1180462"/>
              <a:gd name="connsiteY3" fmla="*/ 0 h 1526400"/>
              <a:gd name="connsiteX0" fmla="*/ 1025 w 1180462"/>
              <a:gd name="connsiteY0" fmla="*/ 1526400 h 1526400"/>
              <a:gd name="connsiteX1" fmla="*/ 150401 w 1180462"/>
              <a:gd name="connsiteY1" fmla="*/ 890400 h 1526400"/>
              <a:gd name="connsiteX2" fmla="*/ 710562 w 1180462"/>
              <a:gd name="connsiteY2" fmla="*/ 698500 h 1526400"/>
              <a:gd name="connsiteX3" fmla="*/ 1180462 w 1180462"/>
              <a:gd name="connsiteY3" fmla="*/ 0 h 1526400"/>
              <a:gd name="connsiteX0" fmla="*/ 1025 w 1180462"/>
              <a:gd name="connsiteY0" fmla="*/ 1526400 h 1526400"/>
              <a:gd name="connsiteX1" fmla="*/ 150401 w 1180462"/>
              <a:gd name="connsiteY1" fmla="*/ 890400 h 1526400"/>
              <a:gd name="connsiteX2" fmla="*/ 523842 w 1180462"/>
              <a:gd name="connsiteY2" fmla="*/ 318000 h 1526400"/>
              <a:gd name="connsiteX3" fmla="*/ 1180462 w 1180462"/>
              <a:gd name="connsiteY3" fmla="*/ 0 h 1526400"/>
              <a:gd name="connsiteX0" fmla="*/ 1025 w 1270723"/>
              <a:gd name="connsiteY0" fmla="*/ 1590000 h 1590000"/>
              <a:gd name="connsiteX1" fmla="*/ 150401 w 1270723"/>
              <a:gd name="connsiteY1" fmla="*/ 954000 h 1590000"/>
              <a:gd name="connsiteX2" fmla="*/ 523842 w 1270723"/>
              <a:gd name="connsiteY2" fmla="*/ 381600 h 1590000"/>
              <a:gd name="connsiteX3" fmla="*/ 1270723 w 1270723"/>
              <a:gd name="connsiteY3" fmla="*/ 0 h 1590000"/>
              <a:gd name="connsiteX0" fmla="*/ 1025 w 1270723"/>
              <a:gd name="connsiteY0" fmla="*/ 1590000 h 1590000"/>
              <a:gd name="connsiteX1" fmla="*/ 150401 w 1270723"/>
              <a:gd name="connsiteY1" fmla="*/ 954000 h 1590000"/>
              <a:gd name="connsiteX2" fmla="*/ 523842 w 1270723"/>
              <a:gd name="connsiteY2" fmla="*/ 381600 h 1590000"/>
              <a:gd name="connsiteX3" fmla="*/ 1270723 w 1270723"/>
              <a:gd name="connsiteY3" fmla="*/ 0 h 15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0723" h="1590000">
                <a:moveTo>
                  <a:pt x="1025" y="1590000"/>
                </a:moveTo>
                <a:cubicBezTo>
                  <a:pt x="0" y="1588313"/>
                  <a:pt x="63265" y="1155400"/>
                  <a:pt x="150401" y="954000"/>
                </a:cubicBezTo>
                <a:cubicBezTo>
                  <a:pt x="237537" y="752600"/>
                  <a:pt x="337122" y="540600"/>
                  <a:pt x="523842" y="381600"/>
                </a:cubicBezTo>
                <a:cubicBezTo>
                  <a:pt x="710562" y="222600"/>
                  <a:pt x="875511" y="105633"/>
                  <a:pt x="1270723" y="0"/>
                </a:cubicBezTo>
              </a:path>
            </a:pathLst>
          </a:custGeom>
          <a:noFill/>
          <a:ln w="34925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3603010"/>
            <a:ext cx="2286000" cy="2492990"/>
          </a:xfrm>
          <a:prstGeom prst="rect">
            <a:avLst/>
          </a:prstGeom>
          <a:solidFill>
            <a:schemeClr val="bg1">
              <a:alpha val="80000"/>
            </a:schemeClr>
          </a:solidFill>
          <a:ln w="127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Which article summary should be picked?</a:t>
            </a:r>
          </a:p>
          <a:p>
            <a:pPr algn="l"/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i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one with highest expected CTR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00800" y="3972342"/>
            <a:ext cx="2590800" cy="2123658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>
            <a:solidFill>
              <a:srgbClr val="6633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Which ad should be displayed?</a:t>
            </a:r>
          </a:p>
          <a:p>
            <a:pPr algn="l"/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i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ad that minimizes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underdelivery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2667000" y="6153090"/>
            <a:ext cx="4495800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Goal: Combine the two</a:t>
            </a:r>
            <a:endParaRPr lang="en-US" sz="2800" baseline="-25000" dirty="0"/>
          </a:p>
        </p:txBody>
      </p:sp>
    </p:spTree>
  </p:cSld>
  <p:clrMapOvr>
    <a:masterClrMapping/>
  </p:clrMapOvr>
  <p:transition advTm="5715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Shaping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Goal: Bias the article summary selection to</a:t>
            </a:r>
          </a:p>
          <a:p>
            <a:pPr lvl="1"/>
            <a:r>
              <a:rPr lang="en-US" dirty="0" smtClean="0"/>
              <a:t>reduce under-delivery</a:t>
            </a:r>
          </a:p>
          <a:p>
            <a:pPr lvl="1"/>
            <a:r>
              <a:rPr lang="en-US" dirty="0" smtClean="0"/>
              <a:t>but insignificant drop in CTR</a:t>
            </a:r>
          </a:p>
          <a:p>
            <a:pPr lvl="1"/>
            <a:r>
              <a:rPr lang="en-US" dirty="0" smtClean="0"/>
              <a:t>AND do this in real-time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762000" y="1143000"/>
            <a:ext cx="7511143" cy="2133600"/>
            <a:chOff x="762000" y="1143000"/>
            <a:chExt cx="7511143" cy="2743200"/>
          </a:xfrm>
        </p:grpSpPr>
        <p:pic>
          <p:nvPicPr>
            <p:cNvPr id="6" name="Picture 10" descr="j041020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0" y="2181837"/>
              <a:ext cx="1306286" cy="1127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6" descr="frontpag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76908" y="1143000"/>
              <a:ext cx="2365207" cy="2743200"/>
            </a:xfrm>
            <a:prstGeom prst="rect">
              <a:avLst/>
            </a:prstGeom>
          </p:spPr>
        </p:pic>
        <p:pic>
          <p:nvPicPr>
            <p:cNvPr id="8" name="Picture 7" descr="articl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20294" y="1368884"/>
              <a:ext cx="2637065" cy="2438860"/>
            </a:xfrm>
            <a:prstGeom prst="rect">
              <a:avLst/>
            </a:prstGeom>
          </p:spPr>
        </p:pic>
        <p:cxnSp>
          <p:nvCxnSpPr>
            <p:cNvPr id="9" name="Straight Arrow Connector 8"/>
            <p:cNvCxnSpPr>
              <a:stCxn id="6" idx="3"/>
            </p:cNvCxnSpPr>
            <p:nvPr/>
          </p:nvCxnSpPr>
          <p:spPr bwMode="auto">
            <a:xfrm>
              <a:off x="2068286" y="2745824"/>
              <a:ext cx="522514" cy="5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3178628" y="1775361"/>
              <a:ext cx="1774371" cy="1272639"/>
            </a:xfrm>
            <a:prstGeom prst="rect">
              <a:avLst/>
            </a:pr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953000" y="2213261"/>
              <a:ext cx="696686" cy="259694"/>
            </a:xfrm>
            <a:custGeom>
              <a:avLst/>
              <a:gdLst>
                <a:gd name="connsiteX0" fmla="*/ 0 w 812800"/>
                <a:gd name="connsiteY0" fmla="*/ 243417 h 243417"/>
                <a:gd name="connsiteX1" fmla="*/ 317500 w 812800"/>
                <a:gd name="connsiteY1" fmla="*/ 14817 h 243417"/>
                <a:gd name="connsiteX2" fmla="*/ 812800 w 812800"/>
                <a:gd name="connsiteY2" fmla="*/ 154517 h 243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2800" h="243417">
                  <a:moveTo>
                    <a:pt x="0" y="243417"/>
                  </a:moveTo>
                  <a:cubicBezTo>
                    <a:pt x="91016" y="136525"/>
                    <a:pt x="182033" y="29634"/>
                    <a:pt x="317500" y="14817"/>
                  </a:cubicBezTo>
                  <a:cubicBezTo>
                    <a:pt x="452967" y="0"/>
                    <a:pt x="745067" y="124884"/>
                    <a:pt x="812800" y="15451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562600" y="1328986"/>
              <a:ext cx="2710543" cy="1490414"/>
            </a:xfrm>
            <a:custGeom>
              <a:avLst/>
              <a:gdLst>
                <a:gd name="connsiteX0" fmla="*/ 0 w 3162300"/>
                <a:gd name="connsiteY0" fmla="*/ 0 h 1397000"/>
                <a:gd name="connsiteX1" fmla="*/ 3162300 w 3162300"/>
                <a:gd name="connsiteY1" fmla="*/ 12700 h 1397000"/>
                <a:gd name="connsiteX2" fmla="*/ 3149600 w 3162300"/>
                <a:gd name="connsiteY2" fmla="*/ 1397000 h 1397000"/>
                <a:gd name="connsiteX3" fmla="*/ 2095500 w 3162300"/>
                <a:gd name="connsiteY3" fmla="*/ 1397000 h 1397000"/>
                <a:gd name="connsiteX4" fmla="*/ 2108200 w 3162300"/>
                <a:gd name="connsiteY4" fmla="*/ 355600 h 1397000"/>
                <a:gd name="connsiteX5" fmla="*/ 0 w 3162300"/>
                <a:gd name="connsiteY5" fmla="*/ 355600 h 1397000"/>
                <a:gd name="connsiteX6" fmla="*/ 0 w 3162300"/>
                <a:gd name="connsiteY6" fmla="*/ 0 h 139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62300" h="1397000">
                  <a:moveTo>
                    <a:pt x="0" y="0"/>
                  </a:moveTo>
                  <a:lnTo>
                    <a:pt x="3162300" y="12700"/>
                  </a:lnTo>
                  <a:lnTo>
                    <a:pt x="3149600" y="1397000"/>
                  </a:lnTo>
                  <a:lnTo>
                    <a:pt x="2095500" y="1397000"/>
                  </a:lnTo>
                  <a:lnTo>
                    <a:pt x="2108200" y="355600"/>
                  </a:lnTo>
                  <a:lnTo>
                    <a:pt x="0" y="355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 advTm="2651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Formulation as an optimization problem</a:t>
            </a:r>
          </a:p>
          <a:p>
            <a:r>
              <a:rPr lang="en-US" dirty="0" smtClean="0"/>
              <a:t>Real-time solution</a:t>
            </a:r>
          </a:p>
          <a:p>
            <a:r>
              <a:rPr lang="en-US" dirty="0" smtClean="0"/>
              <a:t>Empirical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</p:cSld>
  <p:clrMapOvr>
    <a:masterClrMapping/>
  </p:clrMapOvr>
  <p:transition advTm="1681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r>
              <a:rPr lang="en-US" dirty="0" smtClean="0"/>
              <a:t>Formulation</a:t>
            </a:r>
            <a:endParaRPr lang="en-US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334000" y="84454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315200" y="1068680"/>
            <a:ext cx="533400" cy="457200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5791200" y="2592680"/>
            <a:ext cx="1524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334000" y="168274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334000" y="2520945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410200" y="335468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410200" y="411668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315200" y="2364080"/>
            <a:ext cx="533400" cy="457200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315200" y="3659480"/>
            <a:ext cx="533400" cy="457200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200400" y="1704517"/>
            <a:ext cx="685800" cy="664028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90600" y="2451948"/>
            <a:ext cx="1066800" cy="990600"/>
          </a:xfrm>
          <a:prstGeom prst="ellipse">
            <a:avLst/>
          </a:prstGeom>
          <a:solidFill>
            <a:srgbClr val="0070C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3200400" y="3605052"/>
            <a:ext cx="685800" cy="664028"/>
          </a:xfrm>
          <a:prstGeom prst="ellipse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5791200" y="198308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5791200" y="1144880"/>
            <a:ext cx="1524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5867400" y="3581400"/>
            <a:ext cx="1447800" cy="306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V="1">
            <a:off x="5867400" y="388808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V="1">
            <a:off x="5867400" y="266888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7086600" y="4269080"/>
            <a:ext cx="9906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/>
              <a:t>j:(ads)</a:t>
            </a:r>
            <a:endParaRPr lang="en-US" sz="1800" dirty="0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4191000" y="4726280"/>
            <a:ext cx="31242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>
                <a:latin typeface="Times New Roman"/>
                <a:cs typeface="Times New Roman"/>
              </a:rPr>
              <a:t>ℓ:</a:t>
            </a:r>
            <a:r>
              <a:rPr lang="en-US" sz="1800" dirty="0" smtClean="0"/>
              <a:t>(user, article, position)</a:t>
            </a:r>
            <a:br>
              <a:rPr lang="en-US" sz="1800" dirty="0" smtClean="0"/>
            </a:br>
            <a:r>
              <a:rPr 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“Fully Qualified Impression”</a:t>
            </a:r>
            <a:endParaRPr lang="en-US" sz="1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2667000" y="4345280"/>
            <a:ext cx="17526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err="1" smtClean="0"/>
              <a:t>i</a:t>
            </a:r>
            <a:r>
              <a:rPr lang="en-US" sz="1800" dirty="0" smtClean="0"/>
              <a:t>:(user, article)</a:t>
            </a:r>
            <a:endParaRPr lang="en-US" sz="1800" dirty="0"/>
          </a:p>
        </p:txBody>
      </p: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1066800" y="3507080"/>
            <a:ext cx="10668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smtClean="0"/>
              <a:t>k:(user)</a:t>
            </a:r>
            <a:endParaRPr lang="en-US" sz="1800" dirty="0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flipV="1">
            <a:off x="2057400" y="205928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2057400" y="297368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0" name="Straight Connector 29"/>
          <p:cNvCxnSpPr>
            <a:stCxn id="13" idx="6"/>
          </p:cNvCxnSpPr>
          <p:nvPr/>
        </p:nvCxnSpPr>
        <p:spPr bwMode="auto">
          <a:xfrm>
            <a:off x="3886200" y="2036531"/>
            <a:ext cx="664029" cy="5443"/>
          </a:xfrm>
          <a:prstGeom prst="line">
            <a:avLst/>
          </a:prstGeom>
          <a:solidFill>
            <a:srgbClr val="00FFFF">
              <a:alpha val="39999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4528458" y="2041975"/>
            <a:ext cx="805542" cy="5551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 flipV="1">
            <a:off x="4572000" y="1987545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V="1">
            <a:off x="4572000" y="1149345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34" name="Straight Connector 33"/>
          <p:cNvCxnSpPr>
            <a:stCxn id="17" idx="6"/>
          </p:cNvCxnSpPr>
          <p:nvPr/>
        </p:nvCxnSpPr>
        <p:spPr bwMode="auto">
          <a:xfrm>
            <a:off x="3886200" y="3937066"/>
            <a:ext cx="685799" cy="27214"/>
          </a:xfrm>
          <a:prstGeom prst="line">
            <a:avLst/>
          </a:prstGeom>
          <a:solidFill>
            <a:srgbClr val="00FFFF">
              <a:alpha val="39999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582886" y="3953396"/>
            <a:ext cx="827314" cy="391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11"/>
          <p:cNvSpPr>
            <a:spLocks noChangeShapeType="1"/>
          </p:cNvSpPr>
          <p:nvPr/>
        </p:nvSpPr>
        <p:spPr bwMode="auto">
          <a:xfrm flipV="1">
            <a:off x="4572000" y="365948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473698" y="789280"/>
            <a:ext cx="15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ℓ</a:t>
            </a:r>
            <a:endParaRPr lang="en-US" sz="28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89372" y="1064215"/>
            <a:ext cx="15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j</a:t>
            </a:r>
            <a:endParaRPr lang="en-US" sz="24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67100" y="1678280"/>
            <a:ext cx="15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i</a:t>
            </a:r>
            <a:endParaRPr lang="en-US" sz="32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47800" y="2592680"/>
            <a:ext cx="15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k</a:t>
            </a:r>
            <a:endParaRPr lang="en-US" sz="36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1219200" y="5638800"/>
            <a:ext cx="6477000" cy="52322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Goal: Infer traffic shaping fractions </a:t>
            </a:r>
            <a:r>
              <a:rPr lang="en-US" sz="2800" dirty="0" err="1" smtClean="0"/>
              <a:t>w</a:t>
            </a:r>
            <a:r>
              <a:rPr lang="en-US" sz="2800" baseline="-25000" dirty="0" err="1" smtClean="0"/>
              <a:t>ki</a:t>
            </a:r>
            <a:endParaRPr lang="en-US" sz="2800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152400" y="20592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Supply </a:t>
            </a:r>
            <a:r>
              <a:rPr lang="en-US" sz="2000" b="1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i="1" baseline="-250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2000" b="1" i="1" baseline="-250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 rot="19165366">
            <a:off x="2221686" y="2529380"/>
            <a:ext cx="1248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CTR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i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endParaRPr lang="en-US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19290795">
            <a:off x="1510107" y="1631525"/>
            <a:ext cx="1648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Traffic shaping fraction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endParaRPr lang="en-US" sz="20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934200" y="15258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Demand </a:t>
            </a:r>
            <a:r>
              <a:rPr lang="en-US" sz="2000" b="1" i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1" i="1" baseline="-250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endParaRPr lang="en-US" sz="2000" b="1" i="1" baseline="-250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>
            <a:off x="5791200" y="1144880"/>
            <a:ext cx="15240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 rot="278930">
            <a:off x="5740295" y="522848"/>
            <a:ext cx="1648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Ad delivery fraction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0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ℓj</a:t>
            </a:r>
            <a:endParaRPr lang="en-US" sz="20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857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67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</a:t>
            </a:r>
            <a:endParaRPr lang="en-US" dirty="0"/>
          </a:p>
        </p:txBody>
      </p:sp>
      <p:sp>
        <p:nvSpPr>
          <p:cNvPr id="103" name="Content Placeholder 102"/>
          <p:cNvSpPr>
            <a:spLocks noGrp="1"/>
          </p:cNvSpPr>
          <p:nvPr>
            <p:ph idx="1"/>
          </p:nvPr>
        </p:nvSpPr>
        <p:spPr>
          <a:xfrm>
            <a:off x="304800" y="1600200"/>
            <a:ext cx="4572000" cy="4530725"/>
          </a:xfrm>
        </p:spPr>
        <p:txBody>
          <a:bodyPr/>
          <a:lstStyle/>
          <a:p>
            <a:r>
              <a:rPr lang="en-US" sz="2800" dirty="0" smtClean="0">
                <a:solidFill>
                  <a:srgbClr val="3333FF"/>
                </a:solidFill>
              </a:rPr>
              <a:t>Full traffic shaping graph:</a:t>
            </a:r>
          </a:p>
          <a:p>
            <a:pPr lvl="1"/>
            <a:r>
              <a:rPr lang="en-US" sz="2400" dirty="0" smtClean="0"/>
              <a:t>All forecasted user traffic X all available articles</a:t>
            </a:r>
          </a:p>
          <a:p>
            <a:pPr lvl="1"/>
            <a:r>
              <a:rPr lang="en-US" sz="2400" dirty="0" smtClean="0"/>
              <a:t>arriving at the homepage, </a:t>
            </a:r>
          </a:p>
          <a:p>
            <a:pPr lvl="1"/>
            <a:r>
              <a:rPr lang="en-US" sz="2400" dirty="0" smtClean="0"/>
              <a:t>or directly on article page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Goal: Infer </a:t>
            </a:r>
            <a:r>
              <a:rPr lang="en-US" sz="2800" dirty="0" err="1" smtClean="0">
                <a:solidFill>
                  <a:srgbClr val="FF0000"/>
                </a:solidFill>
              </a:rPr>
              <a:t>w</a:t>
            </a:r>
            <a:r>
              <a:rPr lang="en-US" sz="2800" baseline="-25000" dirty="0" err="1" smtClean="0">
                <a:solidFill>
                  <a:srgbClr val="FF0000"/>
                </a:solidFill>
              </a:rPr>
              <a:t>ki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But forced to infer </a:t>
            </a:r>
            <a:r>
              <a:rPr lang="el-GR" sz="2400" dirty="0" smtClean="0">
                <a:solidFill>
                  <a:srgbClr val="FF0000"/>
                </a:solidFill>
              </a:rPr>
              <a:t>φ</a:t>
            </a:r>
            <a:r>
              <a:rPr lang="el-GR" sz="24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ℓ</a:t>
            </a:r>
            <a:r>
              <a:rPr lang="en-US" sz="2400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j</a:t>
            </a:r>
            <a:r>
              <a:rPr lang="en-US" sz="2400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cs typeface="Times New Roman"/>
              </a:rPr>
              <a:t>as well</a:t>
            </a:r>
            <a:endParaRPr lang="en-US" sz="24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4876800" y="762000"/>
            <a:ext cx="3962400" cy="1905001"/>
            <a:chOff x="685800" y="842665"/>
            <a:chExt cx="6858000" cy="3729335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5029200" y="842665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7010400" y="1066800"/>
              <a:ext cx="533400" cy="457200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V="1">
              <a:off x="5486400" y="2590800"/>
              <a:ext cx="1524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029200" y="1680865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029200" y="2519065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105400" y="3352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5105400" y="4114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7010400" y="2362200"/>
              <a:ext cx="533400" cy="457200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7010400" y="3657600"/>
              <a:ext cx="533400" cy="457200"/>
            </a:xfrm>
            <a:prstGeom prst="rect">
              <a:avLst/>
            </a:prstGeom>
            <a:solidFill>
              <a:srgbClr val="339966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895600" y="1702637"/>
              <a:ext cx="685800" cy="664028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85800" y="2450068"/>
              <a:ext cx="1066800" cy="990600"/>
            </a:xfrm>
            <a:prstGeom prst="ellipse">
              <a:avLst/>
            </a:prstGeom>
            <a:solidFill>
              <a:srgbClr val="0070C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895600" y="3603172"/>
              <a:ext cx="685800" cy="664028"/>
            </a:xfrm>
            <a:prstGeom prst="ellipse">
              <a:avLst/>
            </a:prstGeom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5486400" y="1981200"/>
              <a:ext cx="1447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>
              <a:off x="5486400" y="1143000"/>
              <a:ext cx="1524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5486400" y="3657600"/>
              <a:ext cx="1524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 flipV="1">
              <a:off x="5562600" y="3886200"/>
              <a:ext cx="14478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flipV="1">
              <a:off x="5562600" y="2667000"/>
              <a:ext cx="1447800" cy="1676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V="1">
              <a:off x="1752600" y="2057400"/>
              <a:ext cx="1143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1752600" y="2971800"/>
              <a:ext cx="11430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" name="Straight Connector 29"/>
            <p:cNvCxnSpPr>
              <a:stCxn id="13" idx="6"/>
            </p:cNvCxnSpPr>
            <p:nvPr/>
          </p:nvCxnSpPr>
          <p:spPr bwMode="auto">
            <a:xfrm>
              <a:off x="3581400" y="2034651"/>
              <a:ext cx="664029" cy="5443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4223658" y="2040095"/>
              <a:ext cx="805542" cy="555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1"/>
            <p:cNvSpPr>
              <a:spLocks noChangeShapeType="1"/>
            </p:cNvSpPr>
            <p:nvPr/>
          </p:nvSpPr>
          <p:spPr bwMode="auto">
            <a:xfrm flipV="1">
              <a:off x="4267200" y="1985665"/>
              <a:ext cx="7620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 flipV="1">
              <a:off x="4267200" y="1147465"/>
              <a:ext cx="76200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34" name="Straight Connector 33"/>
            <p:cNvCxnSpPr>
              <a:stCxn id="17" idx="6"/>
            </p:cNvCxnSpPr>
            <p:nvPr/>
          </p:nvCxnSpPr>
          <p:spPr bwMode="auto">
            <a:xfrm>
              <a:off x="3581400" y="3935186"/>
              <a:ext cx="685799" cy="27214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4278086" y="3951516"/>
              <a:ext cx="827314" cy="3918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 flipV="1">
              <a:off x="4267200" y="3657600"/>
              <a:ext cx="8382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5257800" y="5562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>
                <a:solidFill>
                  <a:srgbClr val="3333FF"/>
                </a:solidFill>
              </a:rPr>
              <a:t>Full Traffic Shaping Graph</a:t>
            </a:r>
            <a:endParaRPr lang="en-US" i="1" u="sng" dirty="0">
              <a:solidFill>
                <a:srgbClr val="3333FF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105400" y="1498600"/>
            <a:ext cx="15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4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A</a:t>
            </a:r>
            <a:endParaRPr lang="en-US" sz="36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Rectangle 6"/>
          <p:cNvSpPr>
            <a:spLocks noChangeArrowheads="1"/>
          </p:cNvSpPr>
          <p:nvPr/>
        </p:nvSpPr>
        <p:spPr bwMode="auto">
          <a:xfrm>
            <a:off x="8547100" y="2908300"/>
            <a:ext cx="308187" cy="233545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8607213" y="3595601"/>
            <a:ext cx="308187" cy="233545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8607213" y="4257311"/>
            <a:ext cx="308187" cy="233545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4953000" y="1752600"/>
            <a:ext cx="3657600" cy="3200400"/>
            <a:chOff x="4953000" y="1752600"/>
            <a:chExt cx="3657600" cy="3200400"/>
          </a:xfrm>
        </p:grpSpPr>
        <p:sp>
          <p:nvSpPr>
            <p:cNvPr id="78" name="Line 11"/>
            <p:cNvSpPr>
              <a:spLocks noChangeShapeType="1"/>
            </p:cNvSpPr>
            <p:nvPr/>
          </p:nvSpPr>
          <p:spPr bwMode="auto">
            <a:xfrm>
              <a:off x="7726680" y="3829144"/>
              <a:ext cx="883919" cy="11238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7462520" y="2819399"/>
              <a:ext cx="264160" cy="2335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7462520" y="3247564"/>
              <a:ext cx="264160" cy="2335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7462520" y="3675730"/>
              <a:ext cx="264160" cy="2335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7506547" y="4101614"/>
              <a:ext cx="264160" cy="2335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>
              <a:off x="7506547" y="4490855"/>
              <a:ext cx="264160" cy="2335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auto">
            <a:xfrm>
              <a:off x="6229773" y="3258686"/>
              <a:ext cx="396240" cy="33919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4953000" y="3640485"/>
              <a:ext cx="616373" cy="506014"/>
            </a:xfrm>
            <a:prstGeom prst="ellipse">
              <a:avLst/>
            </a:prstGeom>
            <a:solidFill>
              <a:srgbClr val="0070C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6229773" y="4229508"/>
              <a:ext cx="396240" cy="339196"/>
            </a:xfrm>
            <a:prstGeom prst="ellipse">
              <a:avLst/>
            </a:prstGeom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11"/>
            <p:cNvSpPr>
              <a:spLocks noChangeShapeType="1"/>
            </p:cNvSpPr>
            <p:nvPr/>
          </p:nvSpPr>
          <p:spPr bwMode="auto">
            <a:xfrm>
              <a:off x="7696201" y="2895600"/>
              <a:ext cx="838199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11"/>
            <p:cNvSpPr>
              <a:spLocks noChangeShapeType="1"/>
            </p:cNvSpPr>
            <p:nvPr/>
          </p:nvSpPr>
          <p:spPr bwMode="auto">
            <a:xfrm flipV="1">
              <a:off x="7726680" y="3733800"/>
              <a:ext cx="883920" cy="523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11"/>
            <p:cNvSpPr>
              <a:spLocks noChangeShapeType="1"/>
            </p:cNvSpPr>
            <p:nvPr/>
          </p:nvSpPr>
          <p:spPr bwMode="auto">
            <a:xfrm flipV="1">
              <a:off x="7770707" y="4374083"/>
              <a:ext cx="836507" cy="233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Line 11"/>
            <p:cNvSpPr>
              <a:spLocks noChangeShapeType="1"/>
            </p:cNvSpPr>
            <p:nvPr/>
          </p:nvSpPr>
          <p:spPr bwMode="auto">
            <a:xfrm flipV="1">
              <a:off x="5569373" y="3439904"/>
              <a:ext cx="660400" cy="467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11"/>
            <p:cNvSpPr>
              <a:spLocks noChangeShapeType="1"/>
            </p:cNvSpPr>
            <p:nvPr/>
          </p:nvSpPr>
          <p:spPr bwMode="auto">
            <a:xfrm>
              <a:off x="5569373" y="3906994"/>
              <a:ext cx="660400" cy="428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95" name="Straight Connector 94"/>
            <p:cNvCxnSpPr>
              <a:stCxn id="85" idx="6"/>
            </p:cNvCxnSpPr>
            <p:nvPr/>
          </p:nvCxnSpPr>
          <p:spPr bwMode="auto">
            <a:xfrm>
              <a:off x="6626013" y="3428284"/>
              <a:ext cx="383661" cy="2780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6" name="Line 11"/>
            <p:cNvSpPr>
              <a:spLocks noChangeShapeType="1"/>
            </p:cNvSpPr>
            <p:nvPr/>
          </p:nvSpPr>
          <p:spPr bwMode="auto">
            <a:xfrm>
              <a:off x="6997096" y="3431064"/>
              <a:ext cx="465424" cy="283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 flipV="1">
              <a:off x="7022253" y="3403261"/>
              <a:ext cx="440267" cy="389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 flipV="1">
              <a:off x="7022253" y="2975095"/>
              <a:ext cx="440267" cy="4670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99" name="Straight Connector 98"/>
            <p:cNvCxnSpPr>
              <a:stCxn id="87" idx="6"/>
            </p:cNvCxnSpPr>
            <p:nvPr/>
          </p:nvCxnSpPr>
          <p:spPr bwMode="auto">
            <a:xfrm>
              <a:off x="6626013" y="4399106"/>
              <a:ext cx="396239" cy="13901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0" name="Line 11"/>
            <p:cNvSpPr>
              <a:spLocks noChangeShapeType="1"/>
            </p:cNvSpPr>
            <p:nvPr/>
          </p:nvSpPr>
          <p:spPr bwMode="auto">
            <a:xfrm>
              <a:off x="7028543" y="4407447"/>
              <a:ext cx="478004" cy="200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11"/>
            <p:cNvSpPr>
              <a:spLocks noChangeShapeType="1"/>
            </p:cNvSpPr>
            <p:nvPr/>
          </p:nvSpPr>
          <p:spPr bwMode="auto">
            <a:xfrm flipV="1">
              <a:off x="7022253" y="4257311"/>
              <a:ext cx="484293" cy="155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181600" y="3544669"/>
              <a:ext cx="152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B</a:t>
              </a:r>
              <a:endParaRPr lang="en-US" sz="36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0" name="Line 11"/>
            <p:cNvSpPr>
              <a:spLocks noChangeShapeType="1"/>
            </p:cNvSpPr>
            <p:nvPr/>
          </p:nvSpPr>
          <p:spPr bwMode="auto">
            <a:xfrm flipV="1">
              <a:off x="7734301" y="1752600"/>
              <a:ext cx="800099" cy="1168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8607213" y="4943111"/>
            <a:ext cx="308187" cy="233545"/>
          </a:xfrm>
          <a:prstGeom prst="rect">
            <a:avLst/>
          </a:prstGeom>
          <a:solidFill>
            <a:srgbClr val="3399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4953000" y="3200400"/>
            <a:ext cx="3654213" cy="2222500"/>
            <a:chOff x="4953000" y="3200400"/>
            <a:chExt cx="3654213" cy="2222500"/>
          </a:xfrm>
        </p:grpSpPr>
        <p:sp>
          <p:nvSpPr>
            <p:cNvPr id="106" name="TextBox 105"/>
            <p:cNvSpPr txBox="1"/>
            <p:nvPr/>
          </p:nvSpPr>
          <p:spPr>
            <a:xfrm>
              <a:off x="5194300" y="4776569"/>
              <a:ext cx="152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Times New Roman"/>
                  <a:cs typeface="Times New Roman"/>
                </a:rPr>
                <a:t>C</a:t>
              </a:r>
              <a:endParaRPr lang="en-US" sz="3600" dirty="0">
                <a:solidFill>
                  <a:schemeClr val="accent4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7506547" y="4787414"/>
              <a:ext cx="264160" cy="2335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7506547" y="5176655"/>
              <a:ext cx="264160" cy="2335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54"/>
            <p:cNvSpPr>
              <a:spLocks noChangeArrowheads="1"/>
            </p:cNvSpPr>
            <p:nvPr/>
          </p:nvSpPr>
          <p:spPr bwMode="auto">
            <a:xfrm>
              <a:off x="4953000" y="4876799"/>
              <a:ext cx="616373" cy="506014"/>
            </a:xfrm>
            <a:prstGeom prst="ellipse">
              <a:avLst/>
            </a:prstGeom>
            <a:solidFill>
              <a:srgbClr val="0070C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55"/>
            <p:cNvSpPr>
              <a:spLocks noChangeArrowheads="1"/>
            </p:cNvSpPr>
            <p:nvPr/>
          </p:nvSpPr>
          <p:spPr bwMode="auto">
            <a:xfrm>
              <a:off x="6229773" y="4915308"/>
              <a:ext cx="396240" cy="339196"/>
            </a:xfrm>
            <a:prstGeom prst="ellipse">
              <a:avLst/>
            </a:prstGeom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11"/>
            <p:cNvSpPr>
              <a:spLocks noChangeShapeType="1"/>
            </p:cNvSpPr>
            <p:nvPr/>
          </p:nvSpPr>
          <p:spPr bwMode="auto">
            <a:xfrm>
              <a:off x="7785100" y="4952999"/>
              <a:ext cx="822113" cy="1068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1"/>
            <p:cNvSpPr>
              <a:spLocks noChangeShapeType="1"/>
            </p:cNvSpPr>
            <p:nvPr/>
          </p:nvSpPr>
          <p:spPr bwMode="auto">
            <a:xfrm flipV="1">
              <a:off x="5562600" y="5105399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72" name="Straight Connector 71"/>
            <p:cNvCxnSpPr>
              <a:stCxn id="56" idx="6"/>
            </p:cNvCxnSpPr>
            <p:nvPr/>
          </p:nvCxnSpPr>
          <p:spPr bwMode="auto">
            <a:xfrm>
              <a:off x="6626013" y="5084906"/>
              <a:ext cx="396239" cy="13901"/>
            </a:xfrm>
            <a:prstGeom prst="line">
              <a:avLst/>
            </a:prstGeom>
            <a:solidFill>
              <a:srgbClr val="00FFFF">
                <a:alpha val="39999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Line 11"/>
            <p:cNvSpPr>
              <a:spLocks noChangeShapeType="1"/>
            </p:cNvSpPr>
            <p:nvPr/>
          </p:nvSpPr>
          <p:spPr bwMode="auto">
            <a:xfrm>
              <a:off x="7028543" y="5093247"/>
              <a:ext cx="478004" cy="200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"/>
            <p:cNvSpPr>
              <a:spLocks noChangeShapeType="1"/>
            </p:cNvSpPr>
            <p:nvPr/>
          </p:nvSpPr>
          <p:spPr bwMode="auto">
            <a:xfrm flipV="1">
              <a:off x="7022253" y="4943111"/>
              <a:ext cx="484293" cy="155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"/>
            <p:cNvSpPr>
              <a:spLocks noChangeShapeType="1"/>
            </p:cNvSpPr>
            <p:nvPr/>
          </p:nvSpPr>
          <p:spPr bwMode="auto">
            <a:xfrm flipV="1">
              <a:off x="7772401" y="3200400"/>
              <a:ext cx="761999" cy="175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" name="TextBox 119"/>
          <p:cNvSpPr txBox="1"/>
          <p:nvPr/>
        </p:nvSpPr>
        <p:spPr>
          <a:xfrm rot="19550331">
            <a:off x="4873072" y="492855"/>
            <a:ext cx="1381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Traffic shaping fraction </a:t>
            </a:r>
            <a:r>
              <a:rPr lang="en-US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8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endParaRPr lang="en-US" sz="18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 rot="278930">
            <a:off x="7318185" y="171594"/>
            <a:ext cx="164868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Ad delivery fraction </a:t>
            </a: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18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ℓj</a:t>
            </a:r>
            <a:endParaRPr lang="en-US" sz="18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 rot="19377645">
            <a:off x="5386252" y="1560932"/>
            <a:ext cx="1248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CTR</a:t>
            </a:r>
            <a:r>
              <a:rPr lang="en-US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600" b="1" i="1" baseline="-25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endParaRPr lang="en-US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985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Formulation as an optimization problem</a:t>
            </a:r>
          </a:p>
          <a:p>
            <a:r>
              <a:rPr lang="en-US" dirty="0" smtClean="0"/>
              <a:t>Real-time solution</a:t>
            </a:r>
          </a:p>
          <a:p>
            <a:r>
              <a:rPr lang="en-US" dirty="0" smtClean="0"/>
              <a:t>Empirical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0258-976C-4407-B205-7B6A67568B47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152400" y="2311400"/>
            <a:ext cx="381000" cy="304800"/>
          </a:xfrm>
          <a:prstGeom prst="rightArrow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 bwMode="auto">
          <a:xfrm>
            <a:off x="4800600" y="6400800"/>
            <a:ext cx="457200" cy="304800"/>
          </a:xfrm>
          <a:prstGeom prst="rightArrow">
            <a:avLst/>
          </a:prstGeom>
          <a:solidFill>
            <a:srgbClr val="FF0000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advTm="121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26.2|7.4|17.5|17.7|14.4|5.5|29.6|3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3|4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1|14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3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3|8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9.6|2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3|24.3|3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6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"/>
</p:tagLst>
</file>

<file path=ppt/theme/theme1.xml><?xml version="1.0" encoding="utf-8"?>
<a:theme xmlns:a="http://schemas.openxmlformats.org/drawingml/2006/main" name="kdd07-estimating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508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kdd07-estimating</Template>
  <TotalTime>7004</TotalTime>
  <Words>788</Words>
  <Application>Microsoft Office PowerPoint</Application>
  <PresentationFormat>On-screen Show (4:3)</PresentationFormat>
  <Paragraphs>234</Paragraphs>
  <Slides>25</Slides>
  <Notes>0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kdd07-estimating</vt:lpstr>
      <vt:lpstr>Traffic Shaping to Optimize Ad Delivery</vt:lpstr>
      <vt:lpstr>Traffic Shaping</vt:lpstr>
      <vt:lpstr>Underdelivery</vt:lpstr>
      <vt:lpstr>Traffic Shaping</vt:lpstr>
      <vt:lpstr>Traffic Shaping</vt:lpstr>
      <vt:lpstr>Outline</vt:lpstr>
      <vt:lpstr>Formulation</vt:lpstr>
      <vt:lpstr>Formulation</vt:lpstr>
      <vt:lpstr>Outline</vt:lpstr>
      <vt:lpstr>Formulation</vt:lpstr>
      <vt:lpstr>Formulation</vt:lpstr>
      <vt:lpstr>Real-time solution</vt:lpstr>
      <vt:lpstr>Results</vt:lpstr>
      <vt:lpstr>Lift in impressions</vt:lpstr>
      <vt:lpstr>Average CTR</vt:lpstr>
      <vt:lpstr>Results</vt:lpstr>
      <vt:lpstr>Summary</vt:lpstr>
      <vt:lpstr>Underdelivery</vt:lpstr>
      <vt:lpstr>Real-time solution</vt:lpstr>
      <vt:lpstr>Real-time solution</vt:lpstr>
      <vt:lpstr>Comparison with other methods</vt:lpstr>
      <vt:lpstr>Key Transformation</vt:lpstr>
      <vt:lpstr>Results</vt:lpstr>
      <vt:lpstr>Formulation</vt:lpstr>
      <vt:lpstr>Formulation</vt:lpstr>
    </vt:vector>
  </TitlesOfParts>
  <Company>Yahoo!,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Computational Advertising</dc:title>
  <dc:creator>Deepayan Chakrabarti</dc:creator>
  <cp:lastModifiedBy>Deepayan Chakrabarti</cp:lastModifiedBy>
  <cp:revision>274</cp:revision>
  <dcterms:created xsi:type="dcterms:W3CDTF">2012-03-24T05:51:49Z</dcterms:created>
  <dcterms:modified xsi:type="dcterms:W3CDTF">2012-06-02T05:32:32Z</dcterms:modified>
</cp:coreProperties>
</file>