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ppt/tags/tag3.xml" ContentType="application/vnd.openxmlformats-officedocument.presentationml.tags+xml"/>
  <Override PartName="/ppt/notesSlides/notesSlide3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notesSlides/notesSlide4.xml" ContentType="application/vnd.openxmlformats-officedocument.presentationml.notesSlide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notesSlides/notesSlide5.xml" ContentType="application/vnd.openxmlformats-officedocument.presentationml.notesSlide+xml"/>
  <Override PartName="/ppt/tags/tag14.xml" ContentType="application/vnd.openxmlformats-officedocument.presentationml.tags+xml"/>
  <Override PartName="/ppt/notesSlides/notesSlide6.xml" ContentType="application/vnd.openxmlformats-officedocument.presentationml.notesSlide+xml"/>
  <Override PartName="/ppt/tags/tag15.xml" ContentType="application/vnd.openxmlformats-officedocument.presentationml.tags+xml"/>
  <Override PartName="/ppt/notesSlides/notesSlide7.xml" ContentType="application/vnd.openxmlformats-officedocument.presentationml.notesSlide+xml"/>
  <Override PartName="/ppt/tags/tag16.xml" ContentType="application/vnd.openxmlformats-officedocument.presentationml.tags+xml"/>
  <Override PartName="/ppt/notesSlides/notesSlide8.xml" ContentType="application/vnd.openxmlformats-officedocument.presentationml.notesSlide+xml"/>
  <Override PartName="/ppt/tags/tag17.xml" ContentType="application/vnd.openxmlformats-officedocument.presentationml.tags+xml"/>
  <Override PartName="/ppt/notesSlides/notesSlide9.xml" ContentType="application/vnd.openxmlformats-officedocument.presentationml.notesSlide+xml"/>
  <Override PartName="/ppt/tags/tag18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1"/>
  </p:notesMasterIdLst>
  <p:sldIdLst>
    <p:sldId id="256" r:id="rId2"/>
    <p:sldId id="273" r:id="rId3"/>
    <p:sldId id="310" r:id="rId4"/>
    <p:sldId id="278" r:id="rId5"/>
    <p:sldId id="311" r:id="rId6"/>
    <p:sldId id="312" r:id="rId7"/>
    <p:sldId id="326" r:id="rId8"/>
    <p:sldId id="279" r:id="rId9"/>
    <p:sldId id="280" r:id="rId10"/>
    <p:sldId id="314" r:id="rId11"/>
    <p:sldId id="318" r:id="rId12"/>
    <p:sldId id="319" r:id="rId13"/>
    <p:sldId id="320" r:id="rId14"/>
    <p:sldId id="327" r:id="rId15"/>
    <p:sldId id="286" r:id="rId16"/>
    <p:sldId id="288" r:id="rId17"/>
    <p:sldId id="285" r:id="rId18"/>
    <p:sldId id="328" r:id="rId19"/>
    <p:sldId id="290" r:id="rId20"/>
    <p:sldId id="324" r:id="rId21"/>
    <p:sldId id="293" r:id="rId22"/>
    <p:sldId id="329" r:id="rId23"/>
    <p:sldId id="294" r:id="rId24"/>
    <p:sldId id="331" r:id="rId25"/>
    <p:sldId id="332" r:id="rId26"/>
    <p:sldId id="333" r:id="rId27"/>
    <p:sldId id="334" r:id="rId28"/>
    <p:sldId id="302" r:id="rId29"/>
    <p:sldId id="342" r:id="rId30"/>
    <p:sldId id="304" r:id="rId31"/>
    <p:sldId id="357" r:id="rId32"/>
    <p:sldId id="356" r:id="rId33"/>
    <p:sldId id="348" r:id="rId34"/>
    <p:sldId id="267" r:id="rId35"/>
    <p:sldId id="307" r:id="rId36"/>
    <p:sldId id="268" r:id="rId37"/>
    <p:sldId id="350" r:id="rId38"/>
    <p:sldId id="349" r:id="rId39"/>
    <p:sldId id="353" r:id="rId4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33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 snapToGrid="0">
      <p:cViewPr>
        <p:scale>
          <a:sx n="90" d="100"/>
          <a:sy n="90" d="100"/>
        </p:scale>
        <p:origin x="-1398" y="-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495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0" Type="http://schemas.openxmlformats.org/officeDocument/2006/relationships/slide" Target="slides/slide19.xml"/><Relationship Id="rId41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4" Type="http://schemas.openxmlformats.org/officeDocument/2006/relationships/image" Target="../media/image16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F1CECE-6F03-4DB7-B6FF-6B8E0889827D}" type="datetimeFigureOut">
              <a:rPr lang="en-US" smtClean="0"/>
              <a:pPr/>
              <a:t>7/3/2012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7E5187-3974-4B10-8D3D-9CE13321D5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8640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Here is your current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friendlist</a:t>
            </a:r>
            <a:r>
              <a:rPr lang="en-US" baseline="0" dirty="0" smtClean="0"/>
              <a:t>. I want to suggest friends for you. This is a link prediction problem. Here are the movies you have liked. I want to suggest new movies to you. This is also a link prediction  problem. There are a variety of such problems.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DDDA99-309E-4646-9D52-854B645B1E3D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Here is your current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friendlist</a:t>
            </a:r>
            <a:r>
              <a:rPr lang="en-US" baseline="0" dirty="0" smtClean="0"/>
              <a:t>. I want to suggest friends for you. This is a link prediction problem. Here are the movies you have liked. I want to suggest new movies to you. This is also a link prediction  problem. There are a variety of such problems.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DDDA99-309E-4646-9D52-854B645B1E3D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 general</a:t>
            </a:r>
            <a:r>
              <a:rPr lang="en-US" baseline="0" dirty="0" smtClean="0"/>
              <a:t> this is answered using heuristics. For example predict the pair connected via the minimum number of hops. Or predict the pair with the maximum number of common neighbors. In fact </a:t>
            </a:r>
            <a:r>
              <a:rPr lang="en-US" baseline="0" dirty="0" err="1" smtClean="0"/>
              <a:t>Facebook</a:t>
            </a:r>
            <a:r>
              <a:rPr lang="en-US" baseline="0" dirty="0" smtClean="0"/>
              <a:t> mentions the number of common neighbors on its friend suggestions. Often it is important to look at the features of the common neighbors. For example a very prolific common neighbor gives much less information about the similarity between two nodes, whereas a less prolific common neighbor indicates that the nodes are likely to be part of a tight niche. The </a:t>
            </a:r>
            <a:r>
              <a:rPr lang="en-US" baseline="0" dirty="0" err="1" smtClean="0"/>
              <a:t>adamid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adar</a:t>
            </a:r>
            <a:r>
              <a:rPr lang="en-US" baseline="0" dirty="0" smtClean="0"/>
              <a:t> score weights the more popular common neighbors less.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DDDA99-309E-4646-9D52-854B645B1E3D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7E5187-3974-4B10-8D3D-9CE13321D58C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7E5187-3974-4B10-8D3D-9CE13321D58C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7E5187-3974-4B10-8D3D-9CE13321D58C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7E5187-3974-4B10-8D3D-9CE13321D58C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7E5187-3974-4B10-8D3D-9CE13321D58C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7E5187-3974-4B10-8D3D-9CE13321D58C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296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 smtClean="0"/>
              <a:t>Click to edit Master title style</a:t>
            </a:r>
            <a:endParaRPr lang="en-US" altLang="en-US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 smtClean="0"/>
              <a:t>Click to edit Master subtitle style</a:t>
            </a:r>
            <a:endParaRPr lang="en-US" alt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2C2AF774-69ED-4BDD-B33C-BE8F3957CA82}" type="datetime1">
              <a:rPr lang="en-US" smtClean="0"/>
              <a:t>7/3/2012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98E4044D-A13D-44B5-B1F1-D8E5081730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B46E477-174A-4900-B690-49550BB5650C}" type="datetime1">
              <a:rPr lang="en-US" smtClean="0"/>
              <a:t>7/3/2012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8E4044D-A13D-44B5-B1F1-D8E5081730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8227FFC-2DFF-484B-89FC-95CA3C57FD4A}" type="datetime1">
              <a:rPr lang="en-US" smtClean="0"/>
              <a:t>7/3/2012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8E4044D-A13D-44B5-B1F1-D8E5081730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1B19449-4307-412B-A7E8-034ABBF4B7F7}" type="datetime1">
              <a:rPr lang="en-US" smtClean="0"/>
              <a:t>7/3/2012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8E4044D-A13D-44B5-B1F1-D8E5081730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D512B0E-5F68-40C8-81C6-30BAA8A4DDC0}" type="datetime1">
              <a:rPr lang="en-US" smtClean="0"/>
              <a:t>7/3/2012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8E4044D-A13D-44B5-B1F1-D8E5081730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D8A2DFD-12C7-455B-8CD4-4A179D32CD77}" type="datetime1">
              <a:rPr lang="en-US" smtClean="0"/>
              <a:t>7/3/2012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8E4044D-A13D-44B5-B1F1-D8E5081730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4F375E-C65D-41E0-BDF5-F8BEFA017012}" type="datetime1">
              <a:rPr lang="en-US" smtClean="0"/>
              <a:t>7/3/2012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8E4044D-A13D-44B5-B1F1-D8E5081730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0A4B7E9-0BA1-4DD8-A28F-C8D31B4B01F6}" type="datetime1">
              <a:rPr lang="en-US" smtClean="0"/>
              <a:t>7/3/2012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8E4044D-A13D-44B5-B1F1-D8E5081730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8F22867-5567-471A-A7B5-9C30C3FF4C99}" type="datetime1">
              <a:rPr lang="en-US" smtClean="0"/>
              <a:t>7/3/2012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8E4044D-A13D-44B5-B1F1-D8E5081730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C2D23D-43EF-4FB5-A909-4947B820F6DD}" type="datetime1">
              <a:rPr lang="en-US" smtClean="0"/>
              <a:t>7/3/2012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8E4044D-A13D-44B5-B1F1-D8E5081730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6FFE781-996D-40D4-9A71-DA9BC8556570}" type="datetime1">
              <a:rPr lang="en-US" smtClean="0"/>
              <a:t>7/3/2012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8E4044D-A13D-44B5-B1F1-D8E5081730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200" smtClean="0">
                <a:latin typeface="+mj-lt"/>
              </a:defRPr>
            </a:lvl1pPr>
          </a:lstStyle>
          <a:p>
            <a:fld id="{8AF7D3A8-E275-4D0D-B8E0-C66C40B943BA}" type="datetime1">
              <a:rPr lang="en-US" smtClean="0"/>
              <a:t>7/3/2012</a:t>
            </a:fld>
            <a:endParaRPr lang="en-US"/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 smtClean="0"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286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 smtClean="0">
                <a:latin typeface="+mj-lt"/>
              </a:defRPr>
            </a:lvl1pPr>
          </a:lstStyle>
          <a:p>
            <a:fld id="{98E4044D-A13D-44B5-B1F1-D8E50817300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679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28680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600">
          <a:solidFill>
            <a:schemeClr val="tx1"/>
          </a:solidFill>
          <a:latin typeface="+mn-lt"/>
        </a:defRPr>
      </a:lvl2pPr>
      <a:lvl3pPr marL="1022350" indent="-350838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3pPr>
      <a:lvl4pPr marL="1339850" indent="-315913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 sz="2000">
          <a:solidFill>
            <a:schemeClr val="tx1"/>
          </a:solidFill>
          <a:latin typeface="+mn-lt"/>
        </a:defRPr>
      </a:lvl4pPr>
      <a:lvl5pPr marL="16811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1383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Relationship Id="rId4" Type="http://schemas.openxmlformats.org/officeDocument/2006/relationships/image" Target="../media/image5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5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Relationship Id="rId4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slideLayout" Target="../slideLayouts/slideLayout2.xml"/><Relationship Id="rId7" Type="http://schemas.openxmlformats.org/officeDocument/2006/relationships/oleObject" Target="../embeddings/oleObject2.bin"/><Relationship Id="rId2" Type="http://schemas.openxmlformats.org/officeDocument/2006/relationships/tags" Target="../tags/tag14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2.emf"/><Relationship Id="rId5" Type="http://schemas.openxmlformats.org/officeDocument/2006/relationships/image" Target="../media/image11.emf"/><Relationship Id="rId4" Type="http://schemas.openxmlformats.org/officeDocument/2006/relationships/notesSlide" Target="../notesSlides/notesSlide6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3" Type="http://schemas.openxmlformats.org/officeDocument/2006/relationships/slideLayout" Target="../slideLayouts/slideLayout2.xml"/><Relationship Id="rId7" Type="http://schemas.openxmlformats.org/officeDocument/2006/relationships/oleObject" Target="../embeddings/oleObject4.bin"/><Relationship Id="rId12" Type="http://schemas.openxmlformats.org/officeDocument/2006/relationships/image" Target="../media/image16.wmf"/><Relationship Id="rId2" Type="http://schemas.openxmlformats.org/officeDocument/2006/relationships/tags" Target="../tags/tag15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3.wmf"/><Relationship Id="rId11" Type="http://schemas.openxmlformats.org/officeDocument/2006/relationships/oleObject" Target="../embeddings/oleObject6.bin"/><Relationship Id="rId5" Type="http://schemas.openxmlformats.org/officeDocument/2006/relationships/oleObject" Target="../embeddings/oleObject3.bin"/><Relationship Id="rId10" Type="http://schemas.openxmlformats.org/officeDocument/2006/relationships/image" Target="../media/image15.wmf"/><Relationship Id="rId4" Type="http://schemas.openxmlformats.org/officeDocument/2006/relationships/notesSlide" Target="../notesSlides/notesSlide7.xml"/><Relationship Id="rId9" Type="http://schemas.openxmlformats.org/officeDocument/2006/relationships/oleObject" Target="../embeddings/oleObject5.bin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4.wm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20.png"/><Relationship Id="rId4" Type="http://schemas.openxmlformats.org/officeDocument/2006/relationships/image" Target="../media/image19.wmf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4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7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6" Type="http://schemas.openxmlformats.org/officeDocument/2006/relationships/image" Target="../media/image3.jpeg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7.xml"/><Relationship Id="rId5" Type="http://schemas.openxmlformats.org/officeDocument/2006/relationships/image" Target="../media/image25.png"/><Relationship Id="rId4" Type="http://schemas.openxmlformats.org/officeDocument/2006/relationships/image" Target="../media/image11.emf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8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9.pn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1.png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524000"/>
            <a:ext cx="7868093" cy="1752600"/>
          </a:xfrm>
        </p:spPr>
        <p:txBody>
          <a:bodyPr/>
          <a:lstStyle/>
          <a:p>
            <a:r>
              <a:rPr lang="en-US" dirty="0" smtClean="0"/>
              <a:t>Nonparametric Link Prediction in Dynamic Graphs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64194" y="3822405"/>
            <a:ext cx="5156791" cy="2121195"/>
          </a:xfrm>
        </p:spPr>
        <p:txBody>
          <a:bodyPr>
            <a:normAutofit lnSpcReduction="10000"/>
          </a:bodyPr>
          <a:lstStyle/>
          <a:p>
            <a:endParaRPr lang="en-US" sz="2400" dirty="0" smtClean="0">
              <a:solidFill>
                <a:srgbClr val="0070C0"/>
              </a:solidFill>
            </a:endParaRPr>
          </a:p>
          <a:p>
            <a:endParaRPr lang="en-US" sz="2400" dirty="0" smtClean="0">
              <a:solidFill>
                <a:srgbClr val="0070C0"/>
              </a:solidFill>
            </a:endParaRPr>
          </a:p>
          <a:p>
            <a:r>
              <a:rPr lang="en-US" sz="2400" dirty="0" err="1" smtClean="0">
                <a:solidFill>
                  <a:srgbClr val="0070C0"/>
                </a:solidFill>
              </a:rPr>
              <a:t>Purnamrita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Sarkar</a:t>
            </a:r>
            <a:r>
              <a:rPr lang="en-US" sz="2400" dirty="0" smtClean="0">
                <a:solidFill>
                  <a:srgbClr val="0070C0"/>
                </a:solidFill>
              </a:rPr>
              <a:t> (UC Berkeley)</a:t>
            </a:r>
          </a:p>
          <a:p>
            <a:r>
              <a:rPr lang="en-US" sz="2400" dirty="0" err="1" smtClean="0">
                <a:solidFill>
                  <a:srgbClr val="0070C0"/>
                </a:solidFill>
              </a:rPr>
              <a:t>Deepayan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Chakrabarti</a:t>
            </a:r>
            <a:r>
              <a:rPr lang="en-US" sz="2400" dirty="0" smtClean="0">
                <a:solidFill>
                  <a:srgbClr val="0070C0"/>
                </a:solidFill>
              </a:rPr>
              <a:t> (Facebook)</a:t>
            </a:r>
          </a:p>
          <a:p>
            <a:r>
              <a:rPr lang="en-US" sz="2400" dirty="0" smtClean="0">
                <a:solidFill>
                  <a:srgbClr val="0070C0"/>
                </a:solidFill>
              </a:rPr>
              <a:t>Michael Jordan (UC Berkeley)</a:t>
            </a:r>
            <a:endParaRPr lang="en-US" sz="2400" dirty="0">
              <a:solidFill>
                <a:srgbClr val="0070C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4044D-A13D-44B5-B1F1-D8E508173000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4092"/>
    </mc:Choice>
    <mc:Fallback xmlns="">
      <p:transition spd="slow" advTm="64092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oup 20"/>
          <p:cNvGrpSpPr>
            <a:grpSpLocks noChangeAspect="1"/>
          </p:cNvGrpSpPr>
          <p:nvPr/>
        </p:nvGrpSpPr>
        <p:grpSpPr>
          <a:xfrm>
            <a:off x="2848105" y="1506192"/>
            <a:ext cx="1253754" cy="2386583"/>
            <a:chOff x="2270859" y="2222476"/>
            <a:chExt cx="993566" cy="2718591"/>
          </a:xfrm>
        </p:grpSpPr>
        <p:pic>
          <p:nvPicPr>
            <p:cNvPr id="22" name="Content Placeholder 29" descr="graph-slice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270859" y="2222476"/>
              <a:ext cx="993566" cy="2718591"/>
            </a:xfrm>
            <a:prstGeom prst="rect">
              <a:avLst/>
            </a:prstGeom>
          </p:spPr>
        </p:pic>
        <p:sp>
          <p:nvSpPr>
            <p:cNvPr id="23" name="Cloud 22"/>
            <p:cNvSpPr/>
            <p:nvPr/>
          </p:nvSpPr>
          <p:spPr>
            <a:xfrm rot="554511">
              <a:off x="2373995" y="2917838"/>
              <a:ext cx="805558" cy="1246909"/>
            </a:xfrm>
            <a:prstGeom prst="cloud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" name="Group 17"/>
          <p:cNvGrpSpPr>
            <a:grpSpLocks noChangeAspect="1"/>
          </p:cNvGrpSpPr>
          <p:nvPr/>
        </p:nvGrpSpPr>
        <p:grpSpPr>
          <a:xfrm>
            <a:off x="1223166" y="1686300"/>
            <a:ext cx="1253754" cy="2386583"/>
            <a:chOff x="3051961" y="2371276"/>
            <a:chExt cx="993566" cy="2718591"/>
          </a:xfrm>
        </p:grpSpPr>
        <p:pic>
          <p:nvPicPr>
            <p:cNvPr id="19" name="Content Placeholder 29" descr="graph-slice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051961" y="2371276"/>
              <a:ext cx="993566" cy="2718591"/>
            </a:xfrm>
            <a:prstGeom prst="rect">
              <a:avLst/>
            </a:prstGeom>
          </p:spPr>
        </p:pic>
        <p:sp>
          <p:nvSpPr>
            <p:cNvPr id="20" name="Cloud 19"/>
            <p:cNvSpPr/>
            <p:nvPr/>
          </p:nvSpPr>
          <p:spPr>
            <a:xfrm rot="554511">
              <a:off x="3145686" y="3053111"/>
              <a:ext cx="805558" cy="1246909"/>
            </a:xfrm>
            <a:prstGeom prst="cloud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4" name="Group 23"/>
          <p:cNvGrpSpPr>
            <a:grpSpLocks noChangeAspect="1"/>
          </p:cNvGrpSpPr>
          <p:nvPr/>
        </p:nvGrpSpPr>
        <p:grpSpPr>
          <a:xfrm>
            <a:off x="1984675" y="2751135"/>
            <a:ext cx="112455" cy="128066"/>
            <a:chOff x="4714504" y="3358747"/>
            <a:chExt cx="198119" cy="237694"/>
          </a:xfrm>
        </p:grpSpPr>
        <p:sp>
          <p:nvSpPr>
            <p:cNvPr id="25" name="Oval 24"/>
            <p:cNvSpPr/>
            <p:nvPr/>
          </p:nvSpPr>
          <p:spPr>
            <a:xfrm>
              <a:off x="4714504" y="3550722"/>
              <a:ext cx="45719" cy="4571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Oval 25"/>
            <p:cNvSpPr/>
            <p:nvPr/>
          </p:nvSpPr>
          <p:spPr>
            <a:xfrm>
              <a:off x="4866904" y="3358747"/>
              <a:ext cx="45719" cy="4571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7" name="Group 26"/>
          <p:cNvGrpSpPr>
            <a:grpSpLocks noChangeAspect="1"/>
          </p:cNvGrpSpPr>
          <p:nvPr/>
        </p:nvGrpSpPr>
        <p:grpSpPr>
          <a:xfrm>
            <a:off x="3443298" y="2677908"/>
            <a:ext cx="112455" cy="128066"/>
            <a:chOff x="4714504" y="3358747"/>
            <a:chExt cx="198119" cy="237694"/>
          </a:xfrm>
        </p:grpSpPr>
        <p:sp>
          <p:nvSpPr>
            <p:cNvPr id="28" name="Oval 27"/>
            <p:cNvSpPr/>
            <p:nvPr/>
          </p:nvSpPr>
          <p:spPr>
            <a:xfrm>
              <a:off x="4714504" y="3550722"/>
              <a:ext cx="45719" cy="4571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4866904" y="3358747"/>
              <a:ext cx="45719" cy="4571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30" name="Straight Connector 29"/>
          <p:cNvCxnSpPr>
            <a:cxnSpLocks noChangeAspect="1"/>
          </p:cNvCxnSpPr>
          <p:nvPr/>
        </p:nvCxnSpPr>
        <p:spPr>
          <a:xfrm rot="5400000">
            <a:off x="1987715" y="2750830"/>
            <a:ext cx="120942" cy="96012"/>
          </a:xfrm>
          <a:prstGeom prst="line">
            <a:avLst/>
          </a:prstGeom>
          <a:ln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31" name="Rectangle 30"/>
          <p:cNvSpPr>
            <a:spLocks noChangeAspect="1"/>
          </p:cNvSpPr>
          <p:nvPr/>
        </p:nvSpPr>
        <p:spPr>
          <a:xfrm>
            <a:off x="1800594" y="3671911"/>
            <a:ext cx="97770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  <a:latin typeface="Comic Sans MS" pitchFamily="66" charset="0"/>
              </a:rPr>
              <a:t>G</a:t>
            </a:r>
            <a:r>
              <a:rPr lang="en-US" sz="2400" baseline="-25000" dirty="0" smtClean="0">
                <a:solidFill>
                  <a:prstClr val="black"/>
                </a:solidFill>
                <a:latin typeface="Comic Sans MS" pitchFamily="66" charset="0"/>
              </a:rPr>
              <a:t>1</a:t>
            </a:r>
            <a:endParaRPr lang="en-US" dirty="0"/>
          </a:p>
        </p:txBody>
      </p:sp>
      <p:sp>
        <p:nvSpPr>
          <p:cNvPr id="32" name="Rectangle 31"/>
          <p:cNvSpPr>
            <a:spLocks noChangeAspect="1"/>
          </p:cNvSpPr>
          <p:nvPr/>
        </p:nvSpPr>
        <p:spPr>
          <a:xfrm>
            <a:off x="3328826" y="3646179"/>
            <a:ext cx="126253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  <a:latin typeface="Comic Sans MS" pitchFamily="66" charset="0"/>
              </a:rPr>
              <a:t>G</a:t>
            </a:r>
            <a:r>
              <a:rPr lang="en-US" sz="2400" baseline="-25000" dirty="0" smtClean="0">
                <a:solidFill>
                  <a:prstClr val="black"/>
                </a:solidFill>
                <a:latin typeface="Comic Sans MS" pitchFamily="66" charset="0"/>
              </a:rPr>
              <a:t>2</a:t>
            </a:r>
            <a:endParaRPr lang="en-US" dirty="0"/>
          </a:p>
        </p:txBody>
      </p:sp>
      <p:grpSp>
        <p:nvGrpSpPr>
          <p:cNvPr id="33" name="Group 32"/>
          <p:cNvGrpSpPr>
            <a:grpSpLocks noChangeAspect="1"/>
          </p:cNvGrpSpPr>
          <p:nvPr/>
        </p:nvGrpSpPr>
        <p:grpSpPr>
          <a:xfrm>
            <a:off x="5531954" y="1494321"/>
            <a:ext cx="1308233" cy="2656049"/>
            <a:chOff x="5650676" y="1613064"/>
            <a:chExt cx="2304788" cy="4929623"/>
          </a:xfrm>
        </p:grpSpPr>
        <p:grpSp>
          <p:nvGrpSpPr>
            <p:cNvPr id="34" name="Group 54"/>
            <p:cNvGrpSpPr/>
            <p:nvPr/>
          </p:nvGrpSpPr>
          <p:grpSpPr>
            <a:xfrm>
              <a:off x="5650676" y="1613064"/>
              <a:ext cx="2208810" cy="4429497"/>
              <a:chOff x="3051961" y="2371276"/>
              <a:chExt cx="993566" cy="2718591"/>
            </a:xfrm>
          </p:grpSpPr>
          <p:pic>
            <p:nvPicPr>
              <p:cNvPr id="39" name="Content Placeholder 29" descr="graph-slice.png"/>
              <p:cNvPicPr>
                <a:picLocks noChangeAspect="1"/>
              </p:cNvPicPr>
              <p:nvPr/>
            </p:nvPicPr>
            <p:blipFill>
              <a:blip r:embed="rId2" cstate="print"/>
              <a:stretch>
                <a:fillRect/>
              </a:stretch>
            </p:blipFill>
            <p:spPr>
              <a:xfrm>
                <a:off x="3051961" y="2371276"/>
                <a:ext cx="993566" cy="2718591"/>
              </a:xfrm>
              <a:prstGeom prst="rect">
                <a:avLst/>
              </a:prstGeom>
            </p:spPr>
          </p:pic>
          <p:sp>
            <p:nvSpPr>
              <p:cNvPr id="40" name="Cloud 39"/>
              <p:cNvSpPr/>
              <p:nvPr/>
            </p:nvSpPr>
            <p:spPr>
              <a:xfrm rot="554511">
                <a:off x="3145686" y="3053111"/>
                <a:ext cx="805558" cy="1246909"/>
              </a:xfrm>
              <a:prstGeom prst="cloud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5" name="Group 60"/>
            <p:cNvGrpSpPr/>
            <p:nvPr/>
          </p:nvGrpSpPr>
          <p:grpSpPr>
            <a:xfrm>
              <a:off x="6610565" y="3639797"/>
              <a:ext cx="198119" cy="237694"/>
              <a:chOff x="4714504" y="3358747"/>
              <a:chExt cx="198119" cy="237694"/>
            </a:xfrm>
          </p:grpSpPr>
          <p:sp>
            <p:nvSpPr>
              <p:cNvPr id="37" name="Oval 36"/>
              <p:cNvSpPr/>
              <p:nvPr/>
            </p:nvSpPr>
            <p:spPr>
              <a:xfrm>
                <a:off x="4714504" y="3550722"/>
                <a:ext cx="45719" cy="45719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Oval 37"/>
              <p:cNvSpPr/>
              <p:nvPr/>
            </p:nvSpPr>
            <p:spPr>
              <a:xfrm>
                <a:off x="4866904" y="3358747"/>
                <a:ext cx="45719" cy="45719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6" name="Rectangle 35"/>
            <p:cNvSpPr/>
            <p:nvPr/>
          </p:nvSpPr>
          <p:spPr>
            <a:xfrm>
              <a:off x="6601175" y="5685837"/>
              <a:ext cx="1354289" cy="85685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400" dirty="0" smtClean="0">
                  <a:solidFill>
                    <a:prstClr val="black"/>
                  </a:solidFill>
                  <a:latin typeface="Comic Sans MS" pitchFamily="66" charset="0"/>
                </a:rPr>
                <a:t>G</a:t>
              </a:r>
              <a:r>
                <a:rPr lang="en-US" sz="2400" baseline="-25000" dirty="0" smtClean="0">
                  <a:solidFill>
                    <a:prstClr val="black"/>
                  </a:solidFill>
                  <a:latin typeface="Comic Sans MS" pitchFamily="66" charset="0"/>
                </a:rPr>
                <a:t>T</a:t>
              </a:r>
              <a:endParaRPr lang="en-US" dirty="0"/>
            </a:p>
          </p:txBody>
        </p:sp>
      </p:grpSp>
      <p:sp>
        <p:nvSpPr>
          <p:cNvPr id="41" name="Rectangle 40"/>
          <p:cNvSpPr>
            <a:spLocks noChangeAspect="1"/>
          </p:cNvSpPr>
          <p:nvPr/>
        </p:nvSpPr>
        <p:spPr>
          <a:xfrm>
            <a:off x="4288135" y="3572951"/>
            <a:ext cx="119826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  <a:latin typeface="Comic Sans MS" pitchFamily="66" charset="0"/>
              </a:rPr>
              <a:t>……</a:t>
            </a:r>
            <a:endParaRPr lang="en-US" dirty="0"/>
          </a:p>
        </p:txBody>
      </p:sp>
      <p:sp>
        <p:nvSpPr>
          <p:cNvPr id="42" name="TextBox 41"/>
          <p:cNvSpPr txBox="1">
            <a:spLocks noChangeAspect="1"/>
          </p:cNvSpPr>
          <p:nvPr/>
        </p:nvSpPr>
        <p:spPr>
          <a:xfrm>
            <a:off x="1472539" y="2458202"/>
            <a:ext cx="9737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latin typeface="Comic Sans MS" pitchFamily="66" charset="0"/>
              </a:rPr>
              <a:t>Y</a:t>
            </a:r>
            <a:r>
              <a:rPr lang="en-US" sz="1200" b="1" baseline="-25000" dirty="0" smtClean="0">
                <a:latin typeface="Comic Sans MS" pitchFamily="66" charset="0"/>
              </a:rPr>
              <a:t>1</a:t>
            </a:r>
            <a:r>
              <a:rPr lang="en-US" sz="1200" b="1" dirty="0" smtClean="0">
                <a:latin typeface="Comic Sans MS" pitchFamily="66" charset="0"/>
              </a:rPr>
              <a:t> (i,j)=1</a:t>
            </a:r>
            <a:endParaRPr lang="en-US" sz="1200" b="1" dirty="0">
              <a:latin typeface="Comic Sans MS" pitchFamily="66" charset="0"/>
            </a:endParaRPr>
          </a:p>
        </p:txBody>
      </p:sp>
      <p:sp>
        <p:nvSpPr>
          <p:cNvPr id="43" name="TextBox 42"/>
          <p:cNvSpPr txBox="1">
            <a:spLocks noChangeAspect="1"/>
          </p:cNvSpPr>
          <p:nvPr/>
        </p:nvSpPr>
        <p:spPr>
          <a:xfrm>
            <a:off x="3040084" y="2349363"/>
            <a:ext cx="958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latin typeface="Comic Sans MS" pitchFamily="66" charset="0"/>
              </a:rPr>
              <a:t>Y</a:t>
            </a:r>
            <a:r>
              <a:rPr lang="en-US" sz="1200" b="1" baseline="-25000" dirty="0" smtClean="0">
                <a:latin typeface="Comic Sans MS" pitchFamily="66" charset="0"/>
              </a:rPr>
              <a:t>2</a:t>
            </a:r>
            <a:r>
              <a:rPr lang="en-US" sz="1200" b="1" dirty="0" smtClean="0">
                <a:latin typeface="Comic Sans MS" pitchFamily="66" charset="0"/>
              </a:rPr>
              <a:t> (i,j)=0</a:t>
            </a:r>
            <a:endParaRPr lang="en-US" sz="1200" b="1" dirty="0">
              <a:latin typeface="Comic Sans MS" pitchFamily="66" charset="0"/>
            </a:endParaRPr>
          </a:p>
        </p:txBody>
      </p:sp>
      <p:sp>
        <p:nvSpPr>
          <p:cNvPr id="44" name="TextBox 43"/>
          <p:cNvSpPr txBox="1">
            <a:spLocks noChangeAspect="1"/>
          </p:cNvSpPr>
          <p:nvPr/>
        </p:nvSpPr>
        <p:spPr>
          <a:xfrm>
            <a:off x="6820811" y="2242471"/>
            <a:ext cx="17175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Comic Sans MS" pitchFamily="66" charset="0"/>
              </a:rPr>
              <a:t>Y</a:t>
            </a:r>
            <a:r>
              <a:rPr lang="en-US" sz="2000" b="1" baseline="-25000" dirty="0" smtClean="0">
                <a:latin typeface="Comic Sans MS" pitchFamily="66" charset="0"/>
              </a:rPr>
              <a:t>T+1</a:t>
            </a:r>
            <a:r>
              <a:rPr lang="en-US" sz="2000" b="1" dirty="0" smtClean="0">
                <a:latin typeface="Comic Sans MS" pitchFamily="66" charset="0"/>
              </a:rPr>
              <a:t> (i,j)=</a:t>
            </a:r>
            <a:r>
              <a:rPr lang="en-US" sz="2000" b="1" dirty="0" smtClean="0">
                <a:solidFill>
                  <a:srgbClr val="FF0000"/>
                </a:solidFill>
                <a:latin typeface="Comic Sans MS" pitchFamily="66" charset="0"/>
              </a:rPr>
              <a:t>?</a:t>
            </a:r>
            <a:endParaRPr lang="en-US" sz="20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6103912" y="674916"/>
            <a:ext cx="319446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>
              <a:latin typeface="Comic Sans MS" pitchFamily="66" charset="0"/>
            </a:endParaRPr>
          </a:p>
          <a:p>
            <a:r>
              <a:rPr lang="en-US" dirty="0" smtClean="0">
                <a:latin typeface="Comic Sans MS" pitchFamily="66" charset="0"/>
              </a:rPr>
              <a:t>	</a:t>
            </a:r>
          </a:p>
          <a:p>
            <a:r>
              <a:rPr lang="en-US" dirty="0" smtClean="0">
                <a:latin typeface="Comic Sans MS" pitchFamily="66" charset="0"/>
              </a:rPr>
              <a:t>	1  ≤  </a:t>
            </a:r>
            <a:r>
              <a:rPr lang="en-US" dirty="0" err="1" smtClean="0">
                <a:latin typeface="Comic Sans MS" pitchFamily="66" charset="0"/>
              </a:rPr>
              <a:t>cn</a:t>
            </a:r>
            <a:r>
              <a:rPr lang="en-US" dirty="0" smtClean="0">
                <a:latin typeface="Comic Sans MS" pitchFamily="66" charset="0"/>
              </a:rPr>
              <a:t>(i,j)   ≤ 3</a:t>
            </a:r>
          </a:p>
          <a:p>
            <a:r>
              <a:rPr lang="en-US" dirty="0" smtClean="0">
                <a:latin typeface="Comic Sans MS" pitchFamily="66" charset="0"/>
              </a:rPr>
              <a:t>	3  ≤ deg(i,j)  ≤ 6</a:t>
            </a:r>
          </a:p>
          <a:p>
            <a:r>
              <a:rPr lang="en-US" dirty="0" smtClean="0">
                <a:latin typeface="Comic Sans MS" pitchFamily="66" charset="0"/>
              </a:rPr>
              <a:t>	1  ≤  </a:t>
            </a:r>
            <a:r>
              <a:rPr lang="en-US" dirty="0" err="1" smtClean="0">
                <a:latin typeface="Comic Sans MS" pitchFamily="66" charset="0"/>
              </a:rPr>
              <a:t>ℓℓ</a:t>
            </a:r>
            <a:r>
              <a:rPr lang="en-US" dirty="0" smtClean="0">
                <a:latin typeface="Comic Sans MS" pitchFamily="66" charset="0"/>
              </a:rPr>
              <a:t> (i,j)  ≤ 2</a:t>
            </a:r>
          </a:p>
          <a:p>
            <a:endParaRPr lang="en-US" dirty="0">
              <a:latin typeface="Comic Sans MS" pitchFamily="66" charset="0"/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6899562" y="1092531"/>
            <a:ext cx="2042557" cy="1128156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Title 1"/>
          <p:cNvSpPr txBox="1">
            <a:spLocks/>
          </p:cNvSpPr>
          <p:nvPr/>
        </p:nvSpPr>
        <p:spPr bwMode="auto">
          <a:xfrm>
            <a:off x="445325" y="223284"/>
            <a:ext cx="8229600" cy="9197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</a:defRPr>
            </a:lvl9pPr>
          </a:lstStyle>
          <a:p>
            <a:r>
              <a:rPr lang="en-US" sz="3600" smtClean="0"/>
              <a:t>Including graph-based features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8" y="4242391"/>
            <a:ext cx="8601741" cy="1888534"/>
          </a:xfrm>
        </p:spPr>
        <p:txBody>
          <a:bodyPr/>
          <a:lstStyle/>
          <a:p>
            <a:r>
              <a:rPr lang="en-US" sz="2800" dirty="0" smtClean="0"/>
              <a:t>How do we form these </a:t>
            </a:r>
            <a:r>
              <a:rPr lang="en-US" sz="2800" dirty="0" err="1" smtClean="0"/>
              <a:t>datacubes</a:t>
            </a:r>
            <a:r>
              <a:rPr lang="en-US" sz="2800" dirty="0" smtClean="0"/>
              <a:t>?</a:t>
            </a:r>
          </a:p>
          <a:p>
            <a:r>
              <a:rPr lang="en-US" sz="2800" dirty="0" smtClean="0">
                <a:solidFill>
                  <a:srgbClr val="0070C0"/>
                </a:solidFill>
              </a:rPr>
              <a:t>Vanilla idea: </a:t>
            </a:r>
            <a:r>
              <a:rPr lang="en-US" sz="2800" dirty="0" smtClean="0"/>
              <a:t>One </a:t>
            </a:r>
            <a:r>
              <a:rPr lang="en-US" sz="2800" dirty="0" err="1" smtClean="0"/>
              <a:t>datacube</a:t>
            </a:r>
            <a:r>
              <a:rPr lang="en-US" sz="2800" dirty="0" smtClean="0"/>
              <a:t> for </a:t>
            </a:r>
            <a:r>
              <a:rPr lang="en-US" sz="2800" dirty="0" smtClean="0">
                <a:solidFill>
                  <a:srgbClr val="0070C0"/>
                </a:solidFill>
              </a:rPr>
              <a:t>G</a:t>
            </a:r>
            <a:r>
              <a:rPr lang="en-US" sz="2800" baseline="-25000" dirty="0" smtClean="0">
                <a:solidFill>
                  <a:srgbClr val="0070C0"/>
                </a:solidFill>
              </a:rPr>
              <a:t>t</a:t>
            </a:r>
            <a:r>
              <a:rPr lang="en-US" sz="2800" dirty="0" smtClean="0">
                <a:solidFill>
                  <a:srgbClr val="0070C0"/>
                </a:solidFill>
              </a:rPr>
              <a:t>→G</a:t>
            </a:r>
            <a:r>
              <a:rPr lang="en-US" sz="2800" baseline="-25000" dirty="0" smtClean="0">
                <a:solidFill>
                  <a:srgbClr val="0070C0"/>
                </a:solidFill>
              </a:rPr>
              <a:t>t+1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  <a:br>
              <a:rPr lang="en-US" sz="2800" dirty="0" smtClean="0">
                <a:solidFill>
                  <a:srgbClr val="0070C0"/>
                </a:solidFill>
              </a:rPr>
            </a:br>
            <a:r>
              <a:rPr lang="en-US" sz="2800" dirty="0" smtClean="0">
                <a:solidFill>
                  <a:srgbClr val="0070C0"/>
                </a:solidFill>
              </a:rPr>
              <a:t>                     </a:t>
            </a:r>
            <a:r>
              <a:rPr lang="en-US" sz="2800" dirty="0" smtClean="0"/>
              <a:t>aggregated over</a:t>
            </a:r>
            <a:r>
              <a:rPr lang="en-US" sz="2800" dirty="0" smtClean="0">
                <a:solidFill>
                  <a:srgbClr val="0070C0"/>
                </a:solidFill>
              </a:rPr>
              <a:t> all pairs (</a:t>
            </a:r>
            <a:r>
              <a:rPr lang="en-US" sz="2800" dirty="0" err="1" smtClean="0">
                <a:solidFill>
                  <a:srgbClr val="0070C0"/>
                </a:solidFill>
              </a:rPr>
              <a:t>i,j</a:t>
            </a:r>
            <a:r>
              <a:rPr lang="en-US" sz="2800" dirty="0" smtClean="0">
                <a:solidFill>
                  <a:srgbClr val="0070C0"/>
                </a:solidFill>
              </a:rPr>
              <a:t>)</a:t>
            </a:r>
          </a:p>
          <a:p>
            <a:pPr lvl="1"/>
            <a:r>
              <a:rPr lang="en-US" sz="2400" dirty="0" smtClean="0">
                <a:solidFill>
                  <a:srgbClr val="FF0000"/>
                </a:solidFill>
              </a:rPr>
              <a:t>Does not allow for differently evolving communities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4044D-A13D-44B5-B1F1-D8E508173000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3249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5364"/>
    </mc:Choice>
    <mc:Fallback xmlns="">
      <p:transition spd="slow" advTm="85364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TextBox 43"/>
          <p:cNvSpPr txBox="1">
            <a:spLocks noChangeAspect="1"/>
          </p:cNvSpPr>
          <p:nvPr/>
        </p:nvSpPr>
        <p:spPr>
          <a:xfrm>
            <a:off x="6820811" y="2242471"/>
            <a:ext cx="17175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Comic Sans MS" pitchFamily="66" charset="0"/>
              </a:rPr>
              <a:t>Y</a:t>
            </a:r>
            <a:r>
              <a:rPr lang="en-US" sz="2000" b="1" baseline="-25000" dirty="0" smtClean="0">
                <a:latin typeface="Comic Sans MS" pitchFamily="66" charset="0"/>
              </a:rPr>
              <a:t>T+1</a:t>
            </a:r>
            <a:r>
              <a:rPr lang="en-US" sz="2000" b="1" dirty="0" smtClean="0">
                <a:latin typeface="Comic Sans MS" pitchFamily="66" charset="0"/>
              </a:rPr>
              <a:t> (i,j)=</a:t>
            </a:r>
            <a:r>
              <a:rPr lang="en-US" sz="2000" b="1" dirty="0" smtClean="0">
                <a:solidFill>
                  <a:srgbClr val="FF0000"/>
                </a:solidFill>
                <a:latin typeface="Comic Sans MS" pitchFamily="66" charset="0"/>
              </a:rPr>
              <a:t>?</a:t>
            </a:r>
            <a:endParaRPr lang="en-US" sz="20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6103912" y="674916"/>
            <a:ext cx="319446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>
              <a:latin typeface="Comic Sans MS" pitchFamily="66" charset="0"/>
            </a:endParaRPr>
          </a:p>
          <a:p>
            <a:r>
              <a:rPr lang="en-US" dirty="0" smtClean="0">
                <a:latin typeface="Comic Sans MS" pitchFamily="66" charset="0"/>
              </a:rPr>
              <a:t>	</a:t>
            </a:r>
          </a:p>
          <a:p>
            <a:r>
              <a:rPr lang="en-US" dirty="0" smtClean="0">
                <a:latin typeface="Comic Sans MS" pitchFamily="66" charset="0"/>
              </a:rPr>
              <a:t>	1  ≤  </a:t>
            </a:r>
            <a:r>
              <a:rPr lang="en-US" dirty="0" err="1" smtClean="0">
                <a:latin typeface="Comic Sans MS" pitchFamily="66" charset="0"/>
              </a:rPr>
              <a:t>cn</a:t>
            </a:r>
            <a:r>
              <a:rPr lang="en-US" dirty="0" smtClean="0">
                <a:latin typeface="Comic Sans MS" pitchFamily="66" charset="0"/>
              </a:rPr>
              <a:t>(i,j)   ≤ 3</a:t>
            </a:r>
          </a:p>
          <a:p>
            <a:r>
              <a:rPr lang="en-US" dirty="0" smtClean="0">
                <a:latin typeface="Comic Sans MS" pitchFamily="66" charset="0"/>
              </a:rPr>
              <a:t>	3  ≤ deg(i,j)  ≤ 6</a:t>
            </a:r>
          </a:p>
          <a:p>
            <a:r>
              <a:rPr lang="en-US" dirty="0" smtClean="0">
                <a:latin typeface="Comic Sans MS" pitchFamily="66" charset="0"/>
              </a:rPr>
              <a:t>	1  ≤  </a:t>
            </a:r>
            <a:r>
              <a:rPr lang="en-US" dirty="0" err="1" smtClean="0">
                <a:latin typeface="Comic Sans MS" pitchFamily="66" charset="0"/>
              </a:rPr>
              <a:t>ℓℓ</a:t>
            </a:r>
            <a:r>
              <a:rPr lang="en-US" dirty="0" smtClean="0">
                <a:latin typeface="Comic Sans MS" pitchFamily="66" charset="0"/>
              </a:rPr>
              <a:t> (i,j)  ≤ 2</a:t>
            </a:r>
          </a:p>
          <a:p>
            <a:endParaRPr lang="en-US" dirty="0">
              <a:latin typeface="Comic Sans MS" pitchFamily="66" charset="0"/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6899562" y="1092531"/>
            <a:ext cx="2042557" cy="1128156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Title 1"/>
          <p:cNvSpPr txBox="1">
            <a:spLocks/>
          </p:cNvSpPr>
          <p:nvPr/>
        </p:nvSpPr>
        <p:spPr bwMode="auto">
          <a:xfrm>
            <a:off x="445325" y="223284"/>
            <a:ext cx="8229600" cy="9197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</a:defRPr>
            </a:lvl9pPr>
          </a:lstStyle>
          <a:p>
            <a:r>
              <a:rPr lang="en-US" sz="3600" dirty="0" smtClean="0"/>
              <a:t>Our Model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4242391"/>
            <a:ext cx="8484919" cy="1888534"/>
          </a:xfrm>
        </p:spPr>
        <p:txBody>
          <a:bodyPr/>
          <a:lstStyle/>
          <a:p>
            <a:r>
              <a:rPr lang="en-US" sz="2800" dirty="0" smtClean="0"/>
              <a:t>How do we form these </a:t>
            </a:r>
            <a:r>
              <a:rPr lang="en-US" sz="2800" dirty="0" err="1" smtClean="0"/>
              <a:t>datacubes</a:t>
            </a:r>
            <a:r>
              <a:rPr lang="en-US" sz="2800" dirty="0" smtClean="0"/>
              <a:t>?</a:t>
            </a:r>
          </a:p>
          <a:p>
            <a:r>
              <a:rPr lang="en-US" sz="2800" dirty="0" smtClean="0">
                <a:solidFill>
                  <a:srgbClr val="0070C0"/>
                </a:solidFill>
              </a:rPr>
              <a:t>Our Model: </a:t>
            </a:r>
            <a:r>
              <a:rPr lang="en-US" sz="2800" dirty="0" smtClean="0"/>
              <a:t>One </a:t>
            </a:r>
            <a:r>
              <a:rPr lang="en-US" sz="2800" dirty="0" err="1" smtClean="0"/>
              <a:t>datacube</a:t>
            </a:r>
            <a:r>
              <a:rPr lang="en-US" sz="2800" dirty="0" smtClean="0"/>
              <a:t> for </a:t>
            </a:r>
            <a:r>
              <a:rPr lang="en-US" sz="2800" dirty="0"/>
              <a:t>each </a:t>
            </a:r>
            <a:r>
              <a:rPr lang="en-US" sz="2800" i="1" dirty="0" smtClean="0">
                <a:solidFill>
                  <a:srgbClr val="FF0000"/>
                </a:solidFill>
              </a:rPr>
              <a:t>neighborhood</a:t>
            </a:r>
            <a:endParaRPr lang="en-US" sz="2800" dirty="0"/>
          </a:p>
          <a:p>
            <a:pPr lvl="1"/>
            <a:r>
              <a:rPr lang="en-US" sz="2400" dirty="0" smtClean="0">
                <a:solidFill>
                  <a:srgbClr val="FF0000"/>
                </a:solidFill>
              </a:rPr>
              <a:t>Captures local evolution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1226912" y="1489055"/>
            <a:ext cx="5617021" cy="2656049"/>
            <a:chOff x="1068791" y="1314561"/>
            <a:chExt cx="5617021" cy="2656049"/>
          </a:xfrm>
        </p:grpSpPr>
        <p:grpSp>
          <p:nvGrpSpPr>
            <p:cNvPr id="46" name="Group 45"/>
            <p:cNvGrpSpPr>
              <a:grpSpLocks noChangeAspect="1"/>
            </p:cNvGrpSpPr>
            <p:nvPr/>
          </p:nvGrpSpPr>
          <p:grpSpPr>
            <a:xfrm>
              <a:off x="2693730" y="1326432"/>
              <a:ext cx="1253754" cy="2386583"/>
              <a:chOff x="2270859" y="2222476"/>
              <a:chExt cx="993566" cy="2718591"/>
            </a:xfrm>
          </p:grpSpPr>
          <p:pic>
            <p:nvPicPr>
              <p:cNvPr id="47" name="Content Placeholder 29" descr="graph-slice.png"/>
              <p:cNvPicPr>
                <a:picLocks noChangeAspect="1"/>
              </p:cNvPicPr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2270859" y="2222476"/>
                <a:ext cx="993566" cy="2718591"/>
              </a:xfrm>
              <a:prstGeom prst="rect">
                <a:avLst/>
              </a:prstGeom>
            </p:spPr>
          </p:pic>
          <p:sp>
            <p:nvSpPr>
              <p:cNvPr id="48" name="Cloud 47"/>
              <p:cNvSpPr/>
              <p:nvPr/>
            </p:nvSpPr>
            <p:spPr>
              <a:xfrm rot="554511">
                <a:off x="2373995" y="2917838"/>
                <a:ext cx="805558" cy="1246909"/>
              </a:xfrm>
              <a:prstGeom prst="cloud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9" name="Group 48"/>
            <p:cNvGrpSpPr>
              <a:grpSpLocks noChangeAspect="1"/>
            </p:cNvGrpSpPr>
            <p:nvPr/>
          </p:nvGrpSpPr>
          <p:grpSpPr>
            <a:xfrm>
              <a:off x="1068791" y="1506540"/>
              <a:ext cx="1253754" cy="2386583"/>
              <a:chOff x="3051961" y="2371276"/>
              <a:chExt cx="993566" cy="2718591"/>
            </a:xfrm>
          </p:grpSpPr>
          <p:pic>
            <p:nvPicPr>
              <p:cNvPr id="50" name="Content Placeholder 29" descr="graph-slice.png"/>
              <p:cNvPicPr>
                <a:picLocks noChangeAspect="1"/>
              </p:cNvPicPr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3051961" y="2371276"/>
                <a:ext cx="993566" cy="2718591"/>
              </a:xfrm>
              <a:prstGeom prst="rect">
                <a:avLst/>
              </a:prstGeom>
            </p:spPr>
          </p:pic>
          <p:sp>
            <p:nvSpPr>
              <p:cNvPr id="51" name="Cloud 50"/>
              <p:cNvSpPr/>
              <p:nvPr/>
            </p:nvSpPr>
            <p:spPr>
              <a:xfrm rot="554511">
                <a:off x="3145686" y="3053111"/>
                <a:ext cx="805558" cy="1246909"/>
              </a:xfrm>
              <a:prstGeom prst="cloud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52" name="Group 51"/>
            <p:cNvGrpSpPr>
              <a:grpSpLocks noChangeAspect="1"/>
            </p:cNvGrpSpPr>
            <p:nvPr/>
          </p:nvGrpSpPr>
          <p:grpSpPr>
            <a:xfrm>
              <a:off x="1830300" y="2571375"/>
              <a:ext cx="112455" cy="128066"/>
              <a:chOff x="4714504" y="3358747"/>
              <a:chExt cx="198119" cy="237694"/>
            </a:xfrm>
          </p:grpSpPr>
          <p:sp>
            <p:nvSpPr>
              <p:cNvPr id="55" name="Oval 54"/>
              <p:cNvSpPr/>
              <p:nvPr/>
            </p:nvSpPr>
            <p:spPr>
              <a:xfrm>
                <a:off x="4714504" y="3550722"/>
                <a:ext cx="45719" cy="45719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6" name="Oval 55"/>
              <p:cNvSpPr/>
              <p:nvPr/>
            </p:nvSpPr>
            <p:spPr>
              <a:xfrm>
                <a:off x="4866904" y="3358747"/>
                <a:ext cx="45719" cy="45719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7" name="Group 56"/>
            <p:cNvGrpSpPr>
              <a:grpSpLocks noChangeAspect="1"/>
            </p:cNvGrpSpPr>
            <p:nvPr/>
          </p:nvGrpSpPr>
          <p:grpSpPr>
            <a:xfrm>
              <a:off x="3288923" y="2498148"/>
              <a:ext cx="112455" cy="128066"/>
              <a:chOff x="4714504" y="3358747"/>
              <a:chExt cx="198119" cy="237694"/>
            </a:xfrm>
          </p:grpSpPr>
          <p:sp>
            <p:nvSpPr>
              <p:cNvPr id="58" name="Oval 57"/>
              <p:cNvSpPr/>
              <p:nvPr/>
            </p:nvSpPr>
            <p:spPr>
              <a:xfrm>
                <a:off x="4714504" y="3550722"/>
                <a:ext cx="45719" cy="45719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9" name="Oval 58"/>
              <p:cNvSpPr/>
              <p:nvPr/>
            </p:nvSpPr>
            <p:spPr>
              <a:xfrm>
                <a:off x="4866904" y="3358747"/>
                <a:ext cx="45719" cy="45719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60" name="Straight Connector 59"/>
            <p:cNvCxnSpPr>
              <a:cxnSpLocks noChangeAspect="1"/>
            </p:cNvCxnSpPr>
            <p:nvPr/>
          </p:nvCxnSpPr>
          <p:spPr>
            <a:xfrm rot="5400000">
              <a:off x="1833340" y="2571070"/>
              <a:ext cx="120942" cy="96012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sp>
          <p:nvSpPr>
            <p:cNvPr id="61" name="Rectangle 60"/>
            <p:cNvSpPr>
              <a:spLocks noChangeAspect="1"/>
            </p:cNvSpPr>
            <p:nvPr/>
          </p:nvSpPr>
          <p:spPr>
            <a:xfrm>
              <a:off x="1646219" y="3492151"/>
              <a:ext cx="977708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400" dirty="0" smtClean="0">
                  <a:solidFill>
                    <a:prstClr val="black"/>
                  </a:solidFill>
                  <a:latin typeface="Comic Sans MS" pitchFamily="66" charset="0"/>
                </a:rPr>
                <a:t>G</a:t>
              </a:r>
              <a:r>
                <a:rPr lang="en-US" sz="2400" baseline="-25000" dirty="0" smtClean="0">
                  <a:solidFill>
                    <a:prstClr val="black"/>
                  </a:solidFill>
                  <a:latin typeface="Comic Sans MS" pitchFamily="66" charset="0"/>
                </a:rPr>
                <a:t>1</a:t>
              </a:r>
              <a:endParaRPr lang="en-US" dirty="0"/>
            </a:p>
          </p:txBody>
        </p:sp>
        <p:sp>
          <p:nvSpPr>
            <p:cNvPr id="62" name="Rectangle 61"/>
            <p:cNvSpPr>
              <a:spLocks noChangeAspect="1"/>
            </p:cNvSpPr>
            <p:nvPr/>
          </p:nvSpPr>
          <p:spPr>
            <a:xfrm>
              <a:off x="3174451" y="3466419"/>
              <a:ext cx="1262533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400" dirty="0" smtClean="0">
                  <a:solidFill>
                    <a:prstClr val="black"/>
                  </a:solidFill>
                  <a:latin typeface="Comic Sans MS" pitchFamily="66" charset="0"/>
                </a:rPr>
                <a:t>G</a:t>
              </a:r>
              <a:r>
                <a:rPr lang="en-US" sz="2400" baseline="-25000" dirty="0" smtClean="0">
                  <a:solidFill>
                    <a:prstClr val="black"/>
                  </a:solidFill>
                  <a:latin typeface="Comic Sans MS" pitchFamily="66" charset="0"/>
                </a:rPr>
                <a:t>2</a:t>
              </a:r>
              <a:endParaRPr lang="en-US" dirty="0"/>
            </a:p>
          </p:txBody>
        </p:sp>
        <p:grpSp>
          <p:nvGrpSpPr>
            <p:cNvPr id="63" name="Group 62"/>
            <p:cNvGrpSpPr>
              <a:grpSpLocks noChangeAspect="1"/>
            </p:cNvGrpSpPr>
            <p:nvPr/>
          </p:nvGrpSpPr>
          <p:grpSpPr>
            <a:xfrm>
              <a:off x="5377579" y="1314561"/>
              <a:ext cx="1308233" cy="2656049"/>
              <a:chOff x="5650676" y="1613064"/>
              <a:chExt cx="2304788" cy="4929623"/>
            </a:xfrm>
          </p:grpSpPr>
          <p:grpSp>
            <p:nvGrpSpPr>
              <p:cNvPr id="64" name="Group 54"/>
              <p:cNvGrpSpPr/>
              <p:nvPr/>
            </p:nvGrpSpPr>
            <p:grpSpPr>
              <a:xfrm>
                <a:off x="5650676" y="1613064"/>
                <a:ext cx="2208810" cy="4429497"/>
                <a:chOff x="3051961" y="2371276"/>
                <a:chExt cx="993566" cy="2718591"/>
              </a:xfrm>
            </p:grpSpPr>
            <p:pic>
              <p:nvPicPr>
                <p:cNvPr id="69" name="Content Placeholder 29" descr="graph-slice.png"/>
                <p:cNvPicPr>
                  <a:picLocks noChangeAspect="1"/>
                </p:cNvPicPr>
                <p:nvPr/>
              </p:nvPicPr>
              <p:blipFill>
                <a:blip r:embed="rId3" cstate="print"/>
                <a:stretch>
                  <a:fillRect/>
                </a:stretch>
              </p:blipFill>
              <p:spPr>
                <a:xfrm>
                  <a:off x="3051961" y="2371276"/>
                  <a:ext cx="993566" cy="2718591"/>
                </a:xfrm>
                <a:prstGeom prst="rect">
                  <a:avLst/>
                </a:prstGeom>
              </p:spPr>
            </p:pic>
            <p:sp>
              <p:nvSpPr>
                <p:cNvPr id="70" name="Cloud 69"/>
                <p:cNvSpPr/>
                <p:nvPr/>
              </p:nvSpPr>
              <p:spPr>
                <a:xfrm rot="554511">
                  <a:off x="3145686" y="3053111"/>
                  <a:ext cx="805558" cy="1246909"/>
                </a:xfrm>
                <a:prstGeom prst="cloud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65" name="Group 60"/>
              <p:cNvGrpSpPr/>
              <p:nvPr/>
            </p:nvGrpSpPr>
            <p:grpSpPr>
              <a:xfrm>
                <a:off x="6610565" y="3639797"/>
                <a:ext cx="198119" cy="237694"/>
                <a:chOff x="4714504" y="3358747"/>
                <a:chExt cx="198119" cy="237694"/>
              </a:xfrm>
            </p:grpSpPr>
            <p:sp>
              <p:nvSpPr>
                <p:cNvPr id="67" name="Oval 66"/>
                <p:cNvSpPr/>
                <p:nvPr/>
              </p:nvSpPr>
              <p:spPr>
                <a:xfrm>
                  <a:off x="4714504" y="3550722"/>
                  <a:ext cx="45719" cy="45719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8" name="Oval 67"/>
                <p:cNvSpPr/>
                <p:nvPr/>
              </p:nvSpPr>
              <p:spPr>
                <a:xfrm>
                  <a:off x="4866904" y="3358747"/>
                  <a:ext cx="45719" cy="45719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66" name="Rectangle 65"/>
              <p:cNvSpPr/>
              <p:nvPr/>
            </p:nvSpPr>
            <p:spPr>
              <a:xfrm>
                <a:off x="6601175" y="5685837"/>
                <a:ext cx="1354289" cy="85685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400" dirty="0" smtClean="0">
                    <a:solidFill>
                      <a:prstClr val="black"/>
                    </a:solidFill>
                    <a:latin typeface="Comic Sans MS" pitchFamily="66" charset="0"/>
                  </a:rPr>
                  <a:t>G</a:t>
                </a:r>
                <a:r>
                  <a:rPr lang="en-US" sz="2400" baseline="-25000" dirty="0" smtClean="0">
                    <a:solidFill>
                      <a:prstClr val="black"/>
                    </a:solidFill>
                    <a:latin typeface="Comic Sans MS" pitchFamily="66" charset="0"/>
                  </a:rPr>
                  <a:t>T</a:t>
                </a:r>
                <a:endParaRPr lang="en-US" dirty="0"/>
              </a:p>
            </p:txBody>
          </p:sp>
        </p:grpSp>
        <p:sp>
          <p:nvSpPr>
            <p:cNvPr id="71" name="Rectangle 70"/>
            <p:cNvSpPr>
              <a:spLocks noChangeAspect="1"/>
            </p:cNvSpPr>
            <p:nvPr/>
          </p:nvSpPr>
          <p:spPr>
            <a:xfrm>
              <a:off x="4133760" y="3393191"/>
              <a:ext cx="1198264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400" dirty="0" smtClean="0">
                  <a:solidFill>
                    <a:prstClr val="black"/>
                  </a:solidFill>
                  <a:latin typeface="Comic Sans MS" pitchFamily="66" charset="0"/>
                </a:rPr>
                <a:t>……</a:t>
              </a:r>
              <a:endParaRPr lang="en-US" dirty="0"/>
            </a:p>
          </p:txBody>
        </p:sp>
        <p:sp>
          <p:nvSpPr>
            <p:cNvPr id="72" name="TextBox 71"/>
            <p:cNvSpPr txBox="1">
              <a:spLocks noChangeAspect="1"/>
            </p:cNvSpPr>
            <p:nvPr/>
          </p:nvSpPr>
          <p:spPr>
            <a:xfrm>
              <a:off x="1318164" y="2278442"/>
              <a:ext cx="97377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 smtClean="0">
                  <a:latin typeface="Comic Sans MS" pitchFamily="66" charset="0"/>
                </a:rPr>
                <a:t>Y</a:t>
              </a:r>
              <a:r>
                <a:rPr lang="en-US" sz="1200" b="1" baseline="-25000" dirty="0" smtClean="0">
                  <a:latin typeface="Comic Sans MS" pitchFamily="66" charset="0"/>
                </a:rPr>
                <a:t>1</a:t>
              </a:r>
              <a:r>
                <a:rPr lang="en-US" sz="1200" b="1" dirty="0" smtClean="0">
                  <a:latin typeface="Comic Sans MS" pitchFamily="66" charset="0"/>
                </a:rPr>
                <a:t> (i,j)=1</a:t>
              </a:r>
              <a:endParaRPr lang="en-US" sz="1200" b="1" dirty="0">
                <a:latin typeface="Comic Sans MS" pitchFamily="66" charset="0"/>
              </a:endParaRPr>
            </a:p>
          </p:txBody>
        </p:sp>
        <p:sp>
          <p:nvSpPr>
            <p:cNvPr id="73" name="TextBox 72"/>
            <p:cNvSpPr txBox="1">
              <a:spLocks noChangeAspect="1"/>
            </p:cNvSpPr>
            <p:nvPr/>
          </p:nvSpPr>
          <p:spPr>
            <a:xfrm>
              <a:off x="2885709" y="2169603"/>
              <a:ext cx="95876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 smtClean="0">
                  <a:latin typeface="Comic Sans MS" pitchFamily="66" charset="0"/>
                </a:rPr>
                <a:t>Y</a:t>
              </a:r>
              <a:r>
                <a:rPr lang="en-US" sz="1200" b="1" baseline="-25000" dirty="0" smtClean="0">
                  <a:latin typeface="Comic Sans MS" pitchFamily="66" charset="0"/>
                </a:rPr>
                <a:t>2</a:t>
              </a:r>
              <a:r>
                <a:rPr lang="en-US" sz="1200" b="1" dirty="0" smtClean="0">
                  <a:latin typeface="Comic Sans MS" pitchFamily="66" charset="0"/>
                </a:rPr>
                <a:t> (i,j)=0</a:t>
              </a:r>
              <a:endParaRPr lang="en-US" sz="1200" b="1" dirty="0">
                <a:latin typeface="Comic Sans MS" pitchFamily="66" charset="0"/>
              </a:endParaRPr>
            </a:p>
          </p:txBody>
        </p:sp>
        <p:grpSp>
          <p:nvGrpSpPr>
            <p:cNvPr id="74" name="Group 73"/>
            <p:cNvGrpSpPr/>
            <p:nvPr/>
          </p:nvGrpSpPr>
          <p:grpSpPr>
            <a:xfrm>
              <a:off x="1543792" y="2361546"/>
              <a:ext cx="2018804" cy="593765"/>
              <a:chOff x="1543792" y="2042556"/>
              <a:chExt cx="2018804" cy="593765"/>
            </a:xfrm>
          </p:grpSpPr>
          <p:sp>
            <p:nvSpPr>
              <p:cNvPr id="75" name="Cloud 74"/>
              <p:cNvSpPr/>
              <p:nvPr/>
            </p:nvSpPr>
            <p:spPr>
              <a:xfrm>
                <a:off x="1543792" y="2185074"/>
                <a:ext cx="498767" cy="451247"/>
              </a:xfrm>
              <a:prstGeom prst="cloud">
                <a:avLst/>
              </a:prstGeom>
              <a:noFill/>
              <a:ln>
                <a:solidFill>
                  <a:srgbClr val="00B0F0"/>
                </a:solidFill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Cloud 75"/>
              <p:cNvSpPr/>
              <p:nvPr/>
            </p:nvSpPr>
            <p:spPr>
              <a:xfrm>
                <a:off x="3158835" y="2042556"/>
                <a:ext cx="403761" cy="320634"/>
              </a:xfrm>
              <a:prstGeom prst="cloud">
                <a:avLst/>
              </a:prstGeom>
              <a:noFill/>
              <a:ln>
                <a:solidFill>
                  <a:srgbClr val="00B0F0"/>
                </a:solidFill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4044D-A13D-44B5-B1F1-D8E508173000}" type="slidenum">
              <a:rPr lang="en-US" smtClean="0"/>
              <a:pPr/>
              <a:t>11</a:t>
            </a:fld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20101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3265"/>
    </mc:Choice>
    <mc:Fallback xmlns="">
      <p:transition spd="slow" advTm="43265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Our Model</a:t>
            </a:r>
            <a:endParaRPr lang="en-US" sz="36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21003" y="3820690"/>
            <a:ext cx="6124575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616178" y="4582690"/>
            <a:ext cx="2892056" cy="1200329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Number of node pairs</a:t>
            </a:r>
            <a:br>
              <a:rPr lang="en-US" dirty="0" smtClean="0"/>
            </a:br>
            <a:r>
              <a:rPr lang="en-US" dirty="0" smtClean="0"/>
              <a:t>- with feature s</a:t>
            </a:r>
            <a:br>
              <a:rPr lang="en-US" dirty="0" smtClean="0"/>
            </a:br>
            <a:r>
              <a:rPr lang="en-US" dirty="0" smtClean="0"/>
              <a:t>- in the neighborhood of </a:t>
            </a:r>
            <a:r>
              <a:rPr lang="en-US" dirty="0" err="1" smtClean="0"/>
              <a:t>i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- at time t</a:t>
            </a:r>
            <a:endParaRPr lang="en-US" dirty="0"/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4221135" y="4354090"/>
            <a:ext cx="0" cy="22860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4968977" y="4582690"/>
            <a:ext cx="3600865" cy="1477328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Number of node pairs</a:t>
            </a:r>
            <a:br>
              <a:rPr lang="en-US" dirty="0" smtClean="0"/>
            </a:br>
            <a:r>
              <a:rPr lang="en-US" dirty="0" smtClean="0"/>
              <a:t>- with feature s</a:t>
            </a:r>
            <a:br>
              <a:rPr lang="en-US" dirty="0" smtClean="0"/>
            </a:br>
            <a:r>
              <a:rPr lang="en-US" dirty="0" smtClean="0"/>
              <a:t>- in the neighborhood of </a:t>
            </a:r>
            <a:r>
              <a:rPr lang="en-US" dirty="0" err="1" smtClean="0"/>
              <a:t>i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- at time t</a:t>
            </a:r>
            <a:br>
              <a:rPr lang="en-US" dirty="0" smtClean="0"/>
            </a:br>
            <a:r>
              <a:rPr lang="en-US" dirty="0" smtClean="0">
                <a:solidFill>
                  <a:srgbClr val="FF0000"/>
                </a:solidFill>
              </a:rPr>
              <a:t>- which got connected at time t+1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 flipV="1">
            <a:off x="5502378" y="4354090"/>
            <a:ext cx="0" cy="22860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579489" y="3876659"/>
            <a:ext cx="15359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solidFill>
                  <a:srgbClr val="FF0000"/>
                </a:solidFill>
                <a:latin typeface="Comic Sans MS" pitchFamily="66" charset="0"/>
              </a:rPr>
              <a:t>Datacube</a:t>
            </a:r>
            <a:endParaRPr lang="en-US" sz="2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6051102" y="2435700"/>
            <a:ext cx="1897291" cy="973779"/>
            <a:chOff x="6771696" y="1023615"/>
            <a:chExt cx="1897291" cy="973779"/>
          </a:xfrm>
        </p:grpSpPr>
        <p:sp>
          <p:nvSpPr>
            <p:cNvPr id="16" name="TextBox 15"/>
            <p:cNvSpPr txBox="1"/>
            <p:nvPr/>
          </p:nvSpPr>
          <p:spPr>
            <a:xfrm>
              <a:off x="6771696" y="1040549"/>
              <a:ext cx="1897291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Comic Sans MS" pitchFamily="66" charset="0"/>
                </a:rPr>
                <a:t>1  ≤  </a:t>
              </a:r>
              <a:r>
                <a:rPr lang="en-US" dirty="0" err="1" smtClean="0">
                  <a:latin typeface="Comic Sans MS" pitchFamily="66" charset="0"/>
                </a:rPr>
                <a:t>cn</a:t>
              </a:r>
              <a:r>
                <a:rPr lang="en-US" dirty="0" smtClean="0">
                  <a:latin typeface="Comic Sans MS" pitchFamily="66" charset="0"/>
                </a:rPr>
                <a:t>(i,j)   ≤ 3</a:t>
              </a:r>
              <a:br>
                <a:rPr lang="en-US" dirty="0" smtClean="0">
                  <a:latin typeface="Comic Sans MS" pitchFamily="66" charset="0"/>
                </a:rPr>
              </a:br>
              <a:r>
                <a:rPr lang="en-US" dirty="0" smtClean="0">
                  <a:latin typeface="Comic Sans MS" pitchFamily="66" charset="0"/>
                </a:rPr>
                <a:t>3  ≤ deg(i,j)  ≤ 6</a:t>
              </a:r>
              <a:br>
                <a:rPr lang="en-US" dirty="0" smtClean="0">
                  <a:latin typeface="Comic Sans MS" pitchFamily="66" charset="0"/>
                </a:rPr>
              </a:br>
              <a:r>
                <a:rPr lang="en-US" dirty="0" smtClean="0">
                  <a:latin typeface="Comic Sans MS" pitchFamily="66" charset="0"/>
                </a:rPr>
                <a:t>1  ≤  ℓℓ (i,j)  ≤ 2</a:t>
              </a:r>
              <a:endParaRPr lang="en-US" dirty="0">
                <a:latin typeface="Comic Sans MS" pitchFamily="66" charset="0"/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6792689" y="1023615"/>
              <a:ext cx="1876298" cy="973779"/>
            </a:xfrm>
            <a:prstGeom prst="rect">
              <a:avLst/>
            </a:prstGeom>
            <a:noFill/>
            <a:ln w="2222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19" name="Straight Arrow Connector 18"/>
          <p:cNvCxnSpPr/>
          <p:nvPr/>
        </p:nvCxnSpPr>
        <p:spPr>
          <a:xfrm>
            <a:off x="6944274" y="3409479"/>
            <a:ext cx="1" cy="343891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5" name="Group 24"/>
          <p:cNvGrpSpPr/>
          <p:nvPr/>
        </p:nvGrpSpPr>
        <p:grpSpPr>
          <a:xfrm>
            <a:off x="6682050" y="765543"/>
            <a:ext cx="806815" cy="1574459"/>
            <a:chOff x="508445" y="984683"/>
            <a:chExt cx="1253754" cy="2386583"/>
          </a:xfrm>
        </p:grpSpPr>
        <p:grpSp>
          <p:nvGrpSpPr>
            <p:cNvPr id="28" name="Group 27"/>
            <p:cNvGrpSpPr>
              <a:grpSpLocks noChangeAspect="1"/>
            </p:cNvGrpSpPr>
            <p:nvPr/>
          </p:nvGrpSpPr>
          <p:grpSpPr>
            <a:xfrm>
              <a:off x="508445" y="984683"/>
              <a:ext cx="1253754" cy="2386583"/>
              <a:chOff x="3051961" y="2371276"/>
              <a:chExt cx="993566" cy="2718591"/>
            </a:xfrm>
          </p:grpSpPr>
          <p:pic>
            <p:nvPicPr>
              <p:cNvPr id="52" name="Content Placeholder 29" descr="graph-slice.png"/>
              <p:cNvPicPr>
                <a:picLocks noChangeAspect="1"/>
              </p:cNvPicPr>
              <p:nvPr/>
            </p:nvPicPr>
            <p:blipFill>
              <a:blip r:embed="rId4" cstate="print"/>
              <a:stretch>
                <a:fillRect/>
              </a:stretch>
            </p:blipFill>
            <p:spPr>
              <a:xfrm>
                <a:off x="3051961" y="2371276"/>
                <a:ext cx="993566" cy="2718591"/>
              </a:xfrm>
              <a:prstGeom prst="rect">
                <a:avLst/>
              </a:prstGeom>
            </p:spPr>
          </p:pic>
          <p:sp>
            <p:nvSpPr>
              <p:cNvPr id="53" name="Cloud 52"/>
              <p:cNvSpPr/>
              <p:nvPr/>
            </p:nvSpPr>
            <p:spPr>
              <a:xfrm rot="554511">
                <a:off x="3145686" y="3053111"/>
                <a:ext cx="805558" cy="1246909"/>
              </a:xfrm>
              <a:prstGeom prst="cloud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29" name="Group 28"/>
            <p:cNvGrpSpPr>
              <a:grpSpLocks noChangeAspect="1"/>
            </p:cNvGrpSpPr>
            <p:nvPr/>
          </p:nvGrpSpPr>
          <p:grpSpPr>
            <a:xfrm>
              <a:off x="1269954" y="2049518"/>
              <a:ext cx="112455" cy="128066"/>
              <a:chOff x="4714504" y="3358747"/>
              <a:chExt cx="198119" cy="237694"/>
            </a:xfrm>
          </p:grpSpPr>
          <p:sp>
            <p:nvSpPr>
              <p:cNvPr id="50" name="Oval 49"/>
              <p:cNvSpPr/>
              <p:nvPr/>
            </p:nvSpPr>
            <p:spPr>
              <a:xfrm>
                <a:off x="4714504" y="3550722"/>
                <a:ext cx="45719" cy="45719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1" name="Oval 50"/>
              <p:cNvSpPr/>
              <p:nvPr/>
            </p:nvSpPr>
            <p:spPr>
              <a:xfrm>
                <a:off x="4866904" y="3358747"/>
                <a:ext cx="45719" cy="45719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31" name="Straight Connector 30"/>
            <p:cNvCxnSpPr>
              <a:cxnSpLocks noChangeAspect="1"/>
            </p:cNvCxnSpPr>
            <p:nvPr/>
          </p:nvCxnSpPr>
          <p:spPr>
            <a:xfrm rot="5400000">
              <a:off x="1272994" y="2049213"/>
              <a:ext cx="120942" cy="96012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sp>
          <p:nvSpPr>
            <p:cNvPr id="39" name="Cloud 38"/>
            <p:cNvSpPr/>
            <p:nvPr/>
          </p:nvSpPr>
          <p:spPr>
            <a:xfrm>
              <a:off x="983446" y="1982207"/>
              <a:ext cx="498767" cy="451247"/>
            </a:xfrm>
            <a:prstGeom prst="cloud">
              <a:avLst/>
            </a:prstGeom>
            <a:noFill/>
            <a:ln>
              <a:solidFill>
                <a:srgbClr val="00B0F0"/>
              </a:solidFill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8" name="TextBox 57"/>
          <p:cNvSpPr txBox="1"/>
          <p:nvPr/>
        </p:nvSpPr>
        <p:spPr>
          <a:xfrm>
            <a:off x="634594" y="1499497"/>
            <a:ext cx="59266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Comic Sans MS" pitchFamily="66" charset="0"/>
              </a:rPr>
              <a:t>Neighborhood </a:t>
            </a:r>
            <a:r>
              <a:rPr lang="en-US" sz="2400" dirty="0" err="1"/>
              <a:t>N</a:t>
            </a:r>
            <a:r>
              <a:rPr lang="en-US" sz="2400" baseline="-25000" dirty="0" err="1"/>
              <a:t>t</a:t>
            </a:r>
            <a:r>
              <a:rPr lang="en-US" sz="2400" dirty="0"/>
              <a:t>(</a:t>
            </a:r>
            <a:r>
              <a:rPr lang="en-US" sz="2400" dirty="0" err="1"/>
              <a:t>i</a:t>
            </a:r>
            <a:r>
              <a:rPr lang="en-US" sz="2400" dirty="0"/>
              <a:t>)= nodes within 2 </a:t>
            </a:r>
            <a:r>
              <a:rPr lang="en-US" sz="2400" dirty="0" smtClean="0"/>
              <a:t>hops</a:t>
            </a:r>
            <a:r>
              <a:rPr lang="en-US" sz="2400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endParaRPr lang="en-US" sz="2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613300" y="2713022"/>
            <a:ext cx="49519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Comic Sans MS" pitchFamily="66" charset="0"/>
              </a:rPr>
              <a:t>Features </a:t>
            </a:r>
            <a:r>
              <a:rPr lang="en-US" sz="2400" dirty="0"/>
              <a:t>extracted from (</a:t>
            </a:r>
            <a:r>
              <a:rPr lang="en-US" sz="2400" dirty="0" err="1"/>
              <a:t>N</a:t>
            </a:r>
            <a:r>
              <a:rPr lang="en-US" sz="2400" baseline="-25000" dirty="0" err="1"/>
              <a:t>t</a:t>
            </a:r>
            <a:r>
              <a:rPr lang="en-US" sz="2400" baseline="-25000" dirty="0"/>
              <a:t>-p</a:t>
            </a:r>
            <a:r>
              <a:rPr lang="en-US" sz="2400" dirty="0"/>
              <a:t>,…</a:t>
            </a:r>
            <a:r>
              <a:rPr lang="en-US" sz="2400" dirty="0" err="1"/>
              <a:t>N</a:t>
            </a:r>
            <a:r>
              <a:rPr lang="en-US" sz="2400" baseline="-25000" dirty="0" err="1"/>
              <a:t>t</a:t>
            </a:r>
            <a:r>
              <a:rPr lang="en-US" sz="2400" dirty="0" smtClean="0"/>
              <a:t>)</a:t>
            </a:r>
            <a:endParaRPr lang="en-US" sz="2400" dirty="0"/>
          </a:p>
        </p:txBody>
      </p:sp>
      <p:sp>
        <p:nvSpPr>
          <p:cNvPr id="2052" name="Slide Number Placeholder 205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4044D-A13D-44B5-B1F1-D8E508173000}" type="slidenum">
              <a:rPr lang="en-US" smtClean="0"/>
              <a:pPr/>
              <a:t>12</a:t>
            </a:fld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175084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10847"/>
    </mc:Choice>
    <mc:Fallback xmlns="">
      <p:transition spd="slow" advTm="210847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9" grpId="0" animBg="1"/>
      <p:bldP spid="14" grpId="0"/>
      <p:bldP spid="5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err="1" smtClean="0">
                <a:solidFill>
                  <a:srgbClr val="0070C0"/>
                </a:solidFill>
              </a:rPr>
              <a:t>Datacube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</a:rPr>
              <a:t>d</a:t>
            </a:r>
            <a:r>
              <a:rPr lang="en-US" sz="2800" baseline="-25000" dirty="0" err="1" smtClean="0">
                <a:solidFill>
                  <a:srgbClr val="0070C0"/>
                </a:solidFill>
              </a:rPr>
              <a:t>t</a:t>
            </a:r>
            <a:r>
              <a:rPr lang="en-US" sz="2800" dirty="0" smtClean="0">
                <a:solidFill>
                  <a:srgbClr val="0070C0"/>
                </a:solidFill>
              </a:rPr>
              <a:t>(</a:t>
            </a:r>
            <a:r>
              <a:rPr lang="en-US" sz="2800" dirty="0" err="1" smtClean="0">
                <a:solidFill>
                  <a:srgbClr val="0070C0"/>
                </a:solidFill>
              </a:rPr>
              <a:t>i</a:t>
            </a:r>
            <a:r>
              <a:rPr lang="en-US" sz="2800" dirty="0" smtClean="0">
                <a:solidFill>
                  <a:srgbClr val="0070C0"/>
                </a:solidFill>
              </a:rPr>
              <a:t>) captures graph evolution</a:t>
            </a:r>
          </a:p>
          <a:p>
            <a:pPr lvl="1"/>
            <a:r>
              <a:rPr lang="en-US" sz="2400" dirty="0" smtClean="0"/>
              <a:t>in the local neighborhood of a node</a:t>
            </a:r>
          </a:p>
          <a:p>
            <a:pPr lvl="1"/>
            <a:r>
              <a:rPr lang="en-US" sz="2400" dirty="0" smtClean="0"/>
              <a:t>in the recent past</a:t>
            </a:r>
          </a:p>
          <a:p>
            <a:endParaRPr lang="en-US" sz="2800" dirty="0" smtClean="0">
              <a:solidFill>
                <a:srgbClr val="0070C0"/>
              </a:solidFill>
            </a:endParaRPr>
          </a:p>
          <a:p>
            <a:r>
              <a:rPr lang="en-US" sz="2800" dirty="0" smtClean="0">
                <a:solidFill>
                  <a:srgbClr val="0070C0"/>
                </a:solidFill>
              </a:rPr>
              <a:t>Model:</a:t>
            </a:r>
          </a:p>
          <a:p>
            <a:endParaRPr lang="en-US" sz="2800" dirty="0">
              <a:solidFill>
                <a:srgbClr val="0070C0"/>
              </a:solidFill>
            </a:endParaRPr>
          </a:p>
          <a:p>
            <a:endParaRPr lang="en-US" sz="2800" dirty="0" smtClean="0">
              <a:solidFill>
                <a:srgbClr val="0070C0"/>
              </a:solidFill>
            </a:endParaRPr>
          </a:p>
          <a:p>
            <a:r>
              <a:rPr lang="en-US" sz="2800" dirty="0" smtClean="0">
                <a:solidFill>
                  <a:srgbClr val="0070C0"/>
                </a:solidFill>
              </a:rPr>
              <a:t>What is g(.)?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23014" y="4136057"/>
            <a:ext cx="81977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Y</a:t>
            </a:r>
            <a:r>
              <a:rPr lang="en-US" sz="2800" baseline="-25000" dirty="0" smtClean="0"/>
              <a:t>T+1</a:t>
            </a:r>
            <a:r>
              <a:rPr lang="en-US" sz="2800" dirty="0" smtClean="0"/>
              <a:t>(</a:t>
            </a:r>
            <a:r>
              <a:rPr lang="en-US" sz="2800" i="1" dirty="0" err="1"/>
              <a:t>i</a:t>
            </a:r>
            <a:r>
              <a:rPr lang="en-US" sz="2800" i="1" dirty="0" err="1" smtClean="0"/>
              <a:t>,j</a:t>
            </a:r>
            <a:r>
              <a:rPr lang="en-US" sz="2800" dirty="0" smtClean="0"/>
              <a:t>) | G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,G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, …,G</a:t>
            </a:r>
            <a:r>
              <a:rPr lang="en-US" sz="2800" baseline="-25000" dirty="0" smtClean="0"/>
              <a:t>T</a:t>
            </a:r>
            <a:r>
              <a:rPr lang="en-US" sz="2800" dirty="0" smtClean="0"/>
              <a:t>  ~  </a:t>
            </a:r>
            <a:r>
              <a:rPr lang="en-US" sz="2800" i="1" dirty="0" smtClean="0">
                <a:solidFill>
                  <a:srgbClr val="FF0000"/>
                </a:solidFill>
              </a:rPr>
              <a:t>Bernoulli</a:t>
            </a:r>
            <a:r>
              <a:rPr lang="en-US" sz="2800" i="1" dirty="0" smtClean="0"/>
              <a:t> </a:t>
            </a:r>
            <a:r>
              <a:rPr lang="en-US" sz="2800" dirty="0" smtClean="0"/>
              <a:t>( g</a:t>
            </a:r>
            <a:r>
              <a:rPr lang="en-US" sz="2800" baseline="-25000" dirty="0" smtClean="0"/>
              <a:t>G1,G2,…GT</a:t>
            </a:r>
            <a:r>
              <a:rPr lang="en-US" sz="2800" dirty="0" smtClean="0"/>
              <a:t>(</a:t>
            </a:r>
            <a:r>
              <a:rPr lang="en-US" sz="2800" i="1" dirty="0" err="1" smtClean="0"/>
              <a:t>i,j</a:t>
            </a:r>
            <a:r>
              <a:rPr lang="en-US" sz="2800" dirty="0" smtClean="0"/>
              <a:t>))</a:t>
            </a:r>
            <a:endParaRPr lang="en-US" sz="2800" dirty="0"/>
          </a:p>
        </p:txBody>
      </p:sp>
      <p:sp>
        <p:nvSpPr>
          <p:cNvPr id="13" name="TextBox 12"/>
          <p:cNvSpPr txBox="1"/>
          <p:nvPr/>
        </p:nvSpPr>
        <p:spPr>
          <a:xfrm>
            <a:off x="6432703" y="4112564"/>
            <a:ext cx="2232831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g(</a:t>
            </a:r>
            <a:r>
              <a:rPr lang="en-US" sz="2800" dirty="0" err="1" smtClean="0">
                <a:solidFill>
                  <a:srgbClr val="FF0000"/>
                </a:solidFill>
              </a:rPr>
              <a:t>d</a:t>
            </a:r>
            <a:r>
              <a:rPr lang="en-US" sz="2800" baseline="-25000" dirty="0" err="1" smtClean="0">
                <a:solidFill>
                  <a:srgbClr val="FF0000"/>
                </a:solidFill>
              </a:rPr>
              <a:t>t</a:t>
            </a:r>
            <a:r>
              <a:rPr lang="en-US" sz="2800" dirty="0" smtClean="0">
                <a:solidFill>
                  <a:srgbClr val="FF0000"/>
                </a:solidFill>
              </a:rPr>
              <a:t>(</a:t>
            </a:r>
            <a:r>
              <a:rPr lang="en-US" sz="2800" dirty="0" err="1" smtClean="0">
                <a:solidFill>
                  <a:srgbClr val="FF0000"/>
                </a:solidFill>
              </a:rPr>
              <a:t>i</a:t>
            </a:r>
            <a:r>
              <a:rPr lang="en-US" sz="2800" dirty="0" smtClean="0">
                <a:solidFill>
                  <a:srgbClr val="FF0000"/>
                </a:solidFill>
              </a:rPr>
              <a:t>), </a:t>
            </a:r>
            <a:r>
              <a:rPr lang="en-US" sz="2800" dirty="0" err="1" smtClean="0">
                <a:solidFill>
                  <a:srgbClr val="FF0000"/>
                </a:solidFill>
              </a:rPr>
              <a:t>s</a:t>
            </a:r>
            <a:r>
              <a:rPr lang="en-US" sz="2800" baseline="-25000" dirty="0" err="1" smtClean="0">
                <a:solidFill>
                  <a:srgbClr val="FF0000"/>
                </a:solidFill>
              </a:rPr>
              <a:t>t</a:t>
            </a:r>
            <a:r>
              <a:rPr lang="en-US" sz="2800" dirty="0" smtClean="0">
                <a:solidFill>
                  <a:srgbClr val="FF0000"/>
                </a:solidFill>
              </a:rPr>
              <a:t>(</a:t>
            </a:r>
            <a:r>
              <a:rPr lang="en-US" sz="2800" i="1" dirty="0" err="1" smtClean="0">
                <a:solidFill>
                  <a:srgbClr val="FF0000"/>
                </a:solidFill>
              </a:rPr>
              <a:t>i,j</a:t>
            </a:r>
            <a:r>
              <a:rPr lang="en-US" sz="2800" dirty="0" smtClean="0">
                <a:solidFill>
                  <a:srgbClr val="FF0000"/>
                </a:solidFill>
              </a:rPr>
              <a:t>)</a:t>
            </a:r>
            <a:r>
              <a:rPr lang="en-US" sz="3200" dirty="0" smtClean="0"/>
              <a:t>)</a:t>
            </a:r>
            <a:endParaRPr lang="en-US" sz="3200" dirty="0"/>
          </a:p>
        </p:txBody>
      </p:sp>
      <p:sp>
        <p:nvSpPr>
          <p:cNvPr id="14" name="TextBox 13"/>
          <p:cNvSpPr txBox="1"/>
          <p:nvPr/>
        </p:nvSpPr>
        <p:spPr>
          <a:xfrm>
            <a:off x="7435064" y="5084106"/>
            <a:ext cx="1634507" cy="70788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FF0000"/>
                </a:solidFill>
              </a:rPr>
              <a:t>Features of the pair</a:t>
            </a:r>
            <a:endParaRPr lang="en-US" sz="2400" dirty="0">
              <a:solidFill>
                <a:srgbClr val="0070C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615449" y="5089389"/>
            <a:ext cx="1634507" cy="1015663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FF0000"/>
                </a:solidFill>
              </a:rPr>
              <a:t>Local evolution patterns</a:t>
            </a:r>
            <a:endParaRPr lang="en-US" sz="2400" dirty="0">
              <a:solidFill>
                <a:srgbClr val="0070C0"/>
              </a:solidFill>
            </a:endParaRPr>
          </a:p>
        </p:txBody>
      </p:sp>
      <p:cxnSp>
        <p:nvCxnSpPr>
          <p:cNvPr id="17" name="Straight Arrow Connector 16"/>
          <p:cNvCxnSpPr/>
          <p:nvPr/>
        </p:nvCxnSpPr>
        <p:spPr bwMode="auto">
          <a:xfrm flipV="1">
            <a:off x="7793665" y="4697339"/>
            <a:ext cx="0" cy="386767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8" name="Straight Arrow Connector 17"/>
          <p:cNvCxnSpPr/>
          <p:nvPr/>
        </p:nvCxnSpPr>
        <p:spPr bwMode="auto">
          <a:xfrm flipV="1">
            <a:off x="6978462" y="4700877"/>
            <a:ext cx="0" cy="386767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0" name="Slide Number Placeholder 1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4044D-A13D-44B5-B1F1-D8E508173000}" type="slidenum">
              <a:rPr lang="en-US" smtClean="0"/>
              <a:pPr/>
              <a:t>13</a:t>
            </a:fld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657779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26567"/>
    </mc:Choice>
    <mc:Fallback xmlns="">
      <p:transition spd="slow" advTm="126567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 animBg="1"/>
      <p:bldP spid="14" grpId="0" animBg="1"/>
      <p:bldP spid="1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Model</a:t>
            </a:r>
          </a:p>
          <a:p>
            <a:r>
              <a:rPr lang="en-US" dirty="0" smtClean="0"/>
              <a:t>Estimator</a:t>
            </a:r>
          </a:p>
          <a:p>
            <a:r>
              <a:rPr lang="en-US" dirty="0" smtClean="0"/>
              <a:t>Consistency</a:t>
            </a:r>
          </a:p>
          <a:p>
            <a:r>
              <a:rPr lang="en-US" dirty="0" smtClean="0"/>
              <a:t>Scalability</a:t>
            </a:r>
          </a:p>
          <a:p>
            <a:r>
              <a:rPr lang="en-US" dirty="0" smtClean="0"/>
              <a:t>Experiments</a:t>
            </a:r>
            <a:endParaRPr lang="en-US" dirty="0"/>
          </a:p>
        </p:txBody>
      </p:sp>
      <p:sp>
        <p:nvSpPr>
          <p:cNvPr id="4" name="Right Arrow 3"/>
          <p:cNvSpPr/>
          <p:nvPr/>
        </p:nvSpPr>
        <p:spPr bwMode="auto">
          <a:xfrm>
            <a:off x="191386" y="2296631"/>
            <a:ext cx="563526" cy="350874"/>
          </a:xfrm>
          <a:prstGeom prst="rightArrow">
            <a:avLst/>
          </a:prstGeom>
          <a:solidFill>
            <a:srgbClr val="FF0000"/>
          </a:solidFill>
          <a:ln w="508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4044D-A13D-44B5-B1F1-D8E508173000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31194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4937"/>
    </mc:Choice>
    <mc:Fallback xmlns="">
      <p:transition spd="slow" advTm="14937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 bwMode="auto">
          <a:xfrm>
            <a:off x="9254" y="6081936"/>
            <a:ext cx="9017788" cy="305517"/>
          </a:xfrm>
          <a:prstGeom prst="rect">
            <a:avLst/>
          </a:prstGeom>
          <a:solidFill>
            <a:schemeClr val="bg1"/>
          </a:solidFill>
          <a:ln w="508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007" y="234880"/>
            <a:ext cx="8229600" cy="1143000"/>
          </a:xfrm>
        </p:spPr>
        <p:txBody>
          <a:bodyPr/>
          <a:lstStyle/>
          <a:p>
            <a:r>
              <a:rPr lang="en-US" dirty="0" smtClean="0"/>
              <a:t>Kernel Estimator for </a:t>
            </a:r>
            <a:r>
              <a:rPr lang="en-US" i="1" dirty="0" smtClean="0"/>
              <a:t>g</a:t>
            </a:r>
            <a:endParaRPr lang="en-US" i="1" dirty="0"/>
          </a:p>
        </p:txBody>
      </p:sp>
      <p:grpSp>
        <p:nvGrpSpPr>
          <p:cNvPr id="3" name="Group 3"/>
          <p:cNvGrpSpPr>
            <a:grpSpLocks noChangeAspect="1"/>
          </p:cNvGrpSpPr>
          <p:nvPr/>
        </p:nvGrpSpPr>
        <p:grpSpPr>
          <a:xfrm>
            <a:off x="1731855" y="1007446"/>
            <a:ext cx="1253754" cy="2386583"/>
            <a:chOff x="1226252" y="4562708"/>
            <a:chExt cx="993566" cy="2718591"/>
          </a:xfrm>
        </p:grpSpPr>
        <p:sp>
          <p:nvSpPr>
            <p:cNvPr id="6" name="Cloud 5"/>
            <p:cNvSpPr/>
            <p:nvPr/>
          </p:nvSpPr>
          <p:spPr>
            <a:xfrm rot="554511">
              <a:off x="1310566" y="5298650"/>
              <a:ext cx="805558" cy="1246909"/>
            </a:xfrm>
            <a:prstGeom prst="cloud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5" name="Content Placeholder 29" descr="graph-slice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226252" y="4562708"/>
              <a:ext cx="993566" cy="2718591"/>
            </a:xfrm>
            <a:prstGeom prst="rect">
              <a:avLst/>
            </a:prstGeom>
          </p:spPr>
        </p:pic>
      </p:grpSp>
      <p:grpSp>
        <p:nvGrpSpPr>
          <p:cNvPr id="4" name="Group 6"/>
          <p:cNvGrpSpPr>
            <a:grpSpLocks noChangeAspect="1"/>
          </p:cNvGrpSpPr>
          <p:nvPr/>
        </p:nvGrpSpPr>
        <p:grpSpPr>
          <a:xfrm>
            <a:off x="498791" y="1021300"/>
            <a:ext cx="1253754" cy="2386583"/>
            <a:chOff x="3051961" y="2371276"/>
            <a:chExt cx="993566" cy="2718591"/>
          </a:xfrm>
        </p:grpSpPr>
        <p:pic>
          <p:nvPicPr>
            <p:cNvPr id="8" name="Content Placeholder 29" descr="graph-slice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3051961" y="2371276"/>
              <a:ext cx="993566" cy="2718591"/>
            </a:xfrm>
            <a:prstGeom prst="rect">
              <a:avLst/>
            </a:prstGeom>
          </p:spPr>
        </p:pic>
        <p:sp>
          <p:nvSpPr>
            <p:cNvPr id="9" name="Cloud 8"/>
            <p:cNvSpPr/>
            <p:nvPr/>
          </p:nvSpPr>
          <p:spPr>
            <a:xfrm rot="554511">
              <a:off x="3145686" y="3053111"/>
              <a:ext cx="805558" cy="1246909"/>
            </a:xfrm>
            <a:prstGeom prst="cloud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7" name="Rectangle 16"/>
          <p:cNvSpPr>
            <a:spLocks noChangeAspect="1"/>
          </p:cNvSpPr>
          <p:nvPr/>
        </p:nvSpPr>
        <p:spPr>
          <a:xfrm>
            <a:off x="1052469" y="3006911"/>
            <a:ext cx="97770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  <a:latin typeface="Comic Sans MS" pitchFamily="66" charset="0"/>
              </a:rPr>
              <a:t>G</a:t>
            </a:r>
            <a:r>
              <a:rPr lang="en-US" sz="2400" baseline="-25000" dirty="0" smtClean="0">
                <a:solidFill>
                  <a:prstClr val="black"/>
                </a:solidFill>
                <a:latin typeface="Comic Sans MS" pitchFamily="66" charset="0"/>
              </a:rPr>
              <a:t>1</a:t>
            </a:r>
            <a:endParaRPr lang="en-US" dirty="0"/>
          </a:p>
        </p:txBody>
      </p:sp>
      <p:sp>
        <p:nvSpPr>
          <p:cNvPr id="18" name="Rectangle 17"/>
          <p:cNvSpPr>
            <a:spLocks noChangeAspect="1"/>
          </p:cNvSpPr>
          <p:nvPr/>
        </p:nvSpPr>
        <p:spPr>
          <a:xfrm>
            <a:off x="2165057" y="3028682"/>
            <a:ext cx="209818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  <a:latin typeface="Comic Sans MS" pitchFamily="66" charset="0"/>
              </a:rPr>
              <a:t>G</a:t>
            </a:r>
            <a:r>
              <a:rPr lang="en-US" sz="2400" baseline="-25000" dirty="0" smtClean="0">
                <a:solidFill>
                  <a:prstClr val="black"/>
                </a:solidFill>
                <a:latin typeface="Comic Sans MS" pitchFamily="66" charset="0"/>
              </a:rPr>
              <a:t>2</a:t>
            </a:r>
            <a:r>
              <a:rPr lang="en-US" sz="2400" dirty="0" smtClean="0">
                <a:solidFill>
                  <a:prstClr val="black"/>
                </a:solidFill>
                <a:latin typeface="Comic Sans MS" pitchFamily="66" charset="0"/>
              </a:rPr>
              <a:t> 	  ……</a:t>
            </a:r>
            <a:endParaRPr lang="en-US" dirty="0"/>
          </a:p>
        </p:txBody>
      </p:sp>
      <p:grpSp>
        <p:nvGrpSpPr>
          <p:cNvPr id="7" name="Group 18"/>
          <p:cNvGrpSpPr>
            <a:grpSpLocks noChangeAspect="1"/>
          </p:cNvGrpSpPr>
          <p:nvPr/>
        </p:nvGrpSpPr>
        <p:grpSpPr>
          <a:xfrm>
            <a:off x="6885720" y="959945"/>
            <a:ext cx="1308233" cy="2656049"/>
            <a:chOff x="5650676" y="1613064"/>
            <a:chExt cx="2304788" cy="4929623"/>
          </a:xfrm>
        </p:grpSpPr>
        <p:grpSp>
          <p:nvGrpSpPr>
            <p:cNvPr id="10" name="Group 54"/>
            <p:cNvGrpSpPr/>
            <p:nvPr/>
          </p:nvGrpSpPr>
          <p:grpSpPr>
            <a:xfrm>
              <a:off x="5650676" y="1613064"/>
              <a:ext cx="2208810" cy="4429497"/>
              <a:chOff x="3051961" y="2371276"/>
              <a:chExt cx="993566" cy="2718591"/>
            </a:xfrm>
          </p:grpSpPr>
          <p:sp>
            <p:nvSpPr>
              <p:cNvPr id="26" name="Cloud 25"/>
              <p:cNvSpPr/>
              <p:nvPr/>
            </p:nvSpPr>
            <p:spPr>
              <a:xfrm rot="554511">
                <a:off x="3145686" y="3053111"/>
                <a:ext cx="805558" cy="1246909"/>
              </a:xfrm>
              <a:prstGeom prst="cloud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25" name="Content Placeholder 29" descr="graph-slice.png"/>
              <p:cNvPicPr>
                <a:picLocks noChangeAspect="1"/>
              </p:cNvPicPr>
              <p:nvPr/>
            </p:nvPicPr>
            <p:blipFill>
              <a:blip r:embed="rId4" cstate="print"/>
              <a:stretch>
                <a:fillRect/>
              </a:stretch>
            </p:blipFill>
            <p:spPr>
              <a:xfrm>
                <a:off x="3051961" y="2371276"/>
                <a:ext cx="993566" cy="2718591"/>
              </a:xfrm>
              <a:prstGeom prst="rect">
                <a:avLst/>
              </a:prstGeom>
            </p:spPr>
          </p:pic>
        </p:grpSp>
        <p:grpSp>
          <p:nvGrpSpPr>
            <p:cNvPr id="11" name="Group 60"/>
            <p:cNvGrpSpPr/>
            <p:nvPr/>
          </p:nvGrpSpPr>
          <p:grpSpPr>
            <a:xfrm>
              <a:off x="6610565" y="3639797"/>
              <a:ext cx="198119" cy="237694"/>
              <a:chOff x="4714504" y="3358747"/>
              <a:chExt cx="198119" cy="237694"/>
            </a:xfrm>
          </p:grpSpPr>
          <p:sp>
            <p:nvSpPr>
              <p:cNvPr id="23" name="Oval 22"/>
              <p:cNvSpPr/>
              <p:nvPr/>
            </p:nvSpPr>
            <p:spPr>
              <a:xfrm>
                <a:off x="4714504" y="3550722"/>
                <a:ext cx="45719" cy="45719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Oval 23"/>
              <p:cNvSpPr/>
              <p:nvPr/>
            </p:nvSpPr>
            <p:spPr>
              <a:xfrm>
                <a:off x="4866904" y="3358747"/>
                <a:ext cx="45719" cy="45719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2" name="Rectangle 21"/>
            <p:cNvSpPr/>
            <p:nvPr/>
          </p:nvSpPr>
          <p:spPr>
            <a:xfrm>
              <a:off x="6601175" y="5685837"/>
              <a:ext cx="1354289" cy="85685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400" dirty="0" smtClean="0">
                  <a:solidFill>
                    <a:prstClr val="black"/>
                  </a:solidFill>
                  <a:latin typeface="Comic Sans MS" pitchFamily="66" charset="0"/>
                </a:rPr>
                <a:t>G</a:t>
              </a:r>
              <a:r>
                <a:rPr lang="en-US" sz="2400" baseline="-25000" dirty="0" smtClean="0">
                  <a:solidFill>
                    <a:prstClr val="black"/>
                  </a:solidFill>
                  <a:latin typeface="Comic Sans MS" pitchFamily="66" charset="0"/>
                </a:rPr>
                <a:t>T</a:t>
              </a:r>
              <a:endParaRPr lang="en-US" dirty="0"/>
            </a:p>
          </p:txBody>
        </p:sp>
      </p:grpSp>
      <p:grpSp>
        <p:nvGrpSpPr>
          <p:cNvPr id="12" name="Group 41"/>
          <p:cNvGrpSpPr>
            <a:grpSpLocks noChangeAspect="1"/>
          </p:cNvGrpSpPr>
          <p:nvPr/>
        </p:nvGrpSpPr>
        <p:grpSpPr>
          <a:xfrm>
            <a:off x="5636825" y="993607"/>
            <a:ext cx="1296356" cy="2549167"/>
            <a:chOff x="5671600" y="1326544"/>
            <a:chExt cx="2283864" cy="4731251"/>
          </a:xfrm>
        </p:grpSpPr>
        <p:grpSp>
          <p:nvGrpSpPr>
            <p:cNvPr id="13" name="Group 54"/>
            <p:cNvGrpSpPr/>
            <p:nvPr/>
          </p:nvGrpSpPr>
          <p:grpSpPr>
            <a:xfrm>
              <a:off x="5671600" y="1326544"/>
              <a:ext cx="2208812" cy="4429497"/>
              <a:chOff x="3061373" y="2195425"/>
              <a:chExt cx="993567" cy="2718591"/>
            </a:xfrm>
          </p:grpSpPr>
          <p:pic>
            <p:nvPicPr>
              <p:cNvPr id="48" name="Content Placeholder 29" descr="graph-slice.png"/>
              <p:cNvPicPr>
                <a:picLocks noChangeAspect="1"/>
              </p:cNvPicPr>
              <p:nvPr/>
            </p:nvPicPr>
            <p:blipFill>
              <a:blip r:embed="rId4" cstate="print"/>
              <a:stretch>
                <a:fillRect/>
              </a:stretch>
            </p:blipFill>
            <p:spPr>
              <a:xfrm>
                <a:off x="3061373" y="2195425"/>
                <a:ext cx="993567" cy="2718591"/>
              </a:xfrm>
              <a:prstGeom prst="rect">
                <a:avLst/>
              </a:prstGeom>
            </p:spPr>
          </p:pic>
          <p:sp>
            <p:nvSpPr>
              <p:cNvPr id="49" name="Cloud 48"/>
              <p:cNvSpPr/>
              <p:nvPr/>
            </p:nvSpPr>
            <p:spPr>
              <a:xfrm rot="554511">
                <a:off x="3136276" y="2931370"/>
                <a:ext cx="805558" cy="1246909"/>
              </a:xfrm>
              <a:prstGeom prst="cloud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Rectangle 44"/>
            <p:cNvSpPr/>
            <p:nvPr/>
          </p:nvSpPr>
          <p:spPr>
            <a:xfrm>
              <a:off x="6601175" y="5200945"/>
              <a:ext cx="1354289" cy="85685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400" dirty="0" smtClean="0">
                  <a:solidFill>
                    <a:prstClr val="black"/>
                  </a:solidFill>
                  <a:latin typeface="Comic Sans MS" pitchFamily="66" charset="0"/>
                </a:rPr>
                <a:t>G</a:t>
              </a:r>
              <a:r>
                <a:rPr lang="en-US" sz="2400" baseline="-25000" dirty="0" smtClean="0">
                  <a:solidFill>
                    <a:prstClr val="black"/>
                  </a:solidFill>
                  <a:latin typeface="Comic Sans MS" pitchFamily="66" charset="0"/>
                </a:rPr>
                <a:t>T-1</a:t>
              </a:r>
              <a:endParaRPr lang="en-US" dirty="0"/>
            </a:p>
          </p:txBody>
        </p:sp>
      </p:grpSp>
      <p:sp>
        <p:nvSpPr>
          <p:cNvPr id="56" name="Oval 55"/>
          <p:cNvSpPr/>
          <p:nvPr/>
        </p:nvSpPr>
        <p:spPr>
          <a:xfrm>
            <a:off x="6217343" y="2153396"/>
            <a:ext cx="25951" cy="2463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/>
          <p:cNvSpPr/>
          <p:nvPr/>
        </p:nvSpPr>
        <p:spPr>
          <a:xfrm>
            <a:off x="6303847" y="2049961"/>
            <a:ext cx="25951" cy="2463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" name="Group 58"/>
          <p:cNvGrpSpPr>
            <a:grpSpLocks noChangeAspect="1"/>
          </p:cNvGrpSpPr>
          <p:nvPr/>
        </p:nvGrpSpPr>
        <p:grpSpPr>
          <a:xfrm>
            <a:off x="4352325" y="1062880"/>
            <a:ext cx="1253755" cy="2454166"/>
            <a:chOff x="4834744" y="1723275"/>
            <a:chExt cx="2208812" cy="4554929"/>
          </a:xfrm>
        </p:grpSpPr>
        <p:grpSp>
          <p:nvGrpSpPr>
            <p:cNvPr id="15" name="Group 54"/>
            <p:cNvGrpSpPr/>
            <p:nvPr/>
          </p:nvGrpSpPr>
          <p:grpSpPr>
            <a:xfrm>
              <a:off x="4834744" y="1723275"/>
              <a:ext cx="2208812" cy="4429497"/>
              <a:chOff x="2684939" y="2438918"/>
              <a:chExt cx="993567" cy="2718591"/>
            </a:xfrm>
          </p:grpSpPr>
          <p:pic>
            <p:nvPicPr>
              <p:cNvPr id="62" name="Content Placeholder 29" descr="graph-slice.png"/>
              <p:cNvPicPr>
                <a:picLocks noChangeAspect="1"/>
              </p:cNvPicPr>
              <p:nvPr/>
            </p:nvPicPr>
            <p:blipFill>
              <a:blip r:embed="rId4" cstate="print"/>
              <a:stretch>
                <a:fillRect/>
              </a:stretch>
            </p:blipFill>
            <p:spPr>
              <a:xfrm>
                <a:off x="2684939" y="2438918"/>
                <a:ext cx="993567" cy="2718591"/>
              </a:xfrm>
              <a:prstGeom prst="rect">
                <a:avLst/>
              </a:prstGeom>
            </p:spPr>
          </p:pic>
          <p:sp>
            <p:nvSpPr>
              <p:cNvPr id="63" name="Cloud 62"/>
              <p:cNvSpPr/>
              <p:nvPr/>
            </p:nvSpPr>
            <p:spPr>
              <a:xfrm rot="554511">
                <a:off x="2750431" y="3161336"/>
                <a:ext cx="805558" cy="1246909"/>
              </a:xfrm>
              <a:prstGeom prst="cloud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61" name="Rectangle 60"/>
            <p:cNvSpPr/>
            <p:nvPr/>
          </p:nvSpPr>
          <p:spPr>
            <a:xfrm>
              <a:off x="5555104" y="5421354"/>
              <a:ext cx="1354289" cy="85685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400" dirty="0" smtClean="0">
                  <a:solidFill>
                    <a:prstClr val="black"/>
                  </a:solidFill>
                  <a:latin typeface="Comic Sans MS" pitchFamily="66" charset="0"/>
                </a:rPr>
                <a:t>G</a:t>
              </a:r>
              <a:r>
                <a:rPr lang="en-US" sz="2400" baseline="-25000" dirty="0" smtClean="0">
                  <a:solidFill>
                    <a:prstClr val="black"/>
                  </a:solidFill>
                  <a:latin typeface="Comic Sans MS" pitchFamily="66" charset="0"/>
                </a:rPr>
                <a:t>T-2</a:t>
              </a:r>
              <a:endParaRPr lang="en-US" dirty="0"/>
            </a:p>
          </p:txBody>
        </p:sp>
      </p:grpSp>
      <p:sp>
        <p:nvSpPr>
          <p:cNvPr id="67" name="Oval 66"/>
          <p:cNvSpPr/>
          <p:nvPr/>
        </p:nvSpPr>
        <p:spPr>
          <a:xfrm>
            <a:off x="4922968" y="2189021"/>
            <a:ext cx="25951" cy="2463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Oval 67"/>
          <p:cNvSpPr/>
          <p:nvPr/>
        </p:nvSpPr>
        <p:spPr>
          <a:xfrm>
            <a:off x="5009472" y="2085586"/>
            <a:ext cx="25951" cy="2463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Cube 54"/>
          <p:cNvSpPr/>
          <p:nvPr/>
        </p:nvSpPr>
        <p:spPr>
          <a:xfrm>
            <a:off x="6701307" y="1684351"/>
            <a:ext cx="285008" cy="313627"/>
          </a:xfrm>
          <a:prstGeom prst="cub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TextBox 63"/>
          <p:cNvSpPr txBox="1"/>
          <p:nvPr/>
        </p:nvSpPr>
        <p:spPr>
          <a:xfrm>
            <a:off x="5759529" y="4049486"/>
            <a:ext cx="250569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query data-cube at T-1 and feature vector at time T</a:t>
            </a:r>
            <a:endParaRPr lang="en-US" dirty="0"/>
          </a:p>
        </p:txBody>
      </p:sp>
      <p:sp>
        <p:nvSpPr>
          <p:cNvPr id="69" name="Right Arrow 68"/>
          <p:cNvSpPr/>
          <p:nvPr/>
        </p:nvSpPr>
        <p:spPr>
          <a:xfrm>
            <a:off x="6339766" y="2034413"/>
            <a:ext cx="1033153" cy="130629"/>
          </a:xfrm>
          <a:prstGeom prst="rightArrow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TextBox 141"/>
          <p:cNvSpPr txBox="1"/>
          <p:nvPr/>
        </p:nvSpPr>
        <p:spPr>
          <a:xfrm>
            <a:off x="5997038" y="5094513"/>
            <a:ext cx="20846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compute similarities</a:t>
            </a:r>
            <a:endParaRPr lang="en-US" dirty="0"/>
          </a:p>
        </p:txBody>
      </p:sp>
      <p:sp>
        <p:nvSpPr>
          <p:cNvPr id="86" name="Rectangle 85"/>
          <p:cNvSpPr/>
          <p:nvPr/>
        </p:nvSpPr>
        <p:spPr>
          <a:xfrm>
            <a:off x="8324603" y="1876302"/>
            <a:ext cx="249381" cy="83128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77" name="Group 176"/>
          <p:cNvGrpSpPr/>
          <p:nvPr/>
        </p:nvGrpSpPr>
        <p:grpSpPr>
          <a:xfrm>
            <a:off x="-95696" y="3348845"/>
            <a:ext cx="1424762" cy="3500273"/>
            <a:chOff x="-95696" y="3348845"/>
            <a:chExt cx="1424762" cy="3500273"/>
          </a:xfrm>
        </p:grpSpPr>
        <p:sp>
          <p:nvSpPr>
            <p:cNvPr id="95" name="TextBox 94"/>
            <p:cNvSpPr txBox="1"/>
            <p:nvPr/>
          </p:nvSpPr>
          <p:spPr>
            <a:xfrm>
              <a:off x="-95696" y="5925788"/>
              <a:ext cx="1424762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err="1" smtClean="0"/>
                <a:t>datacube</a:t>
              </a:r>
              <a:r>
                <a:rPr lang="en-US" dirty="0" smtClean="0"/>
                <a:t>, feature pair </a:t>
              </a:r>
            </a:p>
            <a:p>
              <a:pPr algn="ctr"/>
              <a:r>
                <a:rPr lang="en-US" dirty="0" smtClean="0"/>
                <a:t>t=1</a:t>
              </a:r>
              <a:endParaRPr lang="en-US" dirty="0"/>
            </a:p>
          </p:txBody>
        </p:sp>
        <p:grpSp>
          <p:nvGrpSpPr>
            <p:cNvPr id="101" name="Group 100"/>
            <p:cNvGrpSpPr/>
            <p:nvPr/>
          </p:nvGrpSpPr>
          <p:grpSpPr>
            <a:xfrm>
              <a:off x="0" y="3348845"/>
              <a:ext cx="1068779" cy="843157"/>
              <a:chOff x="-47500" y="3331043"/>
              <a:chExt cx="1191875" cy="903171"/>
            </a:xfrm>
          </p:grpSpPr>
          <p:sp>
            <p:nvSpPr>
              <p:cNvPr id="75" name="Cube 74"/>
              <p:cNvSpPr/>
              <p:nvPr/>
            </p:nvSpPr>
            <p:spPr>
              <a:xfrm>
                <a:off x="269149" y="3629892"/>
                <a:ext cx="285008" cy="313627"/>
              </a:xfrm>
              <a:prstGeom prst="cube">
                <a:avLst/>
              </a:prstGeom>
              <a:noFill/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8" name="Rectangle 97"/>
              <p:cNvSpPr/>
              <p:nvPr/>
            </p:nvSpPr>
            <p:spPr>
              <a:xfrm>
                <a:off x="629392" y="3767006"/>
                <a:ext cx="225631" cy="47501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9" name="TextBox 98"/>
              <p:cNvSpPr txBox="1"/>
              <p:nvPr/>
            </p:nvSpPr>
            <p:spPr>
              <a:xfrm>
                <a:off x="-47500" y="3331043"/>
                <a:ext cx="362600" cy="76943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4400" dirty="0" smtClean="0"/>
                  <a:t>{</a:t>
                </a:r>
                <a:endParaRPr lang="en-US" sz="2400" dirty="0"/>
              </a:p>
            </p:txBody>
          </p:sp>
          <p:sp>
            <p:nvSpPr>
              <p:cNvPr id="100" name="TextBox 99"/>
              <p:cNvSpPr txBox="1"/>
              <p:nvPr/>
            </p:nvSpPr>
            <p:spPr>
              <a:xfrm rot="10800000">
                <a:off x="781775" y="3464773"/>
                <a:ext cx="362600" cy="7694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4400" dirty="0" smtClean="0"/>
                  <a:t>{</a:t>
                </a:r>
                <a:endParaRPr lang="en-US" sz="2400" dirty="0"/>
              </a:p>
            </p:txBody>
          </p:sp>
        </p:grpSp>
        <p:grpSp>
          <p:nvGrpSpPr>
            <p:cNvPr id="140" name="Group 139"/>
            <p:cNvGrpSpPr/>
            <p:nvPr/>
          </p:nvGrpSpPr>
          <p:grpSpPr>
            <a:xfrm>
              <a:off x="-13850" y="3893136"/>
              <a:ext cx="1068779" cy="843157"/>
              <a:chOff x="-47500" y="3331043"/>
              <a:chExt cx="1191875" cy="903171"/>
            </a:xfrm>
          </p:grpSpPr>
          <p:sp>
            <p:nvSpPr>
              <p:cNvPr id="141" name="Cube 140"/>
              <p:cNvSpPr/>
              <p:nvPr/>
            </p:nvSpPr>
            <p:spPr>
              <a:xfrm>
                <a:off x="269149" y="3629892"/>
                <a:ext cx="285008" cy="313627"/>
              </a:xfrm>
              <a:prstGeom prst="cube">
                <a:avLst/>
              </a:prstGeom>
              <a:noFill/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3" name="Rectangle 142"/>
              <p:cNvSpPr/>
              <p:nvPr/>
            </p:nvSpPr>
            <p:spPr>
              <a:xfrm>
                <a:off x="629392" y="3767006"/>
                <a:ext cx="225631" cy="47501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4" name="TextBox 143"/>
              <p:cNvSpPr txBox="1"/>
              <p:nvPr/>
            </p:nvSpPr>
            <p:spPr>
              <a:xfrm>
                <a:off x="-47500" y="3331043"/>
                <a:ext cx="362600" cy="76943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4400" dirty="0" smtClean="0"/>
                  <a:t>{</a:t>
                </a:r>
                <a:endParaRPr lang="en-US" sz="2400" dirty="0"/>
              </a:p>
            </p:txBody>
          </p:sp>
          <p:sp>
            <p:nvSpPr>
              <p:cNvPr id="145" name="TextBox 144"/>
              <p:cNvSpPr txBox="1"/>
              <p:nvPr/>
            </p:nvSpPr>
            <p:spPr>
              <a:xfrm rot="10800000">
                <a:off x="781775" y="3464773"/>
                <a:ext cx="362600" cy="7694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4400" dirty="0" smtClean="0"/>
                  <a:t>{</a:t>
                </a:r>
                <a:endParaRPr lang="en-US" sz="2400" dirty="0"/>
              </a:p>
            </p:txBody>
          </p:sp>
        </p:grpSp>
        <p:grpSp>
          <p:nvGrpSpPr>
            <p:cNvPr id="146" name="Group 145"/>
            <p:cNvGrpSpPr/>
            <p:nvPr/>
          </p:nvGrpSpPr>
          <p:grpSpPr>
            <a:xfrm>
              <a:off x="-13850" y="4451245"/>
              <a:ext cx="1068779" cy="843157"/>
              <a:chOff x="-47500" y="3331043"/>
              <a:chExt cx="1191875" cy="903171"/>
            </a:xfrm>
          </p:grpSpPr>
          <p:sp>
            <p:nvSpPr>
              <p:cNvPr id="147" name="Cube 146"/>
              <p:cNvSpPr/>
              <p:nvPr/>
            </p:nvSpPr>
            <p:spPr>
              <a:xfrm>
                <a:off x="269149" y="3629892"/>
                <a:ext cx="285008" cy="313627"/>
              </a:xfrm>
              <a:prstGeom prst="cube">
                <a:avLst/>
              </a:prstGeom>
              <a:noFill/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8" name="Rectangle 147"/>
              <p:cNvSpPr/>
              <p:nvPr/>
            </p:nvSpPr>
            <p:spPr>
              <a:xfrm>
                <a:off x="629392" y="3767006"/>
                <a:ext cx="225631" cy="47501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9" name="TextBox 148"/>
              <p:cNvSpPr txBox="1"/>
              <p:nvPr/>
            </p:nvSpPr>
            <p:spPr>
              <a:xfrm>
                <a:off x="-47500" y="3331043"/>
                <a:ext cx="362600" cy="76943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4400" dirty="0" smtClean="0"/>
                  <a:t>{</a:t>
                </a:r>
                <a:endParaRPr lang="en-US" sz="2400" dirty="0"/>
              </a:p>
            </p:txBody>
          </p:sp>
          <p:sp>
            <p:nvSpPr>
              <p:cNvPr id="150" name="TextBox 149"/>
              <p:cNvSpPr txBox="1"/>
              <p:nvPr/>
            </p:nvSpPr>
            <p:spPr>
              <a:xfrm rot="10800000">
                <a:off x="781775" y="3464773"/>
                <a:ext cx="362600" cy="7694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4400" dirty="0" smtClean="0"/>
                  <a:t>{</a:t>
                </a:r>
                <a:endParaRPr lang="en-US" sz="2400" dirty="0"/>
              </a:p>
            </p:txBody>
          </p:sp>
        </p:grpSp>
        <p:grpSp>
          <p:nvGrpSpPr>
            <p:cNvPr id="151" name="Group 150"/>
            <p:cNvGrpSpPr/>
            <p:nvPr/>
          </p:nvGrpSpPr>
          <p:grpSpPr>
            <a:xfrm>
              <a:off x="-25725" y="4961870"/>
              <a:ext cx="1068779" cy="843157"/>
              <a:chOff x="-47500" y="3331043"/>
              <a:chExt cx="1191875" cy="903171"/>
            </a:xfrm>
          </p:grpSpPr>
          <p:sp>
            <p:nvSpPr>
              <p:cNvPr id="152" name="Cube 151"/>
              <p:cNvSpPr/>
              <p:nvPr/>
            </p:nvSpPr>
            <p:spPr>
              <a:xfrm>
                <a:off x="269149" y="3629892"/>
                <a:ext cx="285008" cy="313627"/>
              </a:xfrm>
              <a:prstGeom prst="cube">
                <a:avLst/>
              </a:prstGeom>
              <a:noFill/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3" name="Rectangle 152"/>
              <p:cNvSpPr/>
              <p:nvPr/>
            </p:nvSpPr>
            <p:spPr>
              <a:xfrm>
                <a:off x="629392" y="3767006"/>
                <a:ext cx="225631" cy="47501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4" name="TextBox 153"/>
              <p:cNvSpPr txBox="1"/>
              <p:nvPr/>
            </p:nvSpPr>
            <p:spPr>
              <a:xfrm>
                <a:off x="-47500" y="3331043"/>
                <a:ext cx="362600" cy="76943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4400" dirty="0" smtClean="0"/>
                  <a:t>{</a:t>
                </a:r>
                <a:endParaRPr lang="en-US" sz="2400" dirty="0"/>
              </a:p>
            </p:txBody>
          </p:sp>
          <p:sp>
            <p:nvSpPr>
              <p:cNvPr id="155" name="TextBox 154"/>
              <p:cNvSpPr txBox="1"/>
              <p:nvPr/>
            </p:nvSpPr>
            <p:spPr>
              <a:xfrm rot="10800000">
                <a:off x="781775" y="3464773"/>
                <a:ext cx="362600" cy="7694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4400" dirty="0" smtClean="0"/>
                  <a:t>{</a:t>
                </a:r>
                <a:endParaRPr lang="en-US" sz="2400" dirty="0"/>
              </a:p>
            </p:txBody>
          </p:sp>
        </p:grpSp>
        <p:sp>
          <p:nvSpPr>
            <p:cNvPr id="156" name="Rectangle 155"/>
            <p:cNvSpPr>
              <a:spLocks noChangeAspect="1"/>
            </p:cNvSpPr>
            <p:nvPr/>
          </p:nvSpPr>
          <p:spPr>
            <a:xfrm rot="5400000">
              <a:off x="-45498" y="5657556"/>
              <a:ext cx="940502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400" dirty="0" smtClean="0">
                  <a:solidFill>
                    <a:prstClr val="black"/>
                  </a:solidFill>
                  <a:latin typeface="Comic Sans MS" pitchFamily="66" charset="0"/>
                </a:rPr>
                <a:t>…	</a:t>
              </a:r>
              <a:endParaRPr lang="en-US" dirty="0"/>
            </a:p>
          </p:txBody>
        </p:sp>
      </p:grpSp>
      <p:grpSp>
        <p:nvGrpSpPr>
          <p:cNvPr id="178" name="Group 177"/>
          <p:cNvGrpSpPr/>
          <p:nvPr/>
        </p:nvGrpSpPr>
        <p:grpSpPr>
          <a:xfrm>
            <a:off x="1629716" y="3287495"/>
            <a:ext cx="1674421" cy="3500273"/>
            <a:chOff x="-244559" y="3348845"/>
            <a:chExt cx="1674421" cy="3500273"/>
          </a:xfrm>
        </p:grpSpPr>
        <p:sp>
          <p:nvSpPr>
            <p:cNvPr id="179" name="TextBox 178"/>
            <p:cNvSpPr txBox="1"/>
            <p:nvPr/>
          </p:nvSpPr>
          <p:spPr>
            <a:xfrm>
              <a:off x="-244559" y="5925788"/>
              <a:ext cx="1674421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err="1" smtClean="0"/>
                <a:t>datacube</a:t>
              </a:r>
              <a:r>
                <a:rPr lang="en-US" dirty="0" smtClean="0"/>
                <a:t>, feature pair </a:t>
              </a:r>
            </a:p>
            <a:p>
              <a:pPr algn="ctr"/>
              <a:r>
                <a:rPr lang="en-US" dirty="0" smtClean="0"/>
                <a:t>t=2</a:t>
              </a:r>
              <a:endParaRPr lang="en-US" dirty="0"/>
            </a:p>
          </p:txBody>
        </p:sp>
        <p:grpSp>
          <p:nvGrpSpPr>
            <p:cNvPr id="180" name="Group 100"/>
            <p:cNvGrpSpPr/>
            <p:nvPr/>
          </p:nvGrpSpPr>
          <p:grpSpPr>
            <a:xfrm>
              <a:off x="0" y="3348845"/>
              <a:ext cx="1068780" cy="843157"/>
              <a:chOff x="-47500" y="3331043"/>
              <a:chExt cx="1191875" cy="903171"/>
            </a:xfrm>
          </p:grpSpPr>
          <p:sp>
            <p:nvSpPr>
              <p:cNvPr id="197" name="Cube 196"/>
              <p:cNvSpPr/>
              <p:nvPr/>
            </p:nvSpPr>
            <p:spPr>
              <a:xfrm>
                <a:off x="269149" y="3629892"/>
                <a:ext cx="285008" cy="313627"/>
              </a:xfrm>
              <a:prstGeom prst="cube">
                <a:avLst/>
              </a:prstGeom>
              <a:noFill/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8" name="Rectangle 197"/>
              <p:cNvSpPr/>
              <p:nvPr/>
            </p:nvSpPr>
            <p:spPr>
              <a:xfrm>
                <a:off x="629392" y="3767006"/>
                <a:ext cx="225631" cy="47501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9" name="TextBox 198"/>
              <p:cNvSpPr txBox="1"/>
              <p:nvPr/>
            </p:nvSpPr>
            <p:spPr>
              <a:xfrm>
                <a:off x="-47500" y="3331043"/>
                <a:ext cx="362600" cy="76943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4400" dirty="0" smtClean="0"/>
                  <a:t>{</a:t>
                </a:r>
                <a:endParaRPr lang="en-US" sz="2400" dirty="0"/>
              </a:p>
            </p:txBody>
          </p:sp>
          <p:sp>
            <p:nvSpPr>
              <p:cNvPr id="200" name="TextBox 199"/>
              <p:cNvSpPr txBox="1"/>
              <p:nvPr/>
            </p:nvSpPr>
            <p:spPr>
              <a:xfrm rot="10800000">
                <a:off x="781775" y="3464773"/>
                <a:ext cx="362600" cy="7694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4400" dirty="0" smtClean="0"/>
                  <a:t>{</a:t>
                </a:r>
                <a:endParaRPr lang="en-US" sz="2400" dirty="0"/>
              </a:p>
            </p:txBody>
          </p:sp>
        </p:grpSp>
        <p:grpSp>
          <p:nvGrpSpPr>
            <p:cNvPr id="181" name="Group 139"/>
            <p:cNvGrpSpPr/>
            <p:nvPr/>
          </p:nvGrpSpPr>
          <p:grpSpPr>
            <a:xfrm>
              <a:off x="-13850" y="3893136"/>
              <a:ext cx="1068780" cy="843157"/>
              <a:chOff x="-47500" y="3331043"/>
              <a:chExt cx="1191875" cy="903171"/>
            </a:xfrm>
          </p:grpSpPr>
          <p:sp>
            <p:nvSpPr>
              <p:cNvPr id="193" name="Cube 192"/>
              <p:cNvSpPr/>
              <p:nvPr/>
            </p:nvSpPr>
            <p:spPr>
              <a:xfrm>
                <a:off x="269149" y="3629892"/>
                <a:ext cx="285008" cy="313627"/>
              </a:xfrm>
              <a:prstGeom prst="cube">
                <a:avLst/>
              </a:prstGeom>
              <a:noFill/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4" name="Rectangle 193"/>
              <p:cNvSpPr/>
              <p:nvPr/>
            </p:nvSpPr>
            <p:spPr>
              <a:xfrm>
                <a:off x="629392" y="3767006"/>
                <a:ext cx="225631" cy="47501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5" name="TextBox 194"/>
              <p:cNvSpPr txBox="1"/>
              <p:nvPr/>
            </p:nvSpPr>
            <p:spPr>
              <a:xfrm>
                <a:off x="-47500" y="3331043"/>
                <a:ext cx="362600" cy="76943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4400" dirty="0" smtClean="0"/>
                  <a:t>{</a:t>
                </a:r>
                <a:endParaRPr lang="en-US" sz="2400" dirty="0"/>
              </a:p>
            </p:txBody>
          </p:sp>
          <p:sp>
            <p:nvSpPr>
              <p:cNvPr id="196" name="TextBox 195"/>
              <p:cNvSpPr txBox="1"/>
              <p:nvPr/>
            </p:nvSpPr>
            <p:spPr>
              <a:xfrm rot="10800000">
                <a:off x="781775" y="3464773"/>
                <a:ext cx="362600" cy="7694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4400" dirty="0" smtClean="0"/>
                  <a:t>{</a:t>
                </a:r>
                <a:endParaRPr lang="en-US" sz="2400" dirty="0"/>
              </a:p>
            </p:txBody>
          </p:sp>
        </p:grpSp>
        <p:grpSp>
          <p:nvGrpSpPr>
            <p:cNvPr id="182" name="Group 145"/>
            <p:cNvGrpSpPr/>
            <p:nvPr/>
          </p:nvGrpSpPr>
          <p:grpSpPr>
            <a:xfrm>
              <a:off x="-13850" y="4451245"/>
              <a:ext cx="1068780" cy="843157"/>
              <a:chOff x="-47500" y="3331043"/>
              <a:chExt cx="1191875" cy="903171"/>
            </a:xfrm>
          </p:grpSpPr>
          <p:sp>
            <p:nvSpPr>
              <p:cNvPr id="189" name="Cube 188"/>
              <p:cNvSpPr/>
              <p:nvPr/>
            </p:nvSpPr>
            <p:spPr>
              <a:xfrm>
                <a:off x="269149" y="3629892"/>
                <a:ext cx="285008" cy="313627"/>
              </a:xfrm>
              <a:prstGeom prst="cube">
                <a:avLst/>
              </a:prstGeom>
              <a:noFill/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0" name="Rectangle 189"/>
              <p:cNvSpPr/>
              <p:nvPr/>
            </p:nvSpPr>
            <p:spPr>
              <a:xfrm>
                <a:off x="629392" y="3767006"/>
                <a:ext cx="225631" cy="47501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1" name="TextBox 190"/>
              <p:cNvSpPr txBox="1"/>
              <p:nvPr/>
            </p:nvSpPr>
            <p:spPr>
              <a:xfrm>
                <a:off x="-47500" y="3331043"/>
                <a:ext cx="362600" cy="76943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4400" dirty="0" smtClean="0"/>
                  <a:t>{</a:t>
                </a:r>
                <a:endParaRPr lang="en-US" sz="2400" dirty="0"/>
              </a:p>
            </p:txBody>
          </p:sp>
          <p:sp>
            <p:nvSpPr>
              <p:cNvPr id="192" name="TextBox 191"/>
              <p:cNvSpPr txBox="1"/>
              <p:nvPr/>
            </p:nvSpPr>
            <p:spPr>
              <a:xfrm rot="10800000">
                <a:off x="781775" y="3464773"/>
                <a:ext cx="362600" cy="7694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4400" dirty="0" smtClean="0"/>
                  <a:t>{</a:t>
                </a:r>
                <a:endParaRPr lang="en-US" sz="2400" dirty="0"/>
              </a:p>
            </p:txBody>
          </p:sp>
        </p:grpSp>
        <p:grpSp>
          <p:nvGrpSpPr>
            <p:cNvPr id="183" name="Group 150"/>
            <p:cNvGrpSpPr/>
            <p:nvPr/>
          </p:nvGrpSpPr>
          <p:grpSpPr>
            <a:xfrm>
              <a:off x="-25725" y="4961870"/>
              <a:ext cx="1068780" cy="843157"/>
              <a:chOff x="-47500" y="3331043"/>
              <a:chExt cx="1191875" cy="903171"/>
            </a:xfrm>
          </p:grpSpPr>
          <p:sp>
            <p:nvSpPr>
              <p:cNvPr id="185" name="Cube 184"/>
              <p:cNvSpPr/>
              <p:nvPr/>
            </p:nvSpPr>
            <p:spPr>
              <a:xfrm>
                <a:off x="269149" y="3629892"/>
                <a:ext cx="285008" cy="313627"/>
              </a:xfrm>
              <a:prstGeom prst="cube">
                <a:avLst/>
              </a:prstGeom>
              <a:noFill/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6" name="Rectangle 185"/>
              <p:cNvSpPr/>
              <p:nvPr/>
            </p:nvSpPr>
            <p:spPr>
              <a:xfrm>
                <a:off x="629392" y="3767006"/>
                <a:ext cx="225631" cy="47501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7" name="TextBox 186"/>
              <p:cNvSpPr txBox="1"/>
              <p:nvPr/>
            </p:nvSpPr>
            <p:spPr>
              <a:xfrm>
                <a:off x="-47500" y="3331043"/>
                <a:ext cx="362600" cy="76943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4400" dirty="0" smtClean="0"/>
                  <a:t>{</a:t>
                </a:r>
                <a:endParaRPr lang="en-US" sz="2400" dirty="0"/>
              </a:p>
            </p:txBody>
          </p:sp>
          <p:sp>
            <p:nvSpPr>
              <p:cNvPr id="188" name="TextBox 187"/>
              <p:cNvSpPr txBox="1"/>
              <p:nvPr/>
            </p:nvSpPr>
            <p:spPr>
              <a:xfrm rot="10800000">
                <a:off x="781775" y="3464773"/>
                <a:ext cx="362600" cy="7694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4400" dirty="0" smtClean="0"/>
                  <a:t>{</a:t>
                </a:r>
                <a:endParaRPr lang="en-US" sz="2400" dirty="0"/>
              </a:p>
            </p:txBody>
          </p:sp>
        </p:grpSp>
        <p:sp>
          <p:nvSpPr>
            <p:cNvPr id="184" name="Rectangle 183"/>
            <p:cNvSpPr>
              <a:spLocks noChangeAspect="1"/>
            </p:cNvSpPr>
            <p:nvPr/>
          </p:nvSpPr>
          <p:spPr>
            <a:xfrm rot="5400000">
              <a:off x="-34865" y="5657556"/>
              <a:ext cx="940502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400" dirty="0" smtClean="0">
                  <a:solidFill>
                    <a:prstClr val="black"/>
                  </a:solidFill>
                  <a:latin typeface="Comic Sans MS" pitchFamily="66" charset="0"/>
                </a:rPr>
                <a:t>…	</a:t>
              </a:r>
              <a:endParaRPr lang="en-US" dirty="0"/>
            </a:p>
          </p:txBody>
        </p:sp>
      </p:grpSp>
      <p:grpSp>
        <p:nvGrpSpPr>
          <p:cNvPr id="201" name="Group 200"/>
          <p:cNvGrpSpPr/>
          <p:nvPr/>
        </p:nvGrpSpPr>
        <p:grpSpPr>
          <a:xfrm>
            <a:off x="4048365" y="3357727"/>
            <a:ext cx="1674421" cy="3500273"/>
            <a:chOff x="-329623" y="3348845"/>
            <a:chExt cx="1674421" cy="3500273"/>
          </a:xfrm>
        </p:grpSpPr>
        <p:sp>
          <p:nvSpPr>
            <p:cNvPr id="202" name="TextBox 201"/>
            <p:cNvSpPr txBox="1"/>
            <p:nvPr/>
          </p:nvSpPr>
          <p:spPr>
            <a:xfrm>
              <a:off x="-329623" y="5925788"/>
              <a:ext cx="1674421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err="1" smtClean="0"/>
                <a:t>datacube</a:t>
              </a:r>
              <a:r>
                <a:rPr lang="en-US" dirty="0" smtClean="0"/>
                <a:t>, feature pair </a:t>
              </a:r>
            </a:p>
            <a:p>
              <a:pPr algn="ctr"/>
              <a:r>
                <a:rPr lang="en-US" dirty="0" smtClean="0"/>
                <a:t>t=3</a:t>
              </a:r>
              <a:endParaRPr lang="en-US" dirty="0"/>
            </a:p>
          </p:txBody>
        </p:sp>
        <p:grpSp>
          <p:nvGrpSpPr>
            <p:cNvPr id="203" name="Group 100"/>
            <p:cNvGrpSpPr/>
            <p:nvPr/>
          </p:nvGrpSpPr>
          <p:grpSpPr>
            <a:xfrm>
              <a:off x="0" y="3348845"/>
              <a:ext cx="1068780" cy="843157"/>
              <a:chOff x="-47500" y="3331043"/>
              <a:chExt cx="1191875" cy="903171"/>
            </a:xfrm>
          </p:grpSpPr>
          <p:sp>
            <p:nvSpPr>
              <p:cNvPr id="220" name="Cube 219"/>
              <p:cNvSpPr/>
              <p:nvPr/>
            </p:nvSpPr>
            <p:spPr>
              <a:xfrm>
                <a:off x="269149" y="3629892"/>
                <a:ext cx="285008" cy="313627"/>
              </a:xfrm>
              <a:prstGeom prst="cube">
                <a:avLst/>
              </a:prstGeom>
              <a:noFill/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1" name="Rectangle 220"/>
              <p:cNvSpPr/>
              <p:nvPr/>
            </p:nvSpPr>
            <p:spPr>
              <a:xfrm>
                <a:off x="629392" y="3767006"/>
                <a:ext cx="225631" cy="47501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2" name="TextBox 221"/>
              <p:cNvSpPr txBox="1"/>
              <p:nvPr/>
            </p:nvSpPr>
            <p:spPr>
              <a:xfrm>
                <a:off x="-47500" y="3331043"/>
                <a:ext cx="362600" cy="76943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4400" dirty="0" smtClean="0"/>
                  <a:t>{</a:t>
                </a:r>
                <a:endParaRPr lang="en-US" sz="2400" dirty="0"/>
              </a:p>
            </p:txBody>
          </p:sp>
          <p:sp>
            <p:nvSpPr>
              <p:cNvPr id="223" name="TextBox 222"/>
              <p:cNvSpPr txBox="1"/>
              <p:nvPr/>
            </p:nvSpPr>
            <p:spPr>
              <a:xfrm rot="10800000">
                <a:off x="781775" y="3464773"/>
                <a:ext cx="362600" cy="7694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4400" dirty="0" smtClean="0"/>
                  <a:t>{</a:t>
                </a:r>
                <a:endParaRPr lang="en-US" sz="2400" dirty="0"/>
              </a:p>
            </p:txBody>
          </p:sp>
        </p:grpSp>
        <p:grpSp>
          <p:nvGrpSpPr>
            <p:cNvPr id="204" name="Group 139"/>
            <p:cNvGrpSpPr/>
            <p:nvPr/>
          </p:nvGrpSpPr>
          <p:grpSpPr>
            <a:xfrm>
              <a:off x="-13850" y="3893136"/>
              <a:ext cx="1068780" cy="843157"/>
              <a:chOff x="-47500" y="3331043"/>
              <a:chExt cx="1191875" cy="903171"/>
            </a:xfrm>
          </p:grpSpPr>
          <p:sp>
            <p:nvSpPr>
              <p:cNvPr id="216" name="Cube 215"/>
              <p:cNvSpPr/>
              <p:nvPr/>
            </p:nvSpPr>
            <p:spPr>
              <a:xfrm>
                <a:off x="269149" y="3629892"/>
                <a:ext cx="285008" cy="313627"/>
              </a:xfrm>
              <a:prstGeom prst="cube">
                <a:avLst/>
              </a:prstGeom>
              <a:noFill/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7" name="Rectangle 216"/>
              <p:cNvSpPr/>
              <p:nvPr/>
            </p:nvSpPr>
            <p:spPr>
              <a:xfrm>
                <a:off x="629392" y="3767006"/>
                <a:ext cx="225631" cy="47501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8" name="TextBox 217"/>
              <p:cNvSpPr txBox="1"/>
              <p:nvPr/>
            </p:nvSpPr>
            <p:spPr>
              <a:xfrm>
                <a:off x="-47500" y="3331043"/>
                <a:ext cx="362600" cy="76943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4400" dirty="0" smtClean="0"/>
                  <a:t>{</a:t>
                </a:r>
                <a:endParaRPr lang="en-US" sz="2400" dirty="0"/>
              </a:p>
            </p:txBody>
          </p:sp>
          <p:sp>
            <p:nvSpPr>
              <p:cNvPr id="219" name="TextBox 218"/>
              <p:cNvSpPr txBox="1"/>
              <p:nvPr/>
            </p:nvSpPr>
            <p:spPr>
              <a:xfrm rot="10800000">
                <a:off x="781775" y="3464773"/>
                <a:ext cx="362600" cy="7694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4400" dirty="0" smtClean="0"/>
                  <a:t>{</a:t>
                </a:r>
                <a:endParaRPr lang="en-US" sz="2400" dirty="0"/>
              </a:p>
            </p:txBody>
          </p:sp>
        </p:grpSp>
        <p:grpSp>
          <p:nvGrpSpPr>
            <p:cNvPr id="205" name="Group 145"/>
            <p:cNvGrpSpPr/>
            <p:nvPr/>
          </p:nvGrpSpPr>
          <p:grpSpPr>
            <a:xfrm>
              <a:off x="-13850" y="4451245"/>
              <a:ext cx="1068780" cy="843157"/>
              <a:chOff x="-47500" y="3331043"/>
              <a:chExt cx="1191875" cy="903171"/>
            </a:xfrm>
          </p:grpSpPr>
          <p:sp>
            <p:nvSpPr>
              <p:cNvPr id="212" name="Cube 211"/>
              <p:cNvSpPr/>
              <p:nvPr/>
            </p:nvSpPr>
            <p:spPr>
              <a:xfrm>
                <a:off x="269149" y="3629892"/>
                <a:ext cx="285008" cy="313627"/>
              </a:xfrm>
              <a:prstGeom prst="cube">
                <a:avLst/>
              </a:prstGeom>
              <a:noFill/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3" name="Rectangle 212"/>
              <p:cNvSpPr/>
              <p:nvPr/>
            </p:nvSpPr>
            <p:spPr>
              <a:xfrm>
                <a:off x="629392" y="3767006"/>
                <a:ext cx="225631" cy="47501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4" name="TextBox 213"/>
              <p:cNvSpPr txBox="1"/>
              <p:nvPr/>
            </p:nvSpPr>
            <p:spPr>
              <a:xfrm>
                <a:off x="-47500" y="3331043"/>
                <a:ext cx="362600" cy="76943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4400" dirty="0" smtClean="0"/>
                  <a:t>{</a:t>
                </a:r>
                <a:endParaRPr lang="en-US" sz="2400" dirty="0"/>
              </a:p>
            </p:txBody>
          </p:sp>
          <p:sp>
            <p:nvSpPr>
              <p:cNvPr id="215" name="TextBox 214"/>
              <p:cNvSpPr txBox="1"/>
              <p:nvPr/>
            </p:nvSpPr>
            <p:spPr>
              <a:xfrm rot="10800000">
                <a:off x="781775" y="3464773"/>
                <a:ext cx="362600" cy="7694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4400" dirty="0" smtClean="0"/>
                  <a:t>{</a:t>
                </a:r>
                <a:endParaRPr lang="en-US" sz="2400" dirty="0"/>
              </a:p>
            </p:txBody>
          </p:sp>
        </p:grpSp>
        <p:grpSp>
          <p:nvGrpSpPr>
            <p:cNvPr id="206" name="Group 150"/>
            <p:cNvGrpSpPr/>
            <p:nvPr/>
          </p:nvGrpSpPr>
          <p:grpSpPr>
            <a:xfrm>
              <a:off x="-25725" y="4961870"/>
              <a:ext cx="1068780" cy="843157"/>
              <a:chOff x="-47500" y="3331043"/>
              <a:chExt cx="1191875" cy="903171"/>
            </a:xfrm>
          </p:grpSpPr>
          <p:sp>
            <p:nvSpPr>
              <p:cNvPr id="208" name="Cube 207"/>
              <p:cNvSpPr/>
              <p:nvPr/>
            </p:nvSpPr>
            <p:spPr>
              <a:xfrm>
                <a:off x="269149" y="3629892"/>
                <a:ext cx="285008" cy="313627"/>
              </a:xfrm>
              <a:prstGeom prst="cube">
                <a:avLst/>
              </a:prstGeom>
              <a:noFill/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9" name="Rectangle 208"/>
              <p:cNvSpPr/>
              <p:nvPr/>
            </p:nvSpPr>
            <p:spPr>
              <a:xfrm>
                <a:off x="629392" y="3767006"/>
                <a:ext cx="225631" cy="47501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0" name="TextBox 209"/>
              <p:cNvSpPr txBox="1"/>
              <p:nvPr/>
            </p:nvSpPr>
            <p:spPr>
              <a:xfrm>
                <a:off x="-47500" y="3331043"/>
                <a:ext cx="362600" cy="76943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4400" dirty="0" smtClean="0"/>
                  <a:t>{</a:t>
                </a:r>
                <a:endParaRPr lang="en-US" sz="2400" dirty="0"/>
              </a:p>
            </p:txBody>
          </p:sp>
          <p:sp>
            <p:nvSpPr>
              <p:cNvPr id="211" name="TextBox 210"/>
              <p:cNvSpPr txBox="1"/>
              <p:nvPr/>
            </p:nvSpPr>
            <p:spPr>
              <a:xfrm rot="10800000">
                <a:off x="781775" y="3464773"/>
                <a:ext cx="362600" cy="7694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4400" dirty="0" smtClean="0"/>
                  <a:t>{</a:t>
                </a:r>
                <a:endParaRPr lang="en-US" sz="2400" dirty="0"/>
              </a:p>
            </p:txBody>
          </p:sp>
        </p:grpSp>
        <p:sp>
          <p:nvSpPr>
            <p:cNvPr id="207" name="Rectangle 206"/>
            <p:cNvSpPr>
              <a:spLocks noChangeAspect="1"/>
            </p:cNvSpPr>
            <p:nvPr/>
          </p:nvSpPr>
          <p:spPr>
            <a:xfrm rot="5400000">
              <a:off x="-119929" y="5657556"/>
              <a:ext cx="940502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400" dirty="0" smtClean="0">
                  <a:solidFill>
                    <a:prstClr val="black"/>
                  </a:solidFill>
                  <a:latin typeface="Comic Sans MS" pitchFamily="66" charset="0"/>
                </a:rPr>
                <a:t>…	</a:t>
              </a:r>
              <a:endParaRPr lang="en-US" dirty="0"/>
            </a:p>
          </p:txBody>
        </p:sp>
      </p:grpSp>
      <p:sp>
        <p:nvSpPr>
          <p:cNvPr id="227" name="TextBox 226"/>
          <p:cNvSpPr txBox="1"/>
          <p:nvPr/>
        </p:nvSpPr>
        <p:spPr>
          <a:xfrm>
            <a:off x="5767300" y="3451770"/>
            <a:ext cx="325151" cy="7183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/>
              <a:t>{</a:t>
            </a:r>
            <a:endParaRPr lang="en-US" sz="2400" dirty="0"/>
          </a:p>
        </p:txBody>
      </p:sp>
      <p:sp>
        <p:nvSpPr>
          <p:cNvPr id="228" name="TextBox 227"/>
          <p:cNvSpPr txBox="1"/>
          <p:nvPr/>
        </p:nvSpPr>
        <p:spPr>
          <a:xfrm rot="10800000">
            <a:off x="6582179" y="3576614"/>
            <a:ext cx="325151" cy="71831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/>
              <a:t>{</a:t>
            </a:r>
            <a:endParaRPr lang="en-US" sz="2400" dirty="0"/>
          </a:p>
        </p:txBody>
      </p:sp>
      <p:grpSp>
        <p:nvGrpSpPr>
          <p:cNvPr id="259" name="Group 258"/>
          <p:cNvGrpSpPr/>
          <p:nvPr/>
        </p:nvGrpSpPr>
        <p:grpSpPr>
          <a:xfrm>
            <a:off x="813462" y="3752603"/>
            <a:ext cx="5169727" cy="1591293"/>
            <a:chOff x="813462" y="3752603"/>
            <a:chExt cx="5169727" cy="1591293"/>
          </a:xfrm>
        </p:grpSpPr>
        <p:cxnSp>
          <p:nvCxnSpPr>
            <p:cNvPr id="225" name="Straight Connector 224"/>
            <p:cNvCxnSpPr/>
            <p:nvPr/>
          </p:nvCxnSpPr>
          <p:spPr>
            <a:xfrm rot="10800000">
              <a:off x="5284519" y="3752603"/>
              <a:ext cx="605644" cy="118752"/>
            </a:xfrm>
            <a:prstGeom prst="line">
              <a:avLst/>
            </a:prstGeom>
            <a:ln>
              <a:solidFill>
                <a:schemeClr val="tx1"/>
              </a:solidFill>
              <a:prstDash val="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2" name="Straight Connector 231"/>
            <p:cNvCxnSpPr/>
            <p:nvPr/>
          </p:nvCxnSpPr>
          <p:spPr>
            <a:xfrm rot="10800000" flipV="1">
              <a:off x="5260769" y="3906983"/>
              <a:ext cx="629392" cy="403759"/>
            </a:xfrm>
            <a:prstGeom prst="line">
              <a:avLst/>
            </a:prstGeom>
            <a:ln>
              <a:solidFill>
                <a:schemeClr val="tx1"/>
              </a:solidFill>
              <a:prstDash val="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5" name="Straight Connector 234"/>
            <p:cNvCxnSpPr/>
            <p:nvPr/>
          </p:nvCxnSpPr>
          <p:spPr>
            <a:xfrm rot="5400000">
              <a:off x="5070765" y="4156363"/>
              <a:ext cx="961902" cy="653145"/>
            </a:xfrm>
            <a:prstGeom prst="line">
              <a:avLst/>
            </a:prstGeom>
            <a:ln>
              <a:solidFill>
                <a:schemeClr val="tx1"/>
              </a:solidFill>
              <a:prstDash val="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>
              <a:stCxn id="227" idx="2"/>
            </p:cNvCxnSpPr>
            <p:nvPr/>
          </p:nvCxnSpPr>
          <p:spPr>
            <a:xfrm rot="5400000">
              <a:off x="5038103" y="4404622"/>
              <a:ext cx="1126314" cy="657232"/>
            </a:xfrm>
            <a:prstGeom prst="line">
              <a:avLst/>
            </a:prstGeom>
            <a:ln>
              <a:solidFill>
                <a:schemeClr val="tx1"/>
              </a:solidFill>
              <a:prstDash val="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0800000" flipV="1">
              <a:off x="2743200" y="4037473"/>
              <a:ext cx="3160946" cy="653280"/>
            </a:xfrm>
            <a:prstGeom prst="line">
              <a:avLst/>
            </a:prstGeom>
            <a:ln>
              <a:solidFill>
                <a:schemeClr val="tx1"/>
              </a:solidFill>
              <a:prstDash val="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10800000" flipV="1">
              <a:off x="2693720" y="3918856"/>
              <a:ext cx="3220192" cy="413657"/>
            </a:xfrm>
            <a:prstGeom prst="line">
              <a:avLst/>
            </a:prstGeom>
            <a:ln>
              <a:solidFill>
                <a:schemeClr val="tx1"/>
              </a:solidFill>
              <a:prstDash val="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10800000">
              <a:off x="2762994" y="3808020"/>
              <a:ext cx="3115293" cy="98962"/>
            </a:xfrm>
            <a:prstGeom prst="line">
              <a:avLst/>
            </a:prstGeom>
            <a:ln>
              <a:solidFill>
                <a:schemeClr val="tx1"/>
              </a:solidFill>
              <a:prstDash val="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>
              <a:stCxn id="227" idx="1"/>
            </p:cNvCxnSpPr>
            <p:nvPr/>
          </p:nvCxnSpPr>
          <p:spPr>
            <a:xfrm rot="10800000" flipV="1">
              <a:off x="813462" y="3810926"/>
              <a:ext cx="4953838" cy="565130"/>
            </a:xfrm>
            <a:prstGeom prst="line">
              <a:avLst/>
            </a:prstGeom>
            <a:ln>
              <a:solidFill>
                <a:schemeClr val="tx1"/>
              </a:solidFill>
              <a:prstDash val="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0800000" flipV="1">
              <a:off x="878775" y="4037609"/>
              <a:ext cx="4975763" cy="1294411"/>
            </a:xfrm>
            <a:prstGeom prst="line">
              <a:avLst/>
            </a:prstGeom>
            <a:ln>
              <a:solidFill>
                <a:schemeClr val="tx1"/>
              </a:solidFill>
              <a:prstDash val="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10800000" flipV="1">
              <a:off x="866899" y="4083131"/>
              <a:ext cx="5116290" cy="750125"/>
            </a:xfrm>
            <a:prstGeom prst="line">
              <a:avLst/>
            </a:prstGeom>
            <a:ln>
              <a:solidFill>
                <a:schemeClr val="tx1"/>
              </a:solidFill>
              <a:prstDash val="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>
              <a:stCxn id="227" idx="2"/>
            </p:cNvCxnSpPr>
            <p:nvPr/>
          </p:nvCxnSpPr>
          <p:spPr>
            <a:xfrm rot="5400000">
              <a:off x="3755569" y="3169588"/>
              <a:ext cx="1173815" cy="3174801"/>
            </a:xfrm>
            <a:prstGeom prst="line">
              <a:avLst/>
            </a:prstGeom>
            <a:ln>
              <a:solidFill>
                <a:schemeClr val="tx1"/>
              </a:solidFill>
              <a:prstDash val="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0800000">
              <a:off x="860965" y="3829791"/>
              <a:ext cx="4993571" cy="89066"/>
            </a:xfrm>
            <a:prstGeom prst="line">
              <a:avLst/>
            </a:prstGeom>
            <a:ln>
              <a:solidFill>
                <a:schemeClr val="tx1"/>
              </a:solidFill>
              <a:prstDash val="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4044D-A13D-44B5-B1F1-D8E508173000}" type="slidenum">
              <a:rPr lang="en-US" smtClean="0"/>
              <a:pPr/>
              <a:t>15</a:t>
            </a:fld>
            <a:endParaRPr lang="en-US"/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47186"/>
    </mc:Choice>
    <mc:Fallback xmlns="">
      <p:transition spd="slow" advTm="147186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1.48148E-6 L -0.06702 0.27592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400" y="13800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49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1.75763E-7 L -0.21302 0.26827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700" y="134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" grpId="0" animBg="1"/>
      <p:bldP spid="55" grpId="1" animBg="1"/>
      <p:bldP spid="64" grpId="0"/>
      <p:bldP spid="69" grpId="0" animBg="1"/>
      <p:bldP spid="142" grpId="0"/>
      <p:bldP spid="86" grpId="0" animBg="1"/>
      <p:bldP spid="86" grpId="1" animBg="1"/>
      <p:bldP spid="227" grpId="0"/>
      <p:bldP spid="22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199" y="1600200"/>
            <a:ext cx="8420987" cy="4530725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Factorize the similarity function</a:t>
            </a:r>
          </a:p>
          <a:p>
            <a:pPr lvl="1"/>
            <a:r>
              <a:rPr lang="en-US" dirty="0" smtClean="0"/>
              <a:t>Allows computation of g(.) </a:t>
            </a:r>
            <a:r>
              <a:rPr lang="en-US" dirty="0" smtClean="0">
                <a:solidFill>
                  <a:srgbClr val="FF0000"/>
                </a:solidFill>
              </a:rPr>
              <a:t>via simple lookups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" y="2482663"/>
            <a:ext cx="7324725" cy="107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4" name="Group 9"/>
          <p:cNvGrpSpPr/>
          <p:nvPr/>
        </p:nvGrpSpPr>
        <p:grpSpPr>
          <a:xfrm>
            <a:off x="3916740" y="1912932"/>
            <a:ext cx="1569660" cy="685123"/>
            <a:chOff x="3916740" y="2859269"/>
            <a:chExt cx="1569660" cy="685123"/>
          </a:xfrm>
        </p:grpSpPr>
        <p:sp>
          <p:nvSpPr>
            <p:cNvPr id="8" name="Up Arrow 7"/>
            <p:cNvSpPr/>
            <p:nvPr/>
          </p:nvSpPr>
          <p:spPr>
            <a:xfrm>
              <a:off x="4722631" y="2859269"/>
              <a:ext cx="228600" cy="190500"/>
            </a:xfrm>
            <a:prstGeom prst="up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extBox 8"/>
            <p:cNvSpPr txBox="1"/>
            <p:nvPr/>
          </p:nvSpPr>
          <p:spPr>
            <a:xfrm rot="16200000">
              <a:off x="4415273" y="2473266"/>
              <a:ext cx="572593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600" dirty="0" smtClean="0"/>
                <a:t>}</a:t>
              </a:r>
              <a:endParaRPr lang="en-US" sz="9600" dirty="0"/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805818" y="3078164"/>
            <a:ext cx="1625746" cy="919019"/>
            <a:chOff x="664413" y="4067033"/>
            <a:chExt cx="1625746" cy="919019"/>
          </a:xfrm>
        </p:grpSpPr>
        <p:sp>
          <p:nvSpPr>
            <p:cNvPr id="19" name="Rectangle 18"/>
            <p:cNvSpPr/>
            <p:nvPr/>
          </p:nvSpPr>
          <p:spPr>
            <a:xfrm>
              <a:off x="1519716" y="4436561"/>
              <a:ext cx="344384" cy="83127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Cube 19"/>
            <p:cNvSpPr/>
            <p:nvPr/>
          </p:nvSpPr>
          <p:spPr>
            <a:xfrm>
              <a:off x="1152739" y="4341556"/>
              <a:ext cx="285008" cy="313627"/>
            </a:xfrm>
            <a:prstGeom prst="cub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TextBox 20"/>
            <p:cNvSpPr txBox="1"/>
            <p:nvPr/>
          </p:nvSpPr>
          <p:spPr>
            <a:xfrm rot="10800000">
              <a:off x="664413" y="4155055"/>
              <a:ext cx="572593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dirty="0" smtClean="0"/>
                <a:t>}</a:t>
              </a:r>
              <a:endParaRPr lang="en-US" sz="4800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1717566" y="4067033"/>
              <a:ext cx="572593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dirty="0" smtClean="0"/>
                <a:t>}</a:t>
              </a:r>
              <a:endParaRPr lang="en-US" sz="4800" dirty="0"/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3339077" y="1314596"/>
            <a:ext cx="3616657" cy="523220"/>
            <a:chOff x="191069" y="163773"/>
            <a:chExt cx="3616657" cy="523220"/>
          </a:xfrm>
        </p:grpSpPr>
        <p:sp>
          <p:nvSpPr>
            <p:cNvPr id="24" name="TextBox 23"/>
            <p:cNvSpPr txBox="1"/>
            <p:nvPr/>
          </p:nvSpPr>
          <p:spPr>
            <a:xfrm>
              <a:off x="191069" y="163773"/>
              <a:ext cx="3616657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latin typeface="Albertus" pitchFamily="18" charset="0"/>
                </a:rPr>
                <a:t>K(    ,    )I{    ==      }</a:t>
              </a:r>
              <a:endParaRPr lang="en-US" sz="2800" dirty="0">
                <a:latin typeface="Albertus" pitchFamily="18" charset="0"/>
              </a:endParaRPr>
            </a:p>
          </p:txBody>
        </p:sp>
        <p:sp>
          <p:nvSpPr>
            <p:cNvPr id="25" name="Cube 24"/>
            <p:cNvSpPr/>
            <p:nvPr/>
          </p:nvSpPr>
          <p:spPr>
            <a:xfrm>
              <a:off x="729088" y="276797"/>
              <a:ext cx="285008" cy="313627"/>
            </a:xfrm>
            <a:prstGeom prst="cub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Cube 25"/>
            <p:cNvSpPr/>
            <p:nvPr/>
          </p:nvSpPr>
          <p:spPr>
            <a:xfrm>
              <a:off x="1121121" y="283820"/>
              <a:ext cx="285008" cy="313627"/>
            </a:xfrm>
            <a:prstGeom prst="cube">
              <a:avLst/>
            </a:prstGeom>
            <a:ln/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0070C0"/>
                </a:solidFill>
              </a:endParaRP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1857586" y="387695"/>
              <a:ext cx="344384" cy="83127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2736246" y="391271"/>
              <a:ext cx="344384" cy="83127"/>
            </a:xfrm>
            <a:prstGeom prst="rect">
              <a:avLst/>
            </a:prstGeom>
            <a:ln/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0" name="Title 1"/>
          <p:cNvSpPr txBox="1">
            <a:spLocks/>
          </p:cNvSpPr>
          <p:nvPr/>
        </p:nvSpPr>
        <p:spPr bwMode="auto">
          <a:xfrm>
            <a:off x="386007" y="23488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</a:defRPr>
            </a:lvl9pPr>
          </a:lstStyle>
          <a:p>
            <a:r>
              <a:rPr lang="en-US" smtClean="0"/>
              <a:t>Kernel Estimator for </a:t>
            </a:r>
            <a:r>
              <a:rPr lang="en-US" i="1" smtClean="0"/>
              <a:t>g</a:t>
            </a:r>
            <a:endParaRPr lang="en-US" i="1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4044D-A13D-44B5-B1F1-D8E508173000}" type="slidenum">
              <a:rPr lang="en-US" smtClean="0"/>
              <a:pPr/>
              <a:t>16</a:t>
            </a:fld>
            <a:endParaRPr lang="en-US"/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43630"/>
    </mc:Choice>
    <mc:Fallback xmlns="">
      <p:transition spd="slow" advTm="14363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5835" y="239027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Kernel Estimator for </a:t>
            </a:r>
            <a:r>
              <a:rPr lang="en-US" sz="4000" i="1" dirty="0" smtClean="0"/>
              <a:t>g</a:t>
            </a:r>
            <a:endParaRPr lang="en-US" sz="4000" i="1" dirty="0"/>
          </a:p>
        </p:txBody>
      </p:sp>
      <p:grpSp>
        <p:nvGrpSpPr>
          <p:cNvPr id="4" name="Group 3"/>
          <p:cNvGrpSpPr>
            <a:grpSpLocks noChangeAspect="1"/>
          </p:cNvGrpSpPr>
          <p:nvPr/>
        </p:nvGrpSpPr>
        <p:grpSpPr>
          <a:xfrm>
            <a:off x="1731855" y="1007446"/>
            <a:ext cx="1253754" cy="2386583"/>
            <a:chOff x="1226252" y="4562708"/>
            <a:chExt cx="993566" cy="2718591"/>
          </a:xfrm>
        </p:grpSpPr>
        <p:sp>
          <p:nvSpPr>
            <p:cNvPr id="6" name="Cloud 5"/>
            <p:cNvSpPr/>
            <p:nvPr/>
          </p:nvSpPr>
          <p:spPr>
            <a:xfrm rot="554511">
              <a:off x="1310566" y="5298650"/>
              <a:ext cx="805558" cy="1246909"/>
            </a:xfrm>
            <a:prstGeom prst="cloud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5" name="Content Placeholder 29" descr="graph-slice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226252" y="4562708"/>
              <a:ext cx="993566" cy="2718591"/>
            </a:xfrm>
            <a:prstGeom prst="rect">
              <a:avLst/>
            </a:prstGeom>
          </p:spPr>
        </p:pic>
      </p:grp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498791" y="1021300"/>
            <a:ext cx="1253754" cy="2386583"/>
            <a:chOff x="3051961" y="2371276"/>
            <a:chExt cx="993566" cy="2718591"/>
          </a:xfrm>
        </p:grpSpPr>
        <p:pic>
          <p:nvPicPr>
            <p:cNvPr id="8" name="Content Placeholder 29" descr="graph-slice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3051961" y="2371276"/>
              <a:ext cx="993566" cy="2718591"/>
            </a:xfrm>
            <a:prstGeom prst="rect">
              <a:avLst/>
            </a:prstGeom>
          </p:spPr>
        </p:pic>
        <p:sp>
          <p:nvSpPr>
            <p:cNvPr id="9" name="Cloud 8"/>
            <p:cNvSpPr/>
            <p:nvPr/>
          </p:nvSpPr>
          <p:spPr>
            <a:xfrm rot="554511">
              <a:off x="3145686" y="3053111"/>
              <a:ext cx="805558" cy="1246909"/>
            </a:xfrm>
            <a:prstGeom prst="cloud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7" name="Rectangle 16"/>
          <p:cNvSpPr>
            <a:spLocks noChangeAspect="1"/>
          </p:cNvSpPr>
          <p:nvPr/>
        </p:nvSpPr>
        <p:spPr>
          <a:xfrm>
            <a:off x="1052469" y="3006911"/>
            <a:ext cx="97770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  <a:latin typeface="Comic Sans MS" pitchFamily="66" charset="0"/>
              </a:rPr>
              <a:t>G</a:t>
            </a:r>
            <a:r>
              <a:rPr lang="en-US" sz="2400" baseline="-25000" dirty="0" smtClean="0">
                <a:solidFill>
                  <a:prstClr val="black"/>
                </a:solidFill>
                <a:latin typeface="Comic Sans MS" pitchFamily="66" charset="0"/>
              </a:rPr>
              <a:t>1</a:t>
            </a:r>
            <a:endParaRPr lang="en-US" dirty="0"/>
          </a:p>
        </p:txBody>
      </p:sp>
      <p:sp>
        <p:nvSpPr>
          <p:cNvPr id="18" name="Rectangle 17"/>
          <p:cNvSpPr>
            <a:spLocks noChangeAspect="1"/>
          </p:cNvSpPr>
          <p:nvPr/>
        </p:nvSpPr>
        <p:spPr>
          <a:xfrm>
            <a:off x="2165057" y="3028682"/>
            <a:ext cx="209818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  <a:latin typeface="Comic Sans MS" pitchFamily="66" charset="0"/>
              </a:rPr>
              <a:t>G</a:t>
            </a:r>
            <a:r>
              <a:rPr lang="en-US" sz="2400" baseline="-25000" dirty="0" smtClean="0">
                <a:solidFill>
                  <a:prstClr val="black"/>
                </a:solidFill>
                <a:latin typeface="Comic Sans MS" pitchFamily="66" charset="0"/>
              </a:rPr>
              <a:t>2</a:t>
            </a:r>
            <a:r>
              <a:rPr lang="en-US" sz="2400" dirty="0" smtClean="0">
                <a:solidFill>
                  <a:prstClr val="black"/>
                </a:solidFill>
                <a:latin typeface="Comic Sans MS" pitchFamily="66" charset="0"/>
              </a:rPr>
              <a:t> 	  ……</a:t>
            </a:r>
            <a:endParaRPr lang="en-US" dirty="0"/>
          </a:p>
        </p:txBody>
      </p:sp>
      <p:grpSp>
        <p:nvGrpSpPr>
          <p:cNvPr id="19" name="Group 18"/>
          <p:cNvGrpSpPr>
            <a:grpSpLocks noChangeAspect="1"/>
          </p:cNvGrpSpPr>
          <p:nvPr/>
        </p:nvGrpSpPr>
        <p:grpSpPr>
          <a:xfrm>
            <a:off x="6885720" y="959945"/>
            <a:ext cx="1308233" cy="2656049"/>
            <a:chOff x="5650676" y="1613064"/>
            <a:chExt cx="2304788" cy="4929623"/>
          </a:xfrm>
        </p:grpSpPr>
        <p:grpSp>
          <p:nvGrpSpPr>
            <p:cNvPr id="20" name="Group 54"/>
            <p:cNvGrpSpPr/>
            <p:nvPr/>
          </p:nvGrpSpPr>
          <p:grpSpPr>
            <a:xfrm>
              <a:off x="5650676" y="1613064"/>
              <a:ext cx="2208810" cy="4429497"/>
              <a:chOff x="3051961" y="2371276"/>
              <a:chExt cx="993566" cy="2718591"/>
            </a:xfrm>
          </p:grpSpPr>
          <p:sp>
            <p:nvSpPr>
              <p:cNvPr id="26" name="Cloud 25"/>
              <p:cNvSpPr/>
              <p:nvPr/>
            </p:nvSpPr>
            <p:spPr>
              <a:xfrm rot="554511">
                <a:off x="3145686" y="3053111"/>
                <a:ext cx="805558" cy="1246909"/>
              </a:xfrm>
              <a:prstGeom prst="cloud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25" name="Content Placeholder 29" descr="graph-slice.png"/>
              <p:cNvPicPr>
                <a:picLocks noChangeAspect="1"/>
              </p:cNvPicPr>
              <p:nvPr/>
            </p:nvPicPr>
            <p:blipFill>
              <a:blip r:embed="rId4" cstate="print"/>
              <a:stretch>
                <a:fillRect/>
              </a:stretch>
            </p:blipFill>
            <p:spPr>
              <a:xfrm>
                <a:off x="3051961" y="2371276"/>
                <a:ext cx="993566" cy="2718591"/>
              </a:xfrm>
              <a:prstGeom prst="rect">
                <a:avLst/>
              </a:prstGeom>
            </p:spPr>
          </p:pic>
        </p:grpSp>
        <p:grpSp>
          <p:nvGrpSpPr>
            <p:cNvPr id="21" name="Group 60"/>
            <p:cNvGrpSpPr/>
            <p:nvPr/>
          </p:nvGrpSpPr>
          <p:grpSpPr>
            <a:xfrm>
              <a:off x="6610565" y="3639797"/>
              <a:ext cx="198119" cy="237694"/>
              <a:chOff x="4714504" y="3358747"/>
              <a:chExt cx="198119" cy="237694"/>
            </a:xfrm>
          </p:grpSpPr>
          <p:sp>
            <p:nvSpPr>
              <p:cNvPr id="23" name="Oval 22"/>
              <p:cNvSpPr/>
              <p:nvPr/>
            </p:nvSpPr>
            <p:spPr>
              <a:xfrm>
                <a:off x="4714504" y="3550722"/>
                <a:ext cx="45719" cy="45719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Oval 23"/>
              <p:cNvSpPr/>
              <p:nvPr/>
            </p:nvSpPr>
            <p:spPr>
              <a:xfrm>
                <a:off x="4866904" y="3358747"/>
                <a:ext cx="45719" cy="45719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2" name="Rectangle 21"/>
            <p:cNvSpPr/>
            <p:nvPr/>
          </p:nvSpPr>
          <p:spPr>
            <a:xfrm>
              <a:off x="6601175" y="5685837"/>
              <a:ext cx="1354289" cy="85685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400" dirty="0" smtClean="0">
                  <a:solidFill>
                    <a:prstClr val="black"/>
                  </a:solidFill>
                  <a:latin typeface="Comic Sans MS" pitchFamily="66" charset="0"/>
                </a:rPr>
                <a:t>G</a:t>
              </a:r>
              <a:r>
                <a:rPr lang="en-US" sz="2400" baseline="-25000" dirty="0" smtClean="0">
                  <a:solidFill>
                    <a:prstClr val="black"/>
                  </a:solidFill>
                  <a:latin typeface="Comic Sans MS" pitchFamily="66" charset="0"/>
                </a:rPr>
                <a:t>T</a:t>
              </a:r>
              <a:endParaRPr lang="en-US" dirty="0"/>
            </a:p>
          </p:txBody>
        </p:sp>
      </p:grpSp>
      <p:grpSp>
        <p:nvGrpSpPr>
          <p:cNvPr id="42" name="Group 41"/>
          <p:cNvGrpSpPr>
            <a:grpSpLocks noChangeAspect="1"/>
          </p:cNvGrpSpPr>
          <p:nvPr/>
        </p:nvGrpSpPr>
        <p:grpSpPr>
          <a:xfrm>
            <a:off x="5636825" y="993607"/>
            <a:ext cx="1296356" cy="2549167"/>
            <a:chOff x="5671600" y="1326544"/>
            <a:chExt cx="2283864" cy="4731251"/>
          </a:xfrm>
        </p:grpSpPr>
        <p:grpSp>
          <p:nvGrpSpPr>
            <p:cNvPr id="43" name="Group 54"/>
            <p:cNvGrpSpPr/>
            <p:nvPr/>
          </p:nvGrpSpPr>
          <p:grpSpPr>
            <a:xfrm>
              <a:off x="5671600" y="1326544"/>
              <a:ext cx="2208812" cy="4429497"/>
              <a:chOff x="3061373" y="2195425"/>
              <a:chExt cx="993567" cy="2718591"/>
            </a:xfrm>
          </p:grpSpPr>
          <p:pic>
            <p:nvPicPr>
              <p:cNvPr id="48" name="Content Placeholder 29" descr="graph-slice.png"/>
              <p:cNvPicPr>
                <a:picLocks noChangeAspect="1"/>
              </p:cNvPicPr>
              <p:nvPr/>
            </p:nvPicPr>
            <p:blipFill>
              <a:blip r:embed="rId4" cstate="print"/>
              <a:stretch>
                <a:fillRect/>
              </a:stretch>
            </p:blipFill>
            <p:spPr>
              <a:xfrm>
                <a:off x="3061373" y="2195425"/>
                <a:ext cx="993567" cy="2718591"/>
              </a:xfrm>
              <a:prstGeom prst="rect">
                <a:avLst/>
              </a:prstGeom>
            </p:spPr>
          </p:pic>
          <p:sp>
            <p:nvSpPr>
              <p:cNvPr id="49" name="Cloud 48"/>
              <p:cNvSpPr/>
              <p:nvPr/>
            </p:nvSpPr>
            <p:spPr>
              <a:xfrm rot="554511">
                <a:off x="3136276" y="2931370"/>
                <a:ext cx="805558" cy="1246909"/>
              </a:xfrm>
              <a:prstGeom prst="cloud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Rectangle 44"/>
            <p:cNvSpPr/>
            <p:nvPr/>
          </p:nvSpPr>
          <p:spPr>
            <a:xfrm>
              <a:off x="6601175" y="5200945"/>
              <a:ext cx="1354289" cy="85685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400" dirty="0" smtClean="0">
                  <a:solidFill>
                    <a:prstClr val="black"/>
                  </a:solidFill>
                  <a:latin typeface="Comic Sans MS" pitchFamily="66" charset="0"/>
                </a:rPr>
                <a:t>G</a:t>
              </a:r>
              <a:r>
                <a:rPr lang="en-US" sz="2400" baseline="-25000" dirty="0" smtClean="0">
                  <a:solidFill>
                    <a:prstClr val="black"/>
                  </a:solidFill>
                  <a:latin typeface="Comic Sans MS" pitchFamily="66" charset="0"/>
                </a:rPr>
                <a:t>T-1</a:t>
              </a:r>
              <a:endParaRPr lang="en-US" dirty="0"/>
            </a:p>
          </p:txBody>
        </p:sp>
      </p:grpSp>
      <p:sp>
        <p:nvSpPr>
          <p:cNvPr id="56" name="Oval 55"/>
          <p:cNvSpPr/>
          <p:nvPr/>
        </p:nvSpPr>
        <p:spPr>
          <a:xfrm>
            <a:off x="6217343" y="2153396"/>
            <a:ext cx="25951" cy="2463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/>
          <p:cNvSpPr/>
          <p:nvPr/>
        </p:nvSpPr>
        <p:spPr>
          <a:xfrm>
            <a:off x="6303847" y="2049961"/>
            <a:ext cx="25951" cy="2463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9" name="Group 58"/>
          <p:cNvGrpSpPr>
            <a:grpSpLocks noChangeAspect="1"/>
          </p:cNvGrpSpPr>
          <p:nvPr/>
        </p:nvGrpSpPr>
        <p:grpSpPr>
          <a:xfrm>
            <a:off x="4352325" y="1062880"/>
            <a:ext cx="1253755" cy="2454166"/>
            <a:chOff x="4834744" y="1723275"/>
            <a:chExt cx="2208812" cy="4554929"/>
          </a:xfrm>
        </p:grpSpPr>
        <p:grpSp>
          <p:nvGrpSpPr>
            <p:cNvPr id="60" name="Group 54"/>
            <p:cNvGrpSpPr/>
            <p:nvPr/>
          </p:nvGrpSpPr>
          <p:grpSpPr>
            <a:xfrm>
              <a:off x="4834744" y="1723275"/>
              <a:ext cx="2208812" cy="4429497"/>
              <a:chOff x="2684939" y="2438918"/>
              <a:chExt cx="993567" cy="2718591"/>
            </a:xfrm>
          </p:grpSpPr>
          <p:pic>
            <p:nvPicPr>
              <p:cNvPr id="62" name="Content Placeholder 29" descr="graph-slice.png"/>
              <p:cNvPicPr>
                <a:picLocks noChangeAspect="1"/>
              </p:cNvPicPr>
              <p:nvPr/>
            </p:nvPicPr>
            <p:blipFill>
              <a:blip r:embed="rId4" cstate="print"/>
              <a:stretch>
                <a:fillRect/>
              </a:stretch>
            </p:blipFill>
            <p:spPr>
              <a:xfrm>
                <a:off x="2684939" y="2438918"/>
                <a:ext cx="993567" cy="2718591"/>
              </a:xfrm>
              <a:prstGeom prst="rect">
                <a:avLst/>
              </a:prstGeom>
            </p:spPr>
          </p:pic>
          <p:sp>
            <p:nvSpPr>
              <p:cNvPr id="63" name="Cloud 62"/>
              <p:cNvSpPr/>
              <p:nvPr/>
            </p:nvSpPr>
            <p:spPr>
              <a:xfrm rot="554511">
                <a:off x="2750431" y="3161336"/>
                <a:ext cx="805558" cy="1246909"/>
              </a:xfrm>
              <a:prstGeom prst="cloud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61" name="Rectangle 60"/>
            <p:cNvSpPr/>
            <p:nvPr/>
          </p:nvSpPr>
          <p:spPr>
            <a:xfrm>
              <a:off x="5555104" y="5421354"/>
              <a:ext cx="1354289" cy="85685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400" dirty="0" smtClean="0">
                  <a:solidFill>
                    <a:prstClr val="black"/>
                  </a:solidFill>
                  <a:latin typeface="Comic Sans MS" pitchFamily="66" charset="0"/>
                </a:rPr>
                <a:t>G</a:t>
              </a:r>
              <a:r>
                <a:rPr lang="en-US" sz="2400" baseline="-25000" dirty="0" smtClean="0">
                  <a:solidFill>
                    <a:prstClr val="black"/>
                  </a:solidFill>
                  <a:latin typeface="Comic Sans MS" pitchFamily="66" charset="0"/>
                </a:rPr>
                <a:t>T-2</a:t>
              </a:r>
              <a:endParaRPr lang="en-US" dirty="0"/>
            </a:p>
          </p:txBody>
        </p:sp>
      </p:grpSp>
      <p:sp>
        <p:nvSpPr>
          <p:cNvPr id="67" name="Oval 66"/>
          <p:cNvSpPr/>
          <p:nvPr/>
        </p:nvSpPr>
        <p:spPr>
          <a:xfrm>
            <a:off x="4922968" y="2189021"/>
            <a:ext cx="25951" cy="2463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Oval 67"/>
          <p:cNvSpPr/>
          <p:nvPr/>
        </p:nvSpPr>
        <p:spPr>
          <a:xfrm>
            <a:off x="5009472" y="2085586"/>
            <a:ext cx="25951" cy="2463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9" name="Group 98"/>
          <p:cNvGrpSpPr/>
          <p:nvPr/>
        </p:nvGrpSpPr>
        <p:grpSpPr>
          <a:xfrm>
            <a:off x="154379" y="3879273"/>
            <a:ext cx="1199239" cy="2146580"/>
            <a:chOff x="154379" y="3879273"/>
            <a:chExt cx="1199239" cy="2146580"/>
          </a:xfrm>
        </p:grpSpPr>
        <p:grpSp>
          <p:nvGrpSpPr>
            <p:cNvPr id="98" name="Group 97"/>
            <p:cNvGrpSpPr/>
            <p:nvPr/>
          </p:nvGrpSpPr>
          <p:grpSpPr>
            <a:xfrm>
              <a:off x="257273" y="3879273"/>
              <a:ext cx="1070759" cy="1299279"/>
              <a:chOff x="257273" y="3879273"/>
              <a:chExt cx="1070759" cy="1299279"/>
            </a:xfrm>
          </p:grpSpPr>
          <p:sp>
            <p:nvSpPr>
              <p:cNvPr id="71" name="Cube 70"/>
              <p:cNvSpPr/>
              <p:nvPr/>
            </p:nvSpPr>
            <p:spPr>
              <a:xfrm>
                <a:off x="1043024" y="3893127"/>
                <a:ext cx="285008" cy="313627"/>
              </a:xfrm>
              <a:prstGeom prst="cube">
                <a:avLst/>
              </a:prstGeom>
              <a:noFill/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2" name="Cube 71"/>
              <p:cNvSpPr/>
              <p:nvPr/>
            </p:nvSpPr>
            <p:spPr>
              <a:xfrm>
                <a:off x="601658" y="3998026"/>
                <a:ext cx="285008" cy="313627"/>
              </a:xfrm>
              <a:prstGeom prst="cube">
                <a:avLst/>
              </a:prstGeom>
              <a:noFill/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3" name="Cube 72"/>
              <p:cNvSpPr/>
              <p:nvPr/>
            </p:nvSpPr>
            <p:spPr>
              <a:xfrm>
                <a:off x="934167" y="4366161"/>
                <a:ext cx="285008" cy="313627"/>
              </a:xfrm>
              <a:prstGeom prst="cube">
                <a:avLst/>
              </a:prstGeom>
              <a:noFill/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4" name="Cube 73"/>
              <p:cNvSpPr/>
              <p:nvPr/>
            </p:nvSpPr>
            <p:spPr>
              <a:xfrm>
                <a:off x="471029" y="4449288"/>
                <a:ext cx="285008" cy="313627"/>
              </a:xfrm>
              <a:prstGeom prst="cube">
                <a:avLst/>
              </a:prstGeom>
              <a:noFill/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5" name="Cube 74"/>
              <p:cNvSpPr/>
              <p:nvPr/>
            </p:nvSpPr>
            <p:spPr>
              <a:xfrm>
                <a:off x="257273" y="3879273"/>
                <a:ext cx="285008" cy="313627"/>
              </a:xfrm>
              <a:prstGeom prst="cube">
                <a:avLst/>
              </a:prstGeom>
              <a:noFill/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Cube 75"/>
              <p:cNvSpPr/>
              <p:nvPr/>
            </p:nvSpPr>
            <p:spPr>
              <a:xfrm>
                <a:off x="791663" y="4829299"/>
                <a:ext cx="285008" cy="313627"/>
              </a:xfrm>
              <a:prstGeom prst="cube">
                <a:avLst/>
              </a:prstGeom>
              <a:noFill/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Cube 76"/>
              <p:cNvSpPr/>
              <p:nvPr/>
            </p:nvSpPr>
            <p:spPr>
              <a:xfrm>
                <a:off x="328525" y="4864925"/>
                <a:ext cx="285008" cy="313627"/>
              </a:xfrm>
              <a:prstGeom prst="cube">
                <a:avLst/>
              </a:prstGeom>
              <a:noFill/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95" name="TextBox 94"/>
            <p:cNvSpPr txBox="1"/>
            <p:nvPr/>
          </p:nvSpPr>
          <p:spPr>
            <a:xfrm>
              <a:off x="154379" y="5379522"/>
              <a:ext cx="1199239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/>
                <a:t>datacubes</a:t>
              </a:r>
              <a:r>
                <a:rPr lang="en-US" dirty="0" smtClean="0"/>
                <a:t> </a:t>
              </a:r>
            </a:p>
            <a:p>
              <a:r>
                <a:rPr lang="en-US" dirty="0" smtClean="0"/>
                <a:t>t=1</a:t>
              </a:r>
              <a:endParaRPr lang="en-US" dirty="0"/>
            </a:p>
          </p:txBody>
        </p:sp>
      </p:grpSp>
      <p:grpSp>
        <p:nvGrpSpPr>
          <p:cNvPr id="100" name="Group 99"/>
          <p:cNvGrpSpPr/>
          <p:nvPr/>
        </p:nvGrpSpPr>
        <p:grpSpPr>
          <a:xfrm>
            <a:off x="1779320" y="3829798"/>
            <a:ext cx="1209237" cy="2182203"/>
            <a:chOff x="1779320" y="3829798"/>
            <a:chExt cx="1209237" cy="2182203"/>
          </a:xfrm>
        </p:grpSpPr>
        <p:grpSp>
          <p:nvGrpSpPr>
            <p:cNvPr id="86" name="Group 85"/>
            <p:cNvGrpSpPr/>
            <p:nvPr/>
          </p:nvGrpSpPr>
          <p:grpSpPr>
            <a:xfrm>
              <a:off x="1917798" y="3829798"/>
              <a:ext cx="1070759" cy="1299279"/>
              <a:chOff x="1917798" y="3829798"/>
              <a:chExt cx="1070759" cy="1299279"/>
            </a:xfrm>
          </p:grpSpPr>
          <p:sp>
            <p:nvSpPr>
              <p:cNvPr id="78" name="Cube 77"/>
              <p:cNvSpPr/>
              <p:nvPr/>
            </p:nvSpPr>
            <p:spPr>
              <a:xfrm>
                <a:off x="2703549" y="3843652"/>
                <a:ext cx="285008" cy="313627"/>
              </a:xfrm>
              <a:prstGeom prst="cube">
                <a:avLst/>
              </a:prstGeom>
              <a:noFill/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Cube 78"/>
              <p:cNvSpPr/>
              <p:nvPr/>
            </p:nvSpPr>
            <p:spPr>
              <a:xfrm>
                <a:off x="2262183" y="3948551"/>
                <a:ext cx="285008" cy="313627"/>
              </a:xfrm>
              <a:prstGeom prst="cube">
                <a:avLst/>
              </a:prstGeom>
              <a:noFill/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Cube 79"/>
              <p:cNvSpPr/>
              <p:nvPr/>
            </p:nvSpPr>
            <p:spPr>
              <a:xfrm>
                <a:off x="2594692" y="4316686"/>
                <a:ext cx="285008" cy="313627"/>
              </a:xfrm>
              <a:prstGeom prst="cube">
                <a:avLst/>
              </a:prstGeom>
              <a:noFill/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1" name="Cube 80"/>
              <p:cNvSpPr/>
              <p:nvPr/>
            </p:nvSpPr>
            <p:spPr>
              <a:xfrm>
                <a:off x="2131554" y="4399813"/>
                <a:ext cx="285008" cy="313627"/>
              </a:xfrm>
              <a:prstGeom prst="cube">
                <a:avLst/>
              </a:prstGeom>
              <a:noFill/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2" name="Cube 81"/>
              <p:cNvSpPr/>
              <p:nvPr/>
            </p:nvSpPr>
            <p:spPr>
              <a:xfrm>
                <a:off x="1917798" y="3829798"/>
                <a:ext cx="285008" cy="313627"/>
              </a:xfrm>
              <a:prstGeom prst="cube">
                <a:avLst/>
              </a:prstGeom>
              <a:noFill/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3" name="Cube 82"/>
              <p:cNvSpPr/>
              <p:nvPr/>
            </p:nvSpPr>
            <p:spPr>
              <a:xfrm>
                <a:off x="2452188" y="4779824"/>
                <a:ext cx="285008" cy="313627"/>
              </a:xfrm>
              <a:prstGeom prst="cube">
                <a:avLst/>
              </a:prstGeom>
              <a:noFill/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4" name="Cube 83"/>
              <p:cNvSpPr/>
              <p:nvPr/>
            </p:nvSpPr>
            <p:spPr>
              <a:xfrm>
                <a:off x="1989050" y="4815450"/>
                <a:ext cx="285008" cy="313627"/>
              </a:xfrm>
              <a:prstGeom prst="cube">
                <a:avLst/>
              </a:prstGeom>
              <a:noFill/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96" name="TextBox 95"/>
            <p:cNvSpPr txBox="1"/>
            <p:nvPr/>
          </p:nvSpPr>
          <p:spPr>
            <a:xfrm>
              <a:off x="1779320" y="5365670"/>
              <a:ext cx="1199239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/>
                <a:t>datacubes</a:t>
              </a:r>
              <a:r>
                <a:rPr lang="en-US" dirty="0" smtClean="0"/>
                <a:t> </a:t>
              </a:r>
            </a:p>
            <a:p>
              <a:r>
                <a:rPr lang="en-US" dirty="0" smtClean="0"/>
                <a:t>t=2</a:t>
              </a:r>
              <a:endParaRPr lang="en-US" dirty="0"/>
            </a:p>
          </p:txBody>
        </p:sp>
      </p:grpSp>
      <p:grpSp>
        <p:nvGrpSpPr>
          <p:cNvPr id="101" name="Group 100"/>
          <p:cNvGrpSpPr/>
          <p:nvPr/>
        </p:nvGrpSpPr>
        <p:grpSpPr>
          <a:xfrm>
            <a:off x="4045470" y="3839694"/>
            <a:ext cx="1199239" cy="2170332"/>
            <a:chOff x="4045470" y="3839694"/>
            <a:chExt cx="1199239" cy="2170332"/>
          </a:xfrm>
        </p:grpSpPr>
        <p:grpSp>
          <p:nvGrpSpPr>
            <p:cNvPr id="87" name="Group 86"/>
            <p:cNvGrpSpPr/>
            <p:nvPr/>
          </p:nvGrpSpPr>
          <p:grpSpPr>
            <a:xfrm>
              <a:off x="4160255" y="3839694"/>
              <a:ext cx="1070759" cy="1299279"/>
              <a:chOff x="1917798" y="3829798"/>
              <a:chExt cx="1070759" cy="1299279"/>
            </a:xfrm>
          </p:grpSpPr>
          <p:sp>
            <p:nvSpPr>
              <p:cNvPr id="88" name="Cube 87"/>
              <p:cNvSpPr/>
              <p:nvPr/>
            </p:nvSpPr>
            <p:spPr>
              <a:xfrm>
                <a:off x="2703549" y="3843652"/>
                <a:ext cx="285008" cy="313627"/>
              </a:xfrm>
              <a:prstGeom prst="cube">
                <a:avLst/>
              </a:prstGeom>
              <a:noFill/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9" name="Cube 88"/>
              <p:cNvSpPr/>
              <p:nvPr/>
            </p:nvSpPr>
            <p:spPr>
              <a:xfrm>
                <a:off x="2262183" y="3948551"/>
                <a:ext cx="285008" cy="313627"/>
              </a:xfrm>
              <a:prstGeom prst="cube">
                <a:avLst/>
              </a:prstGeom>
              <a:noFill/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0" name="Cube 89"/>
              <p:cNvSpPr/>
              <p:nvPr/>
            </p:nvSpPr>
            <p:spPr>
              <a:xfrm>
                <a:off x="2594692" y="4316686"/>
                <a:ext cx="285008" cy="313627"/>
              </a:xfrm>
              <a:prstGeom prst="cube">
                <a:avLst/>
              </a:prstGeom>
              <a:noFill/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1" name="Cube 90"/>
              <p:cNvSpPr/>
              <p:nvPr/>
            </p:nvSpPr>
            <p:spPr>
              <a:xfrm>
                <a:off x="2131554" y="4399813"/>
                <a:ext cx="285008" cy="313627"/>
              </a:xfrm>
              <a:prstGeom prst="cube">
                <a:avLst/>
              </a:prstGeom>
              <a:noFill/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2" name="Cube 91"/>
              <p:cNvSpPr/>
              <p:nvPr/>
            </p:nvSpPr>
            <p:spPr>
              <a:xfrm>
                <a:off x="1917798" y="3829798"/>
                <a:ext cx="285008" cy="313627"/>
              </a:xfrm>
              <a:prstGeom prst="cube">
                <a:avLst/>
              </a:prstGeom>
              <a:noFill/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3" name="Cube 92"/>
              <p:cNvSpPr/>
              <p:nvPr/>
            </p:nvSpPr>
            <p:spPr>
              <a:xfrm>
                <a:off x="2452188" y="4779824"/>
                <a:ext cx="285008" cy="313627"/>
              </a:xfrm>
              <a:prstGeom prst="cube">
                <a:avLst/>
              </a:prstGeom>
              <a:noFill/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4" name="Cube 93"/>
              <p:cNvSpPr/>
              <p:nvPr/>
            </p:nvSpPr>
            <p:spPr>
              <a:xfrm>
                <a:off x="1989050" y="4815450"/>
                <a:ext cx="285008" cy="313627"/>
              </a:xfrm>
              <a:prstGeom prst="cube">
                <a:avLst/>
              </a:prstGeom>
              <a:noFill/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97" name="TextBox 96"/>
            <p:cNvSpPr txBox="1"/>
            <p:nvPr/>
          </p:nvSpPr>
          <p:spPr>
            <a:xfrm>
              <a:off x="4045470" y="5363695"/>
              <a:ext cx="1199239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/>
                <a:t>datacubes</a:t>
              </a:r>
              <a:r>
                <a:rPr lang="en-US" dirty="0" smtClean="0"/>
                <a:t> </a:t>
              </a:r>
            </a:p>
            <a:p>
              <a:r>
                <a:rPr lang="en-US" dirty="0" smtClean="0"/>
                <a:t>t=3</a:t>
              </a:r>
              <a:endParaRPr lang="en-US" dirty="0"/>
            </a:p>
          </p:txBody>
        </p:sp>
      </p:grpSp>
      <p:sp>
        <p:nvSpPr>
          <p:cNvPr id="142" name="TextBox 141"/>
          <p:cNvSpPr txBox="1"/>
          <p:nvPr/>
        </p:nvSpPr>
        <p:spPr>
          <a:xfrm>
            <a:off x="6127667" y="4037610"/>
            <a:ext cx="260731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compute similarities</a:t>
            </a:r>
          </a:p>
          <a:p>
            <a:r>
              <a:rPr lang="en-US" dirty="0" smtClean="0"/>
              <a:t> only between data cubes</a:t>
            </a:r>
            <a:endParaRPr lang="en-US" dirty="0"/>
          </a:p>
        </p:txBody>
      </p:sp>
      <p:sp>
        <p:nvSpPr>
          <p:cNvPr id="144" name="Rectangle 143"/>
          <p:cNvSpPr/>
          <p:nvPr/>
        </p:nvSpPr>
        <p:spPr>
          <a:xfrm>
            <a:off x="7042068" y="3728852"/>
            <a:ext cx="344384" cy="83127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" name="Cube 144"/>
          <p:cNvSpPr/>
          <p:nvPr/>
        </p:nvSpPr>
        <p:spPr>
          <a:xfrm>
            <a:off x="6638271" y="3633848"/>
            <a:ext cx="285008" cy="313627"/>
          </a:xfrm>
          <a:prstGeom prst="cub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" name="Right Arrow 145"/>
          <p:cNvSpPr/>
          <p:nvPr/>
        </p:nvSpPr>
        <p:spPr>
          <a:xfrm>
            <a:off x="6350451" y="2066311"/>
            <a:ext cx="1033153" cy="130629"/>
          </a:xfrm>
          <a:prstGeom prst="rightArrow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" name="Cube 146"/>
          <p:cNvSpPr/>
          <p:nvPr/>
        </p:nvSpPr>
        <p:spPr>
          <a:xfrm>
            <a:off x="4944026" y="3875320"/>
            <a:ext cx="285008" cy="313627"/>
          </a:xfrm>
          <a:prstGeom prst="cub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" name="Cube 147"/>
          <p:cNvSpPr/>
          <p:nvPr/>
        </p:nvSpPr>
        <p:spPr>
          <a:xfrm>
            <a:off x="4823293" y="4336479"/>
            <a:ext cx="285008" cy="313627"/>
          </a:xfrm>
          <a:prstGeom prst="cub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" name="Cube 148"/>
          <p:cNvSpPr/>
          <p:nvPr/>
        </p:nvSpPr>
        <p:spPr>
          <a:xfrm>
            <a:off x="4227547" y="4821389"/>
            <a:ext cx="285008" cy="313627"/>
          </a:xfrm>
          <a:prstGeom prst="cub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" name="Cube 149"/>
          <p:cNvSpPr/>
          <p:nvPr/>
        </p:nvSpPr>
        <p:spPr>
          <a:xfrm>
            <a:off x="2444269" y="4783784"/>
            <a:ext cx="285008" cy="313627"/>
          </a:xfrm>
          <a:prstGeom prst="cub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" name="TextBox 150"/>
          <p:cNvSpPr txBox="1"/>
          <p:nvPr/>
        </p:nvSpPr>
        <p:spPr>
          <a:xfrm>
            <a:off x="7220198" y="4655127"/>
            <a:ext cx="7837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</a:t>
            </a:r>
            <a:r>
              <a:rPr lang="en-US" baseline="-25000" dirty="0" smtClean="0"/>
              <a:t>1</a:t>
            </a:r>
            <a:endParaRPr lang="en-US" dirty="0"/>
          </a:p>
        </p:txBody>
      </p:sp>
      <p:sp>
        <p:nvSpPr>
          <p:cNvPr id="152" name="TextBox 151"/>
          <p:cNvSpPr txBox="1"/>
          <p:nvPr/>
        </p:nvSpPr>
        <p:spPr>
          <a:xfrm>
            <a:off x="7218220" y="4973782"/>
            <a:ext cx="7837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</a:t>
            </a:r>
            <a:r>
              <a:rPr lang="en-US" baseline="-25000" dirty="0" smtClean="0"/>
              <a:t>2</a:t>
            </a:r>
            <a:endParaRPr lang="en-US" dirty="0"/>
          </a:p>
        </p:txBody>
      </p:sp>
      <p:sp>
        <p:nvSpPr>
          <p:cNvPr id="153" name="TextBox 152"/>
          <p:cNvSpPr txBox="1"/>
          <p:nvPr/>
        </p:nvSpPr>
        <p:spPr>
          <a:xfrm>
            <a:off x="7239993" y="5280563"/>
            <a:ext cx="7837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</a:t>
            </a:r>
            <a:r>
              <a:rPr lang="en-US" baseline="-25000" dirty="0" smtClean="0"/>
              <a:t>3</a:t>
            </a:r>
            <a:endParaRPr lang="en-US" dirty="0"/>
          </a:p>
        </p:txBody>
      </p:sp>
      <p:sp>
        <p:nvSpPr>
          <p:cNvPr id="154" name="TextBox 153"/>
          <p:cNvSpPr txBox="1"/>
          <p:nvPr/>
        </p:nvSpPr>
        <p:spPr>
          <a:xfrm>
            <a:off x="7249889" y="5599218"/>
            <a:ext cx="7837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</a:t>
            </a:r>
            <a:r>
              <a:rPr lang="en-US" baseline="-25000" dirty="0" smtClean="0"/>
              <a:t>4</a:t>
            </a:r>
            <a:endParaRPr lang="en-US" dirty="0"/>
          </a:p>
        </p:txBody>
      </p:sp>
      <p:sp>
        <p:nvSpPr>
          <p:cNvPr id="165" name="Rectangle 164"/>
          <p:cNvSpPr/>
          <p:nvPr/>
        </p:nvSpPr>
        <p:spPr>
          <a:xfrm>
            <a:off x="7040093" y="3726877"/>
            <a:ext cx="344384" cy="83127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6" name="Cube 165"/>
          <p:cNvSpPr/>
          <p:nvPr/>
        </p:nvSpPr>
        <p:spPr>
          <a:xfrm>
            <a:off x="6636296" y="3631873"/>
            <a:ext cx="285008" cy="313627"/>
          </a:xfrm>
          <a:prstGeom prst="cub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04" name="Group 203"/>
          <p:cNvGrpSpPr/>
          <p:nvPr/>
        </p:nvGrpSpPr>
        <p:grpSpPr>
          <a:xfrm>
            <a:off x="7766462" y="4655133"/>
            <a:ext cx="890651" cy="1330032"/>
            <a:chOff x="7766462" y="4655133"/>
            <a:chExt cx="890651" cy="1330032"/>
          </a:xfrm>
        </p:grpSpPr>
        <p:sp>
          <p:nvSpPr>
            <p:cNvPr id="197" name="TextBox 196"/>
            <p:cNvSpPr txBox="1"/>
            <p:nvPr/>
          </p:nvSpPr>
          <p:spPr>
            <a:xfrm>
              <a:off x="7766462" y="4655133"/>
              <a:ext cx="82907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dirty="0" smtClean="0"/>
                <a:t>η</a:t>
              </a:r>
              <a:r>
                <a:rPr lang="en-US" baseline="-25000" dirty="0" smtClean="0"/>
                <a:t>1</a:t>
              </a:r>
              <a:r>
                <a:rPr lang="en-US" dirty="0" smtClean="0"/>
                <a:t> , </a:t>
              </a:r>
              <a:r>
                <a:rPr lang="el-GR" dirty="0" smtClean="0"/>
                <a:t>η</a:t>
              </a:r>
              <a:r>
                <a:rPr lang="en-US" baseline="-25000" dirty="0" smtClean="0"/>
                <a:t>1</a:t>
              </a:r>
              <a:r>
                <a:rPr lang="en-US" baseline="30000" dirty="0" smtClean="0"/>
                <a:t>+</a:t>
              </a:r>
              <a:endParaRPr lang="en-US" dirty="0"/>
            </a:p>
          </p:txBody>
        </p:sp>
        <p:sp>
          <p:nvSpPr>
            <p:cNvPr id="198" name="TextBox 197"/>
            <p:cNvSpPr txBox="1"/>
            <p:nvPr/>
          </p:nvSpPr>
          <p:spPr>
            <a:xfrm>
              <a:off x="7776362" y="4973783"/>
              <a:ext cx="82907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dirty="0" smtClean="0"/>
                <a:t>η</a:t>
              </a:r>
              <a:r>
                <a:rPr lang="en-US" baseline="-25000" dirty="0" smtClean="0"/>
                <a:t>2</a:t>
              </a:r>
              <a:r>
                <a:rPr lang="en-US" dirty="0" smtClean="0"/>
                <a:t> , </a:t>
              </a:r>
              <a:r>
                <a:rPr lang="el-GR" dirty="0" smtClean="0"/>
                <a:t>η</a:t>
              </a:r>
              <a:r>
                <a:rPr lang="en-US" baseline="-25000" dirty="0" smtClean="0"/>
                <a:t>2</a:t>
              </a:r>
              <a:r>
                <a:rPr lang="en-US" baseline="30000" dirty="0" smtClean="0"/>
                <a:t>+</a:t>
              </a:r>
              <a:endParaRPr lang="en-US" dirty="0"/>
            </a:p>
          </p:txBody>
        </p:sp>
        <p:sp>
          <p:nvSpPr>
            <p:cNvPr id="199" name="TextBox 198"/>
            <p:cNvSpPr txBox="1"/>
            <p:nvPr/>
          </p:nvSpPr>
          <p:spPr>
            <a:xfrm>
              <a:off x="7798137" y="5268683"/>
              <a:ext cx="82907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dirty="0" smtClean="0"/>
                <a:t>η</a:t>
              </a:r>
              <a:r>
                <a:rPr lang="en-US" baseline="-25000" dirty="0" smtClean="0"/>
                <a:t>3</a:t>
              </a:r>
              <a:r>
                <a:rPr lang="en-US" dirty="0" smtClean="0"/>
                <a:t> , </a:t>
              </a:r>
              <a:r>
                <a:rPr lang="el-GR" dirty="0" smtClean="0"/>
                <a:t>η</a:t>
              </a:r>
              <a:r>
                <a:rPr lang="en-US" baseline="-25000" dirty="0" smtClean="0"/>
                <a:t>3</a:t>
              </a:r>
              <a:r>
                <a:rPr lang="en-US" baseline="30000" dirty="0" smtClean="0"/>
                <a:t>+</a:t>
              </a:r>
              <a:endParaRPr lang="en-US" dirty="0"/>
            </a:p>
          </p:txBody>
        </p:sp>
        <p:sp>
          <p:nvSpPr>
            <p:cNvPr id="200" name="TextBox 199"/>
            <p:cNvSpPr txBox="1"/>
            <p:nvPr/>
          </p:nvSpPr>
          <p:spPr>
            <a:xfrm>
              <a:off x="7808037" y="5587333"/>
              <a:ext cx="82907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dirty="0" smtClean="0"/>
                <a:t>η</a:t>
              </a:r>
              <a:r>
                <a:rPr lang="en-US" baseline="-25000" dirty="0" smtClean="0"/>
                <a:t>4</a:t>
              </a:r>
              <a:r>
                <a:rPr lang="en-US" dirty="0" smtClean="0"/>
                <a:t> , </a:t>
              </a:r>
              <a:r>
                <a:rPr lang="el-GR" dirty="0" smtClean="0"/>
                <a:t>η</a:t>
              </a:r>
              <a:r>
                <a:rPr lang="en-US" baseline="-25000" dirty="0" smtClean="0"/>
                <a:t>4</a:t>
              </a:r>
              <a:r>
                <a:rPr lang="en-US" baseline="30000" dirty="0" smtClean="0"/>
                <a:t>+</a:t>
              </a:r>
              <a:endParaRPr lang="en-US" dirty="0"/>
            </a:p>
          </p:txBody>
        </p:sp>
        <p:sp>
          <p:nvSpPr>
            <p:cNvPr id="201" name="Rectangle 200"/>
            <p:cNvSpPr/>
            <p:nvPr/>
          </p:nvSpPr>
          <p:spPr>
            <a:xfrm>
              <a:off x="7766464" y="4690754"/>
              <a:ext cx="890649" cy="1294411"/>
            </a:xfrm>
            <a:prstGeom prst="rect">
              <a:avLst/>
            </a:prstGeom>
            <a:noFill/>
            <a:ln w="41275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aphicFrame>
        <p:nvGraphicFramePr>
          <p:cNvPr id="203" name="Object 20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45689109"/>
              </p:ext>
            </p:extLst>
          </p:nvPr>
        </p:nvGraphicFramePr>
        <p:xfrm>
          <a:off x="4084539" y="5862490"/>
          <a:ext cx="3622552" cy="9955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0" name="Equation" r:id="rId5" imgW="1663560" imgH="457200" progId="Equation.3">
                  <p:embed/>
                </p:oleObj>
              </mc:Choice>
              <mc:Fallback>
                <p:oleObj name="Equation" r:id="rId5" imgW="1663560" imgH="4572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84539" y="5862490"/>
                        <a:ext cx="3622552" cy="99551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extLst/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15" name="Group 214"/>
          <p:cNvGrpSpPr/>
          <p:nvPr/>
        </p:nvGrpSpPr>
        <p:grpSpPr>
          <a:xfrm>
            <a:off x="6438342" y="4623466"/>
            <a:ext cx="298408" cy="1257702"/>
            <a:chOff x="6438342" y="4623466"/>
            <a:chExt cx="298408" cy="1257702"/>
          </a:xfrm>
        </p:grpSpPr>
        <p:sp>
          <p:nvSpPr>
            <p:cNvPr id="174" name="Cube 173"/>
            <p:cNvSpPr/>
            <p:nvPr/>
          </p:nvSpPr>
          <p:spPr>
            <a:xfrm>
              <a:off x="6440317" y="4623466"/>
              <a:ext cx="285008" cy="313627"/>
            </a:xfrm>
            <a:prstGeom prst="cube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8" name="Cube 187"/>
            <p:cNvSpPr/>
            <p:nvPr/>
          </p:nvSpPr>
          <p:spPr>
            <a:xfrm>
              <a:off x="6438342" y="4906491"/>
              <a:ext cx="285008" cy="313627"/>
            </a:xfrm>
            <a:prstGeom prst="cube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1" name="Cube 190"/>
            <p:cNvSpPr/>
            <p:nvPr/>
          </p:nvSpPr>
          <p:spPr>
            <a:xfrm>
              <a:off x="6448242" y="5237016"/>
              <a:ext cx="285008" cy="313627"/>
            </a:xfrm>
            <a:prstGeom prst="cube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4" name="Cube 193"/>
            <p:cNvSpPr/>
            <p:nvPr/>
          </p:nvSpPr>
          <p:spPr>
            <a:xfrm>
              <a:off x="6451742" y="5567541"/>
              <a:ext cx="285008" cy="313627"/>
            </a:xfrm>
            <a:prstGeom prst="cube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7" name="Group 216"/>
          <p:cNvGrpSpPr/>
          <p:nvPr/>
        </p:nvGrpSpPr>
        <p:grpSpPr>
          <a:xfrm>
            <a:off x="5660701" y="4781225"/>
            <a:ext cx="915875" cy="1000858"/>
            <a:chOff x="5660701" y="4781225"/>
            <a:chExt cx="915875" cy="1000858"/>
          </a:xfrm>
        </p:grpSpPr>
        <p:grpSp>
          <p:nvGrpSpPr>
            <p:cNvPr id="214" name="Group 213"/>
            <p:cNvGrpSpPr/>
            <p:nvPr/>
          </p:nvGrpSpPr>
          <p:grpSpPr>
            <a:xfrm>
              <a:off x="5660701" y="4815905"/>
              <a:ext cx="791041" cy="944075"/>
              <a:chOff x="5660701" y="4815905"/>
              <a:chExt cx="791041" cy="944075"/>
            </a:xfrm>
          </p:grpSpPr>
          <p:cxnSp>
            <p:nvCxnSpPr>
              <p:cNvPr id="206" name="Straight Arrow Connector 205"/>
              <p:cNvCxnSpPr>
                <a:endCxn id="174" idx="2"/>
              </p:cNvCxnSpPr>
              <p:nvPr/>
            </p:nvCxnSpPr>
            <p:spPr>
              <a:xfrm flipV="1">
                <a:off x="5721844" y="4815905"/>
                <a:ext cx="718473" cy="298164"/>
              </a:xfrm>
              <a:prstGeom prst="straightConnector1">
                <a:avLst/>
              </a:prstGeom>
              <a:ln>
                <a:solidFill>
                  <a:srgbClr val="FF0000"/>
                </a:solidFill>
                <a:prstDash val="dashDot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7" name="Straight Arrow Connector 206"/>
              <p:cNvCxnSpPr>
                <a:endCxn id="188" idx="2"/>
              </p:cNvCxnSpPr>
              <p:nvPr/>
            </p:nvCxnSpPr>
            <p:spPr>
              <a:xfrm flipV="1">
                <a:off x="5660701" y="5098930"/>
                <a:ext cx="777641" cy="19702"/>
              </a:xfrm>
              <a:prstGeom prst="straightConnector1">
                <a:avLst/>
              </a:prstGeom>
              <a:ln>
                <a:solidFill>
                  <a:srgbClr val="FF0000"/>
                </a:solidFill>
                <a:prstDash val="dashDot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9" name="Straight Arrow Connector 208"/>
              <p:cNvCxnSpPr>
                <a:endCxn id="191" idx="2"/>
              </p:cNvCxnSpPr>
              <p:nvPr/>
            </p:nvCxnSpPr>
            <p:spPr>
              <a:xfrm>
                <a:off x="5672565" y="5125020"/>
                <a:ext cx="775677" cy="304435"/>
              </a:xfrm>
              <a:prstGeom prst="straightConnector1">
                <a:avLst/>
              </a:prstGeom>
              <a:ln>
                <a:solidFill>
                  <a:srgbClr val="FF0000"/>
                </a:solidFill>
                <a:prstDash val="dashDot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2" name="Straight Arrow Connector 211"/>
              <p:cNvCxnSpPr>
                <a:endCxn id="194" idx="2"/>
              </p:cNvCxnSpPr>
              <p:nvPr/>
            </p:nvCxnSpPr>
            <p:spPr>
              <a:xfrm>
                <a:off x="5699029" y="5129582"/>
                <a:ext cx="752713" cy="630398"/>
              </a:xfrm>
              <a:prstGeom prst="straightConnector1">
                <a:avLst/>
              </a:prstGeom>
              <a:ln>
                <a:solidFill>
                  <a:srgbClr val="FF0000"/>
                </a:solidFill>
                <a:prstDash val="dashDot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16" name="Group 215"/>
            <p:cNvGrpSpPr/>
            <p:nvPr/>
          </p:nvGrpSpPr>
          <p:grpSpPr>
            <a:xfrm>
              <a:off x="6496881" y="4781225"/>
              <a:ext cx="79695" cy="1000858"/>
              <a:chOff x="6157431" y="4967375"/>
              <a:chExt cx="79695" cy="1000858"/>
            </a:xfrm>
          </p:grpSpPr>
          <p:sp>
            <p:nvSpPr>
              <p:cNvPr id="182" name="Cube 181"/>
              <p:cNvSpPr/>
              <p:nvPr/>
            </p:nvSpPr>
            <p:spPr>
              <a:xfrm>
                <a:off x="6159406" y="4967375"/>
                <a:ext cx="71770" cy="78691"/>
              </a:xfrm>
              <a:prstGeom prst="cube">
                <a:avLst/>
              </a:prstGeom>
              <a:ln>
                <a:solidFill>
                  <a:srgbClr val="FF0000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9" name="Cube 188"/>
              <p:cNvSpPr/>
              <p:nvPr/>
            </p:nvSpPr>
            <p:spPr>
              <a:xfrm>
                <a:off x="6157431" y="5233974"/>
                <a:ext cx="71770" cy="78691"/>
              </a:xfrm>
              <a:prstGeom prst="cube">
                <a:avLst/>
              </a:prstGeom>
              <a:ln>
                <a:solidFill>
                  <a:srgbClr val="FF0000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2" name="Cube 191"/>
              <p:cNvSpPr/>
              <p:nvPr/>
            </p:nvSpPr>
            <p:spPr>
              <a:xfrm>
                <a:off x="6161855" y="5569971"/>
                <a:ext cx="71770" cy="78691"/>
              </a:xfrm>
              <a:prstGeom prst="cube">
                <a:avLst/>
              </a:prstGeom>
              <a:ln>
                <a:solidFill>
                  <a:srgbClr val="FF0000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5" name="Cube 194"/>
              <p:cNvSpPr/>
              <p:nvPr/>
            </p:nvSpPr>
            <p:spPr>
              <a:xfrm>
                <a:off x="6165356" y="5889542"/>
                <a:ext cx="71770" cy="78691"/>
              </a:xfrm>
              <a:prstGeom prst="cube">
                <a:avLst/>
              </a:prstGeom>
              <a:ln>
                <a:solidFill>
                  <a:srgbClr val="FF0000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4044D-A13D-44B5-B1F1-D8E508173000}" type="slidenum">
              <a:rPr lang="en-US" smtClean="0"/>
              <a:pPr/>
              <a:t>17</a:t>
            </a:fld>
            <a:endParaRPr lang="en-US"/>
          </a:p>
        </p:txBody>
      </p:sp>
    </p:spTree>
    <p:custDataLst>
      <p:tags r:id="rId2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44510"/>
    </mc:Choice>
    <mc:Fallback xmlns="">
      <p:transition spd="slow" advTm="14451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49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8.8385E-7 L 0.16441 0.11152 " pathEditMode="relative" rAng="0" ptsTypes="AA">
                                      <p:cBhvr>
                                        <p:cTn id="18" dur="10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200" y="56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49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5.50671E-7 L 0.17638 0.08746 " pathEditMode="relative" rAng="0" ptsTypes="AA">
                                      <p:cBhvr>
                                        <p:cTn id="26" dur="10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800" y="44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49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-4.62749E-9 L 0.24323 0.06455 " pathEditMode="relative" rAng="0" ptsTypes="AA">
                                      <p:cBhvr>
                                        <p:cTn id="34" dur="10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200" y="3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000"/>
                            </p:stCondLst>
                            <p:childTnLst>
                              <p:par>
                                <p:cTn id="3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000"/>
                            </p:stCondLst>
                            <p:childTnLst>
                              <p:par>
                                <p:cTn id="39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49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2.9801E-6 L 0.43837 0.11846 " pathEditMode="relative" rAng="0" ptsTypes="AA">
                                      <p:cBhvr>
                                        <p:cTn id="42" dur="10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900" y="59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000"/>
                            </p:stCondLst>
                            <p:childTnLst>
                              <p:par>
                                <p:cTn id="4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7 0.00093 L -0.17205 0.19922 " pathEditMode="relative" rAng="0" ptsTypes="AA">
                                      <p:cBhvr>
                                        <p:cTn id="59" dur="5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600" y="99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00"/>
                            </p:stCondLst>
                            <p:childTnLst>
                              <p:par>
                                <p:cTn id="6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2" grpId="0"/>
      <p:bldP spid="147" grpId="0" animBg="1"/>
      <p:bldP spid="147" grpId="1" animBg="1"/>
      <p:bldP spid="147" grpId="2" animBg="1"/>
      <p:bldP spid="148" grpId="0" animBg="1"/>
      <p:bldP spid="148" grpId="1" animBg="1"/>
      <p:bldP spid="148" grpId="2" animBg="1"/>
      <p:bldP spid="149" grpId="0" animBg="1"/>
      <p:bldP spid="149" grpId="1" animBg="1"/>
      <p:bldP spid="149" grpId="2" animBg="1"/>
      <p:bldP spid="150" grpId="1" animBg="1"/>
      <p:bldP spid="150" grpId="2" animBg="1"/>
      <p:bldP spid="16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199" y="1600200"/>
            <a:ext cx="8431619" cy="4530725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Factorize the similarity function</a:t>
            </a:r>
          </a:p>
          <a:p>
            <a:pPr lvl="1"/>
            <a:r>
              <a:rPr lang="en-US" dirty="0"/>
              <a:t>Allows computation of g(.) </a:t>
            </a:r>
            <a:r>
              <a:rPr lang="en-US" dirty="0">
                <a:solidFill>
                  <a:srgbClr val="FF0000"/>
                </a:solidFill>
              </a:rPr>
              <a:t>via simple </a:t>
            </a:r>
            <a:r>
              <a:rPr lang="en-US" dirty="0" smtClean="0">
                <a:solidFill>
                  <a:srgbClr val="FF0000"/>
                </a:solidFill>
              </a:rPr>
              <a:t>lookups</a:t>
            </a:r>
            <a:endParaRPr lang="en-US" dirty="0">
              <a:solidFill>
                <a:srgbClr val="FF0000"/>
              </a:solidFill>
            </a:endParaRP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What is K(    ,     )?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" y="2482663"/>
            <a:ext cx="7324725" cy="107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4" name="Group 9"/>
          <p:cNvGrpSpPr/>
          <p:nvPr/>
        </p:nvGrpSpPr>
        <p:grpSpPr>
          <a:xfrm>
            <a:off x="3916740" y="1912932"/>
            <a:ext cx="1569660" cy="685123"/>
            <a:chOff x="3916740" y="2859269"/>
            <a:chExt cx="1569660" cy="685123"/>
          </a:xfrm>
        </p:grpSpPr>
        <p:sp>
          <p:nvSpPr>
            <p:cNvPr id="8" name="Up Arrow 7"/>
            <p:cNvSpPr/>
            <p:nvPr/>
          </p:nvSpPr>
          <p:spPr>
            <a:xfrm>
              <a:off x="4722631" y="2859269"/>
              <a:ext cx="228600" cy="190500"/>
            </a:xfrm>
            <a:prstGeom prst="up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extBox 8"/>
            <p:cNvSpPr txBox="1"/>
            <p:nvPr/>
          </p:nvSpPr>
          <p:spPr>
            <a:xfrm rot="16200000">
              <a:off x="4415273" y="2473266"/>
              <a:ext cx="572593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600" dirty="0" smtClean="0"/>
                <a:t>}</a:t>
              </a:r>
              <a:endParaRPr lang="en-US" sz="9600" dirty="0"/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582525" y="3120696"/>
            <a:ext cx="1625746" cy="919019"/>
            <a:chOff x="664413" y="4067033"/>
            <a:chExt cx="1625746" cy="919019"/>
          </a:xfrm>
        </p:grpSpPr>
        <p:sp>
          <p:nvSpPr>
            <p:cNvPr id="19" name="Rectangle 18"/>
            <p:cNvSpPr/>
            <p:nvPr/>
          </p:nvSpPr>
          <p:spPr>
            <a:xfrm>
              <a:off x="1519716" y="4436561"/>
              <a:ext cx="344384" cy="83127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Cube 19"/>
            <p:cNvSpPr/>
            <p:nvPr/>
          </p:nvSpPr>
          <p:spPr>
            <a:xfrm>
              <a:off x="1152739" y="4341556"/>
              <a:ext cx="285008" cy="313627"/>
            </a:xfrm>
            <a:prstGeom prst="cub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TextBox 20"/>
            <p:cNvSpPr txBox="1"/>
            <p:nvPr/>
          </p:nvSpPr>
          <p:spPr>
            <a:xfrm rot="10800000">
              <a:off x="664413" y="4155055"/>
              <a:ext cx="572593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dirty="0" smtClean="0"/>
                <a:t>}</a:t>
              </a:r>
              <a:endParaRPr lang="en-US" sz="4800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1717566" y="4067033"/>
              <a:ext cx="572593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dirty="0" smtClean="0"/>
                <a:t>}</a:t>
              </a:r>
              <a:endParaRPr lang="en-US" sz="4800" dirty="0"/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3339077" y="1314596"/>
            <a:ext cx="3616657" cy="523220"/>
            <a:chOff x="191069" y="163773"/>
            <a:chExt cx="3616657" cy="523220"/>
          </a:xfrm>
        </p:grpSpPr>
        <p:sp>
          <p:nvSpPr>
            <p:cNvPr id="24" name="TextBox 23"/>
            <p:cNvSpPr txBox="1"/>
            <p:nvPr/>
          </p:nvSpPr>
          <p:spPr>
            <a:xfrm>
              <a:off x="191069" y="163773"/>
              <a:ext cx="3616657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latin typeface="Albertus" pitchFamily="18" charset="0"/>
                </a:rPr>
                <a:t>K(    ,    )I{    ==      }</a:t>
              </a:r>
              <a:endParaRPr lang="en-US" sz="2800" dirty="0">
                <a:latin typeface="Albertus" pitchFamily="18" charset="0"/>
              </a:endParaRPr>
            </a:p>
          </p:txBody>
        </p:sp>
        <p:sp>
          <p:nvSpPr>
            <p:cNvPr id="25" name="Cube 24"/>
            <p:cNvSpPr/>
            <p:nvPr/>
          </p:nvSpPr>
          <p:spPr>
            <a:xfrm>
              <a:off x="729088" y="276797"/>
              <a:ext cx="285008" cy="313627"/>
            </a:xfrm>
            <a:prstGeom prst="cub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Cube 25"/>
            <p:cNvSpPr/>
            <p:nvPr/>
          </p:nvSpPr>
          <p:spPr>
            <a:xfrm>
              <a:off x="1121121" y="283820"/>
              <a:ext cx="285008" cy="313627"/>
            </a:xfrm>
            <a:prstGeom prst="cube">
              <a:avLst/>
            </a:prstGeom>
            <a:ln/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0070C0"/>
                </a:solidFill>
              </a:endParaRP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1857586" y="387695"/>
              <a:ext cx="344384" cy="83127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2736246" y="391271"/>
              <a:ext cx="344384" cy="83127"/>
            </a:xfrm>
            <a:prstGeom prst="rect">
              <a:avLst/>
            </a:prstGeom>
            <a:ln/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0" name="Title 1"/>
          <p:cNvSpPr txBox="1">
            <a:spLocks/>
          </p:cNvSpPr>
          <p:nvPr/>
        </p:nvSpPr>
        <p:spPr bwMode="auto">
          <a:xfrm>
            <a:off x="386007" y="23488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</a:defRPr>
            </a:lvl9pPr>
          </a:lstStyle>
          <a:p>
            <a:r>
              <a:rPr lang="en-US" smtClean="0"/>
              <a:t>Kernel Estimator for </a:t>
            </a:r>
            <a:r>
              <a:rPr lang="en-US" i="1" smtClean="0"/>
              <a:t>g</a:t>
            </a:r>
            <a:endParaRPr lang="en-US" i="1" dirty="0"/>
          </a:p>
        </p:txBody>
      </p:sp>
      <p:sp>
        <p:nvSpPr>
          <p:cNvPr id="33" name="Cube 32"/>
          <p:cNvSpPr/>
          <p:nvPr/>
        </p:nvSpPr>
        <p:spPr>
          <a:xfrm>
            <a:off x="2764381" y="5468269"/>
            <a:ext cx="285008" cy="313627"/>
          </a:xfrm>
          <a:prstGeom prst="cub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Cube 33"/>
          <p:cNvSpPr/>
          <p:nvPr/>
        </p:nvSpPr>
        <p:spPr>
          <a:xfrm>
            <a:off x="3302137" y="5467926"/>
            <a:ext cx="285008" cy="313627"/>
          </a:xfrm>
          <a:prstGeom prst="cube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4044D-A13D-44B5-B1F1-D8E508173000}" type="slidenum">
              <a:rPr lang="en-US" smtClean="0"/>
              <a:pPr/>
              <a:t>18</a:t>
            </a:fld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093244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2739"/>
    </mc:Choice>
    <mc:Fallback xmlns="">
      <p:transition spd="slow" advTm="22739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3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Similarity between two </a:t>
            </a:r>
            <a:r>
              <a:rPr lang="en-US" dirty="0" err="1" smtClean="0"/>
              <a:t>datacubes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0885" y="1329155"/>
            <a:ext cx="4944140" cy="4530725"/>
          </a:xfrm>
          <a:solidFill>
            <a:srgbClr val="FFFF00">
              <a:alpha val="50000"/>
            </a:srgbClr>
          </a:solidFill>
          <a:ln w="38100">
            <a:solidFill>
              <a:srgbClr val="FF0000"/>
            </a:solidFill>
          </a:ln>
        </p:spPr>
        <p:txBody>
          <a:bodyPr/>
          <a:lstStyle/>
          <a:p>
            <a:pPr marL="344487" lvl="1" indent="0" algn="ctr">
              <a:buNone/>
            </a:pPr>
            <a:r>
              <a:rPr lang="en-US" sz="3200" u="sng" smtClean="0"/>
              <a:t>Idea 1</a:t>
            </a:r>
          </a:p>
          <a:p>
            <a:r>
              <a:rPr lang="en-US" sz="2800" smtClean="0"/>
              <a:t>For each cell s, take</a:t>
            </a:r>
            <a:br>
              <a:rPr lang="en-US" sz="2800" smtClean="0"/>
            </a:br>
            <a:r>
              <a:rPr lang="en-US" sz="2800" smtClean="0"/>
              <a:t>(</a:t>
            </a:r>
            <a:r>
              <a:rPr lang="el-GR" sz="2800" smtClean="0"/>
              <a:t>η</a:t>
            </a:r>
            <a:r>
              <a:rPr lang="en-US" sz="2800" baseline="-25000" smtClean="0"/>
              <a:t>1</a:t>
            </a:r>
            <a:r>
              <a:rPr lang="en-US" sz="2800" baseline="30000" smtClean="0"/>
              <a:t>+</a:t>
            </a:r>
            <a:r>
              <a:rPr lang="en-US" sz="2800" smtClean="0"/>
              <a:t>/</a:t>
            </a:r>
            <a:r>
              <a:rPr lang="el-GR" sz="2800" smtClean="0"/>
              <a:t>η</a:t>
            </a:r>
            <a:r>
              <a:rPr lang="en-US" sz="2800" baseline="-25000" smtClean="0"/>
              <a:t>1</a:t>
            </a:r>
            <a:r>
              <a:rPr lang="en-US" sz="2800" smtClean="0"/>
              <a:t> – </a:t>
            </a:r>
            <a:r>
              <a:rPr lang="el-GR" sz="2800" smtClean="0"/>
              <a:t>η</a:t>
            </a:r>
            <a:r>
              <a:rPr lang="en-US" sz="2800" baseline="-25000" smtClean="0"/>
              <a:t>2</a:t>
            </a:r>
            <a:r>
              <a:rPr lang="en-US" sz="2800" baseline="30000" smtClean="0"/>
              <a:t>+</a:t>
            </a:r>
            <a:r>
              <a:rPr lang="en-US" sz="2800" smtClean="0"/>
              <a:t>/</a:t>
            </a:r>
            <a:r>
              <a:rPr lang="el-GR" sz="2800" smtClean="0"/>
              <a:t>η</a:t>
            </a:r>
            <a:r>
              <a:rPr lang="en-US" sz="2800" baseline="-25000" smtClean="0"/>
              <a:t>2</a:t>
            </a:r>
            <a:r>
              <a:rPr lang="en-US" sz="2800" smtClean="0"/>
              <a:t>)</a:t>
            </a:r>
            <a:r>
              <a:rPr lang="en-US" sz="2800" baseline="30000" smtClean="0"/>
              <a:t>2</a:t>
            </a:r>
            <a:r>
              <a:rPr lang="en-US" sz="2800" smtClean="0"/>
              <a:t> and sum</a:t>
            </a:r>
          </a:p>
          <a:p>
            <a:endParaRPr lang="en-US" sz="2800" smtClean="0"/>
          </a:p>
          <a:p>
            <a:r>
              <a:rPr lang="en-US" sz="2800" smtClean="0"/>
              <a:t>Problem:</a:t>
            </a:r>
          </a:p>
          <a:p>
            <a:pPr lvl="1"/>
            <a:r>
              <a:rPr lang="en-US" sz="2400" smtClean="0"/>
              <a:t>Magnitude of </a:t>
            </a:r>
            <a:r>
              <a:rPr lang="el-GR" sz="2400" smtClean="0"/>
              <a:t>η</a:t>
            </a:r>
            <a:r>
              <a:rPr lang="en-US" sz="2400" smtClean="0"/>
              <a:t> is ignored</a:t>
            </a:r>
          </a:p>
          <a:p>
            <a:pPr lvl="1"/>
            <a:r>
              <a:rPr lang="en-US" sz="2400" smtClean="0"/>
              <a:t>5</a:t>
            </a:r>
            <a:r>
              <a:rPr lang="en-US" sz="2400" smtClean="0">
                <a:sym typeface="Wingdings" pitchFamily="2" charset="2"/>
              </a:rPr>
              <a:t>/10 and 50/100 are treated equally</a:t>
            </a:r>
          </a:p>
          <a:p>
            <a:pPr>
              <a:buSzPct val="125000"/>
              <a:buBlip>
                <a:blip r:embed="rId4"/>
              </a:buBlip>
            </a:pPr>
            <a:r>
              <a:rPr lang="en-US" smtClean="0">
                <a:solidFill>
                  <a:srgbClr val="FF0000"/>
                </a:solidFill>
                <a:sym typeface="Wingdings" pitchFamily="2" charset="2"/>
              </a:rPr>
              <a:t>Consider the distribution</a:t>
            </a:r>
            <a:endParaRPr lang="en-US" dirty="0">
              <a:solidFill>
                <a:srgbClr val="FF0000"/>
              </a:solidFill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615198" y="1713679"/>
            <a:ext cx="1216152" cy="1216152"/>
            <a:chOff x="615198" y="2282380"/>
            <a:chExt cx="1216152" cy="1216152"/>
          </a:xfrm>
        </p:grpSpPr>
        <p:sp>
          <p:nvSpPr>
            <p:cNvPr id="4" name="Cube 3"/>
            <p:cNvSpPr/>
            <p:nvPr/>
          </p:nvSpPr>
          <p:spPr>
            <a:xfrm>
              <a:off x="615198" y="2282380"/>
              <a:ext cx="1216152" cy="1216152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Cube 5"/>
            <p:cNvSpPr/>
            <p:nvPr/>
          </p:nvSpPr>
          <p:spPr>
            <a:xfrm>
              <a:off x="1137424" y="2932770"/>
              <a:ext cx="78059" cy="78728"/>
            </a:xfrm>
            <a:prstGeom prst="cub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622632" y="3594518"/>
            <a:ext cx="1216152" cy="1216152"/>
            <a:chOff x="615198" y="2282380"/>
            <a:chExt cx="1216152" cy="1216152"/>
          </a:xfrm>
        </p:grpSpPr>
        <p:sp>
          <p:nvSpPr>
            <p:cNvPr id="9" name="Cube 8"/>
            <p:cNvSpPr/>
            <p:nvPr/>
          </p:nvSpPr>
          <p:spPr>
            <a:xfrm>
              <a:off x="615198" y="2282380"/>
              <a:ext cx="1216152" cy="1216152"/>
            </a:xfrm>
            <a:prstGeom prst="cub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Cube 9"/>
            <p:cNvSpPr/>
            <p:nvPr/>
          </p:nvSpPr>
          <p:spPr>
            <a:xfrm>
              <a:off x="1137424" y="2932770"/>
              <a:ext cx="78059" cy="78728"/>
            </a:xfrm>
            <a:prstGeom prst="cub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5" name="Straight Arrow Connector 4"/>
          <p:cNvCxnSpPr/>
          <p:nvPr/>
        </p:nvCxnSpPr>
        <p:spPr>
          <a:xfrm flipV="1">
            <a:off x="1217486" y="2397523"/>
            <a:ext cx="1648377" cy="73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2060261" y="2468166"/>
            <a:ext cx="12358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η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 , </a:t>
            </a:r>
            <a:r>
              <a:rPr lang="el-GR" sz="2400" dirty="0" smtClean="0"/>
              <a:t>η</a:t>
            </a:r>
            <a:r>
              <a:rPr lang="en-US" sz="2400" baseline="-25000" dirty="0" smtClean="0"/>
              <a:t>1</a:t>
            </a:r>
            <a:r>
              <a:rPr lang="en-US" sz="2400" baseline="30000" dirty="0" smtClean="0"/>
              <a:t>+</a:t>
            </a:r>
            <a:endParaRPr lang="en-US" sz="2400" dirty="0"/>
          </a:p>
        </p:txBody>
      </p:sp>
      <p:cxnSp>
        <p:nvCxnSpPr>
          <p:cNvPr id="15" name="Straight Arrow Connector 14"/>
          <p:cNvCxnSpPr/>
          <p:nvPr/>
        </p:nvCxnSpPr>
        <p:spPr>
          <a:xfrm flipV="1">
            <a:off x="1236074" y="4289479"/>
            <a:ext cx="1648377" cy="73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2060261" y="4331360"/>
            <a:ext cx="12145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η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 , </a:t>
            </a:r>
            <a:r>
              <a:rPr lang="el-GR" sz="2400" dirty="0" smtClean="0"/>
              <a:t>η</a:t>
            </a:r>
            <a:r>
              <a:rPr lang="en-US" sz="2400" baseline="-25000" dirty="0" smtClean="0"/>
              <a:t>2</a:t>
            </a:r>
            <a:r>
              <a:rPr lang="en-US" sz="2400" baseline="30000" dirty="0" smtClean="0"/>
              <a:t>+</a:t>
            </a:r>
            <a:endParaRPr lang="en-US" sz="2400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4044D-A13D-44B5-B1F1-D8E508173000}" type="slidenum">
              <a:rPr lang="en-US" smtClean="0"/>
              <a:pPr/>
              <a:t>19</a:t>
            </a:fld>
            <a:endParaRPr lang="en-US"/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9780"/>
    </mc:Choice>
    <mc:Fallback xmlns="">
      <p:transition spd="slow" advTm="8978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Link Prediction</a:t>
            </a:r>
            <a:endParaRPr lang="en-US" dirty="0"/>
          </a:p>
        </p:txBody>
      </p:sp>
      <p:sp>
        <p:nvSpPr>
          <p:cNvPr id="54" name="TextBox 53"/>
          <p:cNvSpPr txBox="1"/>
          <p:nvPr/>
        </p:nvSpPr>
        <p:spPr>
          <a:xfrm>
            <a:off x="191911" y="1447800"/>
            <a:ext cx="89520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800" dirty="0" smtClean="0"/>
              <a:t>  Who is most likely to be interact with a given node?</a:t>
            </a:r>
            <a:endParaRPr lang="en-US" sz="2800" dirty="0"/>
          </a:p>
        </p:txBody>
      </p:sp>
      <p:grpSp>
        <p:nvGrpSpPr>
          <p:cNvPr id="3" name="Group 105"/>
          <p:cNvGrpSpPr/>
          <p:nvPr/>
        </p:nvGrpSpPr>
        <p:grpSpPr>
          <a:xfrm>
            <a:off x="2336800" y="2400300"/>
            <a:ext cx="4064000" cy="3429000"/>
            <a:chOff x="558800" y="2997200"/>
            <a:chExt cx="4064000" cy="3206811"/>
          </a:xfrm>
        </p:grpSpPr>
        <p:grpSp>
          <p:nvGrpSpPr>
            <p:cNvPr id="4" name="Group 54"/>
            <p:cNvGrpSpPr/>
            <p:nvPr/>
          </p:nvGrpSpPr>
          <p:grpSpPr>
            <a:xfrm>
              <a:off x="952500" y="2997200"/>
              <a:ext cx="2908300" cy="2603500"/>
              <a:chOff x="1143000" y="1828800"/>
              <a:chExt cx="3276600" cy="2819400"/>
            </a:xfrm>
          </p:grpSpPr>
          <p:sp>
            <p:nvSpPr>
              <p:cNvPr id="56" name="Oval 55"/>
              <p:cNvSpPr/>
              <p:nvPr/>
            </p:nvSpPr>
            <p:spPr>
              <a:xfrm>
                <a:off x="4114800" y="3733800"/>
                <a:ext cx="304800" cy="304800"/>
              </a:xfrm>
              <a:prstGeom prst="ellipse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57" name="Straight Connector 56"/>
              <p:cNvCxnSpPr>
                <a:stCxn id="96" idx="3"/>
                <a:endCxn id="93" idx="7"/>
              </p:cNvCxnSpPr>
              <p:nvPr/>
            </p:nvCxnSpPr>
            <p:spPr>
              <a:xfrm rot="5400000">
                <a:off x="3612963" y="2774763"/>
                <a:ext cx="317874" cy="317874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Straight Connector 57"/>
              <p:cNvCxnSpPr>
                <a:stCxn id="97" idx="6"/>
                <a:endCxn id="56" idx="2"/>
              </p:cNvCxnSpPr>
              <p:nvPr/>
            </p:nvCxnSpPr>
            <p:spPr>
              <a:xfrm flipV="1">
                <a:off x="3505200" y="3886200"/>
                <a:ext cx="609600" cy="762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Straight Connector 58"/>
              <p:cNvCxnSpPr/>
              <p:nvPr/>
            </p:nvCxnSpPr>
            <p:spPr>
              <a:xfrm>
                <a:off x="3657600" y="3124200"/>
                <a:ext cx="501837" cy="10776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Straight Connector 59"/>
              <p:cNvCxnSpPr>
                <a:stCxn id="97" idx="5"/>
              </p:cNvCxnSpPr>
              <p:nvPr/>
            </p:nvCxnSpPr>
            <p:spPr>
              <a:xfrm rot="16200000" flipH="1">
                <a:off x="3384363" y="4146362"/>
                <a:ext cx="425637" cy="27323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Straight Connector 60"/>
              <p:cNvCxnSpPr/>
              <p:nvPr/>
            </p:nvCxnSpPr>
            <p:spPr>
              <a:xfrm flipV="1">
                <a:off x="2514600" y="3886200"/>
                <a:ext cx="762000" cy="1524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Straight Connector 61"/>
              <p:cNvCxnSpPr/>
              <p:nvPr/>
            </p:nvCxnSpPr>
            <p:spPr>
              <a:xfrm>
                <a:off x="3200400" y="4419600"/>
                <a:ext cx="501837" cy="10776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Straight Connector 62"/>
              <p:cNvCxnSpPr>
                <a:stCxn id="93" idx="2"/>
              </p:cNvCxnSpPr>
              <p:nvPr/>
            </p:nvCxnSpPr>
            <p:spPr>
              <a:xfrm rot="10800000">
                <a:off x="2895600" y="3137274"/>
                <a:ext cx="457200" cy="63126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Straight Connector 63"/>
              <p:cNvCxnSpPr>
                <a:stCxn id="94" idx="3"/>
              </p:cNvCxnSpPr>
              <p:nvPr/>
            </p:nvCxnSpPr>
            <p:spPr>
              <a:xfrm rot="5400000">
                <a:off x="2774764" y="2667000"/>
                <a:ext cx="591111" cy="34943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Straight Connector 64"/>
              <p:cNvCxnSpPr>
                <a:stCxn id="90" idx="2"/>
                <a:endCxn id="91" idx="5"/>
              </p:cNvCxnSpPr>
              <p:nvPr/>
            </p:nvCxnSpPr>
            <p:spPr>
              <a:xfrm rot="10800000">
                <a:off x="2469964" y="2774764"/>
                <a:ext cx="273237" cy="42563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Straight Connector 65"/>
              <p:cNvCxnSpPr>
                <a:stCxn id="90" idx="3"/>
                <a:endCxn id="98" idx="6"/>
              </p:cNvCxnSpPr>
              <p:nvPr/>
            </p:nvCxnSpPr>
            <p:spPr>
              <a:xfrm rot="5400000">
                <a:off x="2476501" y="3041463"/>
                <a:ext cx="44637" cy="57803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7" name="Straight Connector 66"/>
              <p:cNvCxnSpPr>
                <a:endCxn id="100" idx="1"/>
              </p:cNvCxnSpPr>
              <p:nvPr/>
            </p:nvCxnSpPr>
            <p:spPr>
              <a:xfrm rot="16200000" flipH="1">
                <a:off x="2041619" y="3413218"/>
                <a:ext cx="501837" cy="380999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Straight Connector 67"/>
              <p:cNvCxnSpPr/>
              <p:nvPr/>
            </p:nvCxnSpPr>
            <p:spPr>
              <a:xfrm flipV="1">
                <a:off x="1828800" y="3962400"/>
                <a:ext cx="762000" cy="762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Straight Connector 68"/>
              <p:cNvCxnSpPr/>
              <p:nvPr/>
            </p:nvCxnSpPr>
            <p:spPr>
              <a:xfrm rot="16200000" flipH="1">
                <a:off x="2606581" y="4099019"/>
                <a:ext cx="501837" cy="380999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Straight Connector 69"/>
              <p:cNvCxnSpPr/>
              <p:nvPr/>
            </p:nvCxnSpPr>
            <p:spPr>
              <a:xfrm rot="16200000" flipH="1">
                <a:off x="1311181" y="3641819"/>
                <a:ext cx="501837" cy="380999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Straight Connector 70"/>
              <p:cNvCxnSpPr>
                <a:endCxn id="99" idx="0"/>
              </p:cNvCxnSpPr>
              <p:nvPr/>
            </p:nvCxnSpPr>
            <p:spPr>
              <a:xfrm rot="5400000">
                <a:off x="1600200" y="3581400"/>
                <a:ext cx="609600" cy="1524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Straight Connector 71"/>
              <p:cNvCxnSpPr/>
              <p:nvPr/>
            </p:nvCxnSpPr>
            <p:spPr>
              <a:xfrm rot="16200000" flipH="1">
                <a:off x="3901981" y="2727419"/>
                <a:ext cx="501837" cy="380999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Straight Connector 72"/>
              <p:cNvCxnSpPr>
                <a:endCxn id="96" idx="1"/>
              </p:cNvCxnSpPr>
              <p:nvPr/>
            </p:nvCxnSpPr>
            <p:spPr>
              <a:xfrm>
                <a:off x="3276600" y="2362200"/>
                <a:ext cx="654237" cy="19703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Straight Connector 73"/>
              <p:cNvCxnSpPr>
                <a:endCxn id="93" idx="0"/>
              </p:cNvCxnSpPr>
              <p:nvPr/>
            </p:nvCxnSpPr>
            <p:spPr>
              <a:xfrm rot="16200000" flipH="1">
                <a:off x="3124200" y="2667000"/>
                <a:ext cx="609600" cy="1524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5" name="Straight Connector 74"/>
              <p:cNvCxnSpPr>
                <a:endCxn id="94" idx="1"/>
              </p:cNvCxnSpPr>
              <p:nvPr/>
            </p:nvCxnSpPr>
            <p:spPr>
              <a:xfrm>
                <a:off x="2743200" y="1981200"/>
                <a:ext cx="501837" cy="34943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Straight Connector 75"/>
              <p:cNvCxnSpPr>
                <a:endCxn id="94" idx="2"/>
              </p:cNvCxnSpPr>
              <p:nvPr/>
            </p:nvCxnSpPr>
            <p:spPr>
              <a:xfrm flipV="1">
                <a:off x="2362200" y="2438400"/>
                <a:ext cx="838200" cy="2286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Straight Connector 76"/>
              <p:cNvCxnSpPr/>
              <p:nvPr/>
            </p:nvCxnSpPr>
            <p:spPr>
              <a:xfrm rot="5400000">
                <a:off x="2171701" y="2247899"/>
                <a:ext cx="609600" cy="228602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Straight Connector 77"/>
              <p:cNvCxnSpPr/>
              <p:nvPr/>
            </p:nvCxnSpPr>
            <p:spPr>
              <a:xfrm rot="16200000" flipH="1">
                <a:off x="1844581" y="2194019"/>
                <a:ext cx="501837" cy="380999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Straight Connector 78"/>
              <p:cNvCxnSpPr/>
              <p:nvPr/>
            </p:nvCxnSpPr>
            <p:spPr>
              <a:xfrm rot="5400000" flipH="1" flipV="1">
                <a:off x="1447800" y="2133600"/>
                <a:ext cx="457200" cy="4572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Straight Connector 79"/>
              <p:cNvCxnSpPr>
                <a:endCxn id="92" idx="2"/>
              </p:cNvCxnSpPr>
              <p:nvPr/>
            </p:nvCxnSpPr>
            <p:spPr>
              <a:xfrm flipV="1">
                <a:off x="1981200" y="1981200"/>
                <a:ext cx="533400" cy="762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Straight Connector 80"/>
              <p:cNvCxnSpPr>
                <a:stCxn id="93" idx="5"/>
                <a:endCxn id="56" idx="1"/>
              </p:cNvCxnSpPr>
              <p:nvPr/>
            </p:nvCxnSpPr>
            <p:spPr>
              <a:xfrm rot="16200000" flipH="1">
                <a:off x="3651063" y="3270063"/>
                <a:ext cx="470274" cy="546474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Straight Connector 81"/>
              <p:cNvCxnSpPr>
                <a:endCxn id="101" idx="2"/>
              </p:cNvCxnSpPr>
              <p:nvPr/>
            </p:nvCxnSpPr>
            <p:spPr>
              <a:xfrm>
                <a:off x="1905000" y="4191000"/>
                <a:ext cx="1066800" cy="3048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" name="Straight Connector 82"/>
              <p:cNvCxnSpPr>
                <a:endCxn id="91" idx="3"/>
              </p:cNvCxnSpPr>
              <p:nvPr/>
            </p:nvCxnSpPr>
            <p:spPr>
              <a:xfrm>
                <a:off x="1600200" y="2667000"/>
                <a:ext cx="654237" cy="10776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Straight Connector 83"/>
              <p:cNvCxnSpPr>
                <a:stCxn id="98" idx="2"/>
              </p:cNvCxnSpPr>
              <p:nvPr/>
            </p:nvCxnSpPr>
            <p:spPr>
              <a:xfrm rot="10800000" flipV="1">
                <a:off x="1219200" y="3352800"/>
                <a:ext cx="685801" cy="44636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Straight Connector 84"/>
              <p:cNvCxnSpPr>
                <a:endCxn id="97" idx="1"/>
              </p:cNvCxnSpPr>
              <p:nvPr/>
            </p:nvCxnSpPr>
            <p:spPr>
              <a:xfrm>
                <a:off x="2133600" y="3352800"/>
                <a:ext cx="1111437" cy="50183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Straight Connector 85"/>
              <p:cNvCxnSpPr/>
              <p:nvPr/>
            </p:nvCxnSpPr>
            <p:spPr>
              <a:xfrm>
                <a:off x="2514600" y="2667000"/>
                <a:ext cx="1111437" cy="50183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Straight Connector 86"/>
              <p:cNvCxnSpPr>
                <a:endCxn id="100" idx="1"/>
              </p:cNvCxnSpPr>
              <p:nvPr/>
            </p:nvCxnSpPr>
            <p:spPr>
              <a:xfrm>
                <a:off x="1219200" y="3429000"/>
                <a:ext cx="1263837" cy="42563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8" name="Oval 87"/>
              <p:cNvSpPr/>
              <p:nvPr/>
            </p:nvSpPr>
            <p:spPr>
              <a:xfrm>
                <a:off x="1371600" y="2514600"/>
                <a:ext cx="304800" cy="304800"/>
              </a:xfrm>
              <a:prstGeom prst="ellipse">
                <a:avLst/>
              </a:prstGeom>
              <a:solidFill>
                <a:srgbClr val="82F52B"/>
              </a:solidFill>
              <a:ln>
                <a:noFill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9" name="Oval 88"/>
              <p:cNvSpPr/>
              <p:nvPr/>
            </p:nvSpPr>
            <p:spPr>
              <a:xfrm>
                <a:off x="1752600" y="1981200"/>
                <a:ext cx="304800" cy="304800"/>
              </a:xfrm>
              <a:prstGeom prst="ellipse">
                <a:avLst/>
              </a:prstGeom>
              <a:solidFill>
                <a:srgbClr val="82F52B"/>
              </a:solidFill>
              <a:ln>
                <a:noFill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0" name="Oval 89"/>
              <p:cNvSpPr/>
              <p:nvPr/>
            </p:nvSpPr>
            <p:spPr>
              <a:xfrm>
                <a:off x="2743200" y="3048000"/>
                <a:ext cx="304800" cy="304800"/>
              </a:xfrm>
              <a:prstGeom prst="ellipse">
                <a:avLst/>
              </a:prstGeom>
              <a:solidFill>
                <a:srgbClr val="82F52B"/>
              </a:solidFill>
              <a:ln>
                <a:noFill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1" name="Oval 90"/>
              <p:cNvSpPr/>
              <p:nvPr/>
            </p:nvSpPr>
            <p:spPr>
              <a:xfrm>
                <a:off x="2209800" y="2514600"/>
                <a:ext cx="304800" cy="304800"/>
              </a:xfrm>
              <a:prstGeom prst="ellipse">
                <a:avLst/>
              </a:prstGeom>
              <a:solidFill>
                <a:srgbClr val="82F52B"/>
              </a:solidFill>
              <a:ln>
                <a:noFill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2" name="Oval 91"/>
              <p:cNvSpPr/>
              <p:nvPr/>
            </p:nvSpPr>
            <p:spPr>
              <a:xfrm>
                <a:off x="2514600" y="1828800"/>
                <a:ext cx="304800" cy="304800"/>
              </a:xfrm>
              <a:prstGeom prst="ellipse">
                <a:avLst/>
              </a:prstGeom>
              <a:solidFill>
                <a:srgbClr val="82F52B"/>
              </a:solidFill>
              <a:ln>
                <a:noFill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3" name="Oval 92"/>
              <p:cNvSpPr/>
              <p:nvPr/>
            </p:nvSpPr>
            <p:spPr>
              <a:xfrm>
                <a:off x="3352800" y="3048000"/>
                <a:ext cx="304800" cy="304800"/>
              </a:xfrm>
              <a:prstGeom prst="ellipse">
                <a:avLst/>
              </a:prstGeom>
              <a:solidFill>
                <a:srgbClr val="92D050"/>
              </a:solidFill>
              <a:ln>
                <a:noFill/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4" name="Oval 93"/>
              <p:cNvSpPr/>
              <p:nvPr/>
            </p:nvSpPr>
            <p:spPr>
              <a:xfrm>
                <a:off x="3200400" y="2286000"/>
                <a:ext cx="304800" cy="304800"/>
              </a:xfrm>
              <a:prstGeom prst="ellipse">
                <a:avLst/>
              </a:prstGeom>
              <a:solidFill>
                <a:srgbClr val="82F52B"/>
              </a:solidFill>
              <a:ln>
                <a:noFill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5" name="Oval 94"/>
              <p:cNvSpPr/>
              <p:nvPr/>
            </p:nvSpPr>
            <p:spPr>
              <a:xfrm>
                <a:off x="4114800" y="3048000"/>
                <a:ext cx="304800" cy="304800"/>
              </a:xfrm>
              <a:prstGeom prst="ellipse">
                <a:avLst/>
              </a:prstGeom>
              <a:solidFill>
                <a:srgbClr val="82F52B"/>
              </a:solidFill>
              <a:ln>
                <a:noFill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6" name="Oval 95"/>
              <p:cNvSpPr/>
              <p:nvPr/>
            </p:nvSpPr>
            <p:spPr>
              <a:xfrm>
                <a:off x="3886200" y="2514600"/>
                <a:ext cx="304800" cy="304800"/>
              </a:xfrm>
              <a:prstGeom prst="ellipse">
                <a:avLst/>
              </a:prstGeom>
              <a:solidFill>
                <a:srgbClr val="82F52B"/>
              </a:solidFill>
              <a:ln>
                <a:noFill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7" name="Oval 96"/>
              <p:cNvSpPr/>
              <p:nvPr/>
            </p:nvSpPr>
            <p:spPr>
              <a:xfrm>
                <a:off x="3200400" y="3810000"/>
                <a:ext cx="304800" cy="304800"/>
              </a:xfrm>
              <a:prstGeom prst="ellipse">
                <a:avLst/>
              </a:prstGeom>
              <a:solidFill>
                <a:srgbClr val="92D050"/>
              </a:solidFill>
              <a:ln>
                <a:noFill/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8" name="Oval 97"/>
              <p:cNvSpPr/>
              <p:nvPr/>
            </p:nvSpPr>
            <p:spPr>
              <a:xfrm>
                <a:off x="1905000" y="3200400"/>
                <a:ext cx="304800" cy="304800"/>
              </a:xfrm>
              <a:prstGeom prst="ellipse">
                <a:avLst/>
              </a:prstGeom>
              <a:solidFill>
                <a:srgbClr val="92D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9" name="Oval 98"/>
              <p:cNvSpPr/>
              <p:nvPr/>
            </p:nvSpPr>
            <p:spPr>
              <a:xfrm>
                <a:off x="1676400" y="3962400"/>
                <a:ext cx="304800" cy="304800"/>
              </a:xfrm>
              <a:prstGeom prst="ellipse">
                <a:avLst/>
              </a:prstGeom>
              <a:solidFill>
                <a:srgbClr val="92D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0" name="Oval 99"/>
              <p:cNvSpPr/>
              <p:nvPr/>
            </p:nvSpPr>
            <p:spPr>
              <a:xfrm>
                <a:off x="2438400" y="3810000"/>
                <a:ext cx="304800" cy="304800"/>
              </a:xfrm>
              <a:prstGeom prst="ellipse">
                <a:avLst/>
              </a:prstGeom>
              <a:solidFill>
                <a:srgbClr val="92D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1" name="Oval 100"/>
              <p:cNvSpPr/>
              <p:nvPr/>
            </p:nvSpPr>
            <p:spPr>
              <a:xfrm>
                <a:off x="2971800" y="4343400"/>
                <a:ext cx="304800" cy="304800"/>
              </a:xfrm>
              <a:prstGeom prst="ellipse">
                <a:avLst/>
              </a:prstGeom>
              <a:solidFill>
                <a:srgbClr val="92D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2" name="Oval 101"/>
              <p:cNvSpPr/>
              <p:nvPr/>
            </p:nvSpPr>
            <p:spPr>
              <a:xfrm>
                <a:off x="3733800" y="4343400"/>
                <a:ext cx="304800" cy="304800"/>
              </a:xfrm>
              <a:prstGeom prst="ellipse">
                <a:avLst/>
              </a:prstGeom>
              <a:solidFill>
                <a:srgbClr val="92D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3" name="Oval 102"/>
              <p:cNvSpPr/>
              <p:nvPr/>
            </p:nvSpPr>
            <p:spPr>
              <a:xfrm>
                <a:off x="1143000" y="3352800"/>
                <a:ext cx="304800" cy="304800"/>
              </a:xfrm>
              <a:prstGeom prst="ellipse">
                <a:avLst/>
              </a:prstGeom>
              <a:solidFill>
                <a:srgbClr val="92D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04" name="TextBox 103"/>
            <p:cNvSpPr txBox="1"/>
            <p:nvPr/>
          </p:nvSpPr>
          <p:spPr>
            <a:xfrm>
              <a:off x="558800" y="5803901"/>
              <a:ext cx="4064000" cy="400110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Friend suggestion in </a:t>
              </a:r>
              <a:r>
                <a:rPr lang="en-US" sz="2000" dirty="0" err="1" smtClean="0"/>
                <a:t>Facebook</a:t>
              </a:r>
              <a:endParaRPr lang="en-US" sz="2000" dirty="0"/>
            </a:p>
          </p:txBody>
        </p:sp>
      </p:grpSp>
      <p:sp>
        <p:nvSpPr>
          <p:cNvPr id="105" name="Rectangle 104"/>
          <p:cNvSpPr/>
          <p:nvPr/>
        </p:nvSpPr>
        <p:spPr>
          <a:xfrm>
            <a:off x="6375400" y="2984500"/>
            <a:ext cx="2268870" cy="116836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Should Facebook suggest </a:t>
            </a:r>
            <a:r>
              <a:rPr lang="en-US" dirty="0" smtClean="0">
                <a:solidFill>
                  <a:srgbClr val="FF0000"/>
                </a:solidFill>
              </a:rPr>
              <a:t>Alice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as a friend for </a:t>
            </a:r>
            <a:r>
              <a:rPr lang="en-US" dirty="0" smtClean="0">
                <a:solidFill>
                  <a:srgbClr val="FF0000"/>
                </a:solidFill>
              </a:rPr>
              <a:t>Bob</a:t>
            </a:r>
            <a:r>
              <a:rPr lang="en-US" dirty="0" smtClean="0">
                <a:solidFill>
                  <a:schemeClr val="tx1"/>
                </a:solidFill>
              </a:rPr>
              <a:t>?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2" name="TextBox 131"/>
          <p:cNvSpPr txBox="1"/>
          <p:nvPr/>
        </p:nvSpPr>
        <p:spPr>
          <a:xfrm>
            <a:off x="5448300" y="4533900"/>
            <a:ext cx="93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Bob</a:t>
            </a:r>
            <a:endParaRPr lang="en-US" dirty="0"/>
          </a:p>
        </p:txBody>
      </p:sp>
      <p:sp>
        <p:nvSpPr>
          <p:cNvPr id="133" name="TextBox 132"/>
          <p:cNvSpPr txBox="1"/>
          <p:nvPr/>
        </p:nvSpPr>
        <p:spPr>
          <a:xfrm>
            <a:off x="5524500" y="3302000"/>
            <a:ext cx="93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Alice</a:t>
            </a:r>
            <a:endParaRPr lang="en-US" dirty="0"/>
          </a:p>
        </p:txBody>
      </p:sp>
      <p:cxnSp>
        <p:nvCxnSpPr>
          <p:cNvPr id="135" name="Straight Connector 134"/>
          <p:cNvCxnSpPr>
            <a:stCxn id="95" idx="4"/>
            <a:endCxn id="56" idx="0"/>
          </p:cNvCxnSpPr>
          <p:nvPr/>
        </p:nvCxnSpPr>
        <p:spPr>
          <a:xfrm rot="5400000">
            <a:off x="5315430" y="4093204"/>
            <a:ext cx="376201" cy="0"/>
          </a:xfrm>
          <a:prstGeom prst="line">
            <a:avLst/>
          </a:prstGeom>
          <a:ln w="4127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4044D-A13D-44B5-B1F1-D8E508173000}" type="slidenum">
              <a:rPr lang="en-US" smtClean="0"/>
              <a:pPr/>
              <a:t>2</a:t>
            </a:fld>
            <a:endParaRPr lang="en-US"/>
          </a:p>
        </p:txBody>
      </p:sp>
    </p:spTree>
    <p:custDataLst>
      <p:tags r:id="rId1"/>
    </p:custDataLst>
  </p:cSld>
  <p:clrMapOvr>
    <a:masterClrMapping/>
  </p:clrMapOvr>
  <p:transition advTm="23814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6050" y="255322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Similarity between two </a:t>
            </a:r>
            <a:r>
              <a:rPr lang="en-US" dirty="0" err="1" smtClean="0"/>
              <a:t>datacubes</a:t>
            </a:r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615198" y="1713679"/>
            <a:ext cx="1216152" cy="1216152"/>
            <a:chOff x="615198" y="2282380"/>
            <a:chExt cx="1216152" cy="1216152"/>
          </a:xfrm>
        </p:grpSpPr>
        <p:sp>
          <p:nvSpPr>
            <p:cNvPr id="4" name="Cube 3"/>
            <p:cNvSpPr/>
            <p:nvPr/>
          </p:nvSpPr>
          <p:spPr>
            <a:xfrm>
              <a:off x="615198" y="2282380"/>
              <a:ext cx="1216152" cy="1216152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Cube 5"/>
            <p:cNvSpPr/>
            <p:nvPr/>
          </p:nvSpPr>
          <p:spPr>
            <a:xfrm>
              <a:off x="1137424" y="2932770"/>
              <a:ext cx="78059" cy="78728"/>
            </a:xfrm>
            <a:prstGeom prst="cub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622632" y="3594518"/>
            <a:ext cx="1216152" cy="1216152"/>
            <a:chOff x="615198" y="2282380"/>
            <a:chExt cx="1216152" cy="1216152"/>
          </a:xfrm>
        </p:grpSpPr>
        <p:sp>
          <p:nvSpPr>
            <p:cNvPr id="9" name="Cube 8"/>
            <p:cNvSpPr/>
            <p:nvPr/>
          </p:nvSpPr>
          <p:spPr>
            <a:xfrm>
              <a:off x="615198" y="2282380"/>
              <a:ext cx="1216152" cy="1216152"/>
            </a:xfrm>
            <a:prstGeom prst="cub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Cube 9"/>
            <p:cNvSpPr/>
            <p:nvPr/>
          </p:nvSpPr>
          <p:spPr>
            <a:xfrm>
              <a:off x="1137424" y="2932770"/>
              <a:ext cx="78059" cy="78728"/>
            </a:xfrm>
            <a:prstGeom prst="cub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5" name="Straight Arrow Connector 4"/>
          <p:cNvCxnSpPr/>
          <p:nvPr/>
        </p:nvCxnSpPr>
        <p:spPr>
          <a:xfrm flipV="1">
            <a:off x="1217486" y="2397523"/>
            <a:ext cx="1648377" cy="73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V="1">
            <a:off x="1236074" y="4289479"/>
            <a:ext cx="1648377" cy="73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811320" y="1196565"/>
            <a:ext cx="2004816" cy="1167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4" name="Picture 8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699641" y="3103066"/>
            <a:ext cx="2070577" cy="1205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103" name="Group 102"/>
          <p:cNvGrpSpPr/>
          <p:nvPr/>
        </p:nvGrpSpPr>
        <p:grpSpPr>
          <a:xfrm>
            <a:off x="800100" y="4973638"/>
            <a:ext cx="4551363" cy="811212"/>
            <a:chOff x="800100" y="5787661"/>
            <a:chExt cx="4551363" cy="811212"/>
          </a:xfrm>
        </p:grpSpPr>
        <p:graphicFrame>
          <p:nvGraphicFramePr>
            <p:cNvPr id="95" name="Object 94"/>
            <p:cNvGraphicFramePr>
              <a:graphicFrameLocks noChangeAspect="1"/>
            </p:cNvGraphicFramePr>
            <p:nvPr/>
          </p:nvGraphicFramePr>
          <p:xfrm>
            <a:off x="800100" y="5787661"/>
            <a:ext cx="4551363" cy="8112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5383" name="Equation" r:id="rId7" imgW="1282680" imgH="228600" progId="Equation.3">
                    <p:embed/>
                  </p:oleObj>
                </mc:Choice>
                <mc:Fallback>
                  <p:oleObj name="Equation" r:id="rId7" imgW="1282680" imgH="2286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00100" y="5787661"/>
                          <a:ext cx="4551363" cy="81121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97" name="Cube 96"/>
            <p:cNvSpPr/>
            <p:nvPr/>
          </p:nvSpPr>
          <p:spPr>
            <a:xfrm>
              <a:off x="1492425" y="6055112"/>
              <a:ext cx="414433" cy="390293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Cube 98"/>
            <p:cNvSpPr/>
            <p:nvPr/>
          </p:nvSpPr>
          <p:spPr>
            <a:xfrm>
              <a:off x="2102028" y="6055112"/>
              <a:ext cx="395846" cy="368754"/>
            </a:xfrm>
            <a:prstGeom prst="cube">
              <a:avLst/>
            </a:prstGeom>
            <a:solidFill>
              <a:srgbClr val="92D050"/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Cube 100"/>
            <p:cNvSpPr/>
            <p:nvPr/>
          </p:nvSpPr>
          <p:spPr>
            <a:xfrm>
              <a:off x="4187304" y="5843239"/>
              <a:ext cx="373546" cy="353121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Cube 101"/>
            <p:cNvSpPr/>
            <p:nvPr/>
          </p:nvSpPr>
          <p:spPr>
            <a:xfrm>
              <a:off x="4729997" y="5843239"/>
              <a:ext cx="343807" cy="353886"/>
            </a:xfrm>
            <a:prstGeom prst="cube">
              <a:avLst/>
            </a:prstGeom>
            <a:solidFill>
              <a:srgbClr val="92D050"/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5" name="TextBox 104"/>
          <p:cNvSpPr txBox="1"/>
          <p:nvPr/>
        </p:nvSpPr>
        <p:spPr>
          <a:xfrm>
            <a:off x="5638799" y="5047795"/>
            <a:ext cx="7713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ym typeface="Wingdings" pitchFamily="2" charset="2"/>
              </a:rPr>
              <a:t>0&lt;b&lt;1</a:t>
            </a:r>
            <a:endParaRPr lang="en-US" dirty="0"/>
          </a:p>
        </p:txBody>
      </p:sp>
      <p:grpSp>
        <p:nvGrpSpPr>
          <p:cNvPr id="111" name="Group 110"/>
          <p:cNvGrpSpPr/>
          <p:nvPr/>
        </p:nvGrpSpPr>
        <p:grpSpPr>
          <a:xfrm>
            <a:off x="1655957" y="5925014"/>
            <a:ext cx="6172200" cy="369332"/>
            <a:chOff x="1655957" y="5925014"/>
            <a:chExt cx="6172200" cy="369332"/>
          </a:xfrm>
        </p:grpSpPr>
        <p:sp>
          <p:nvSpPr>
            <p:cNvPr id="106" name="TextBox 105"/>
            <p:cNvSpPr txBox="1"/>
            <p:nvPr/>
          </p:nvSpPr>
          <p:spPr>
            <a:xfrm>
              <a:off x="1655957" y="5925014"/>
              <a:ext cx="6172200" cy="369332"/>
            </a:xfrm>
            <a:prstGeom prst="rect">
              <a:avLst/>
            </a:prstGeom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Comic Sans MS" pitchFamily="66" charset="0"/>
                </a:rPr>
                <a:t>As b</a:t>
              </a:r>
              <a:r>
                <a:rPr lang="en-US" dirty="0" smtClean="0">
                  <a:latin typeface="Comic Sans MS" pitchFamily="66" charset="0"/>
                  <a:sym typeface="Wingdings" pitchFamily="2" charset="2"/>
                </a:rPr>
                <a:t>0, K(    ,    ) 0 unless dist(    ,    ) =0</a:t>
              </a:r>
              <a:endParaRPr lang="en-US" dirty="0">
                <a:latin typeface="Comic Sans MS" pitchFamily="66" charset="0"/>
              </a:endParaRPr>
            </a:p>
          </p:txBody>
        </p:sp>
        <p:sp>
          <p:nvSpPr>
            <p:cNvPr id="107" name="Cube 106"/>
            <p:cNvSpPr/>
            <p:nvPr/>
          </p:nvSpPr>
          <p:spPr>
            <a:xfrm>
              <a:off x="2979253" y="5999356"/>
              <a:ext cx="187693" cy="215605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Cube 107"/>
            <p:cNvSpPr/>
            <p:nvPr/>
          </p:nvSpPr>
          <p:spPr>
            <a:xfrm>
              <a:off x="3310075" y="5988205"/>
              <a:ext cx="213710" cy="216370"/>
            </a:xfrm>
            <a:prstGeom prst="cube">
              <a:avLst/>
            </a:prstGeom>
            <a:solidFill>
              <a:srgbClr val="92D050"/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Cube 108"/>
            <p:cNvSpPr/>
            <p:nvPr/>
          </p:nvSpPr>
          <p:spPr>
            <a:xfrm>
              <a:off x="5406501" y="5995639"/>
              <a:ext cx="187693" cy="215605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Cube 109"/>
            <p:cNvSpPr/>
            <p:nvPr/>
          </p:nvSpPr>
          <p:spPr>
            <a:xfrm>
              <a:off x="5715022" y="5984488"/>
              <a:ext cx="213710" cy="216370"/>
            </a:xfrm>
            <a:prstGeom prst="cube">
              <a:avLst/>
            </a:prstGeom>
            <a:solidFill>
              <a:srgbClr val="92D050"/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6" name="Content Placeholder 2"/>
          <p:cNvSpPr>
            <a:spLocks noGrp="1"/>
          </p:cNvSpPr>
          <p:nvPr>
            <p:ph idx="1"/>
          </p:nvPr>
        </p:nvSpPr>
        <p:spPr>
          <a:xfrm>
            <a:off x="3923414" y="1152528"/>
            <a:ext cx="5103627" cy="3435413"/>
          </a:xfrm>
          <a:solidFill>
            <a:srgbClr val="FFFF00">
              <a:alpha val="50000"/>
            </a:srgbClr>
          </a:solidFill>
          <a:ln w="38100">
            <a:solidFill>
              <a:srgbClr val="FF0000"/>
            </a:solidFill>
          </a:ln>
        </p:spPr>
        <p:txBody>
          <a:bodyPr/>
          <a:lstStyle/>
          <a:p>
            <a:pPr marL="344487" lvl="1" indent="0" algn="ctr">
              <a:buNone/>
            </a:pPr>
            <a:r>
              <a:rPr lang="en-US" sz="3200" u="sng" dirty="0" smtClean="0"/>
              <a:t>Idea 2</a:t>
            </a:r>
          </a:p>
          <a:p>
            <a:r>
              <a:rPr lang="en-US" sz="2800" dirty="0" smtClean="0"/>
              <a:t>For each cell s, compute posterior distribution of edge creation prob.</a:t>
            </a:r>
          </a:p>
          <a:p>
            <a:r>
              <a:rPr lang="en-US" sz="2800" dirty="0" err="1" smtClean="0"/>
              <a:t>dist</a:t>
            </a:r>
            <a:r>
              <a:rPr lang="en-US" sz="2800" dirty="0" smtClean="0"/>
              <a:t> = total variation distance between distributions</a:t>
            </a:r>
          </a:p>
          <a:p>
            <a:pPr lvl="1"/>
            <a:r>
              <a:rPr lang="en-US" sz="2000" dirty="0" smtClean="0">
                <a:sym typeface="Wingdings" pitchFamily="2" charset="2"/>
              </a:rPr>
              <a:t>summed over all cells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2060261" y="2468166"/>
            <a:ext cx="12358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η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 , </a:t>
            </a:r>
            <a:r>
              <a:rPr lang="el-GR" sz="2400" dirty="0" smtClean="0"/>
              <a:t>η</a:t>
            </a:r>
            <a:r>
              <a:rPr lang="en-US" sz="2400" baseline="-25000" dirty="0" smtClean="0"/>
              <a:t>1</a:t>
            </a:r>
            <a:r>
              <a:rPr lang="en-US" sz="2400" baseline="30000" dirty="0" smtClean="0"/>
              <a:t>+</a:t>
            </a:r>
            <a:endParaRPr lang="en-US" sz="2400" dirty="0"/>
          </a:p>
        </p:txBody>
      </p:sp>
      <p:sp>
        <p:nvSpPr>
          <p:cNvPr id="39" name="TextBox 38"/>
          <p:cNvSpPr txBox="1"/>
          <p:nvPr/>
        </p:nvSpPr>
        <p:spPr>
          <a:xfrm>
            <a:off x="2041674" y="4356729"/>
            <a:ext cx="12145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η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 , </a:t>
            </a:r>
            <a:r>
              <a:rPr lang="el-GR" sz="2400" dirty="0" smtClean="0"/>
              <a:t>η</a:t>
            </a:r>
            <a:r>
              <a:rPr lang="en-US" sz="2400" baseline="-25000" dirty="0" smtClean="0"/>
              <a:t>2</a:t>
            </a:r>
            <a:r>
              <a:rPr lang="en-US" sz="2400" baseline="30000" dirty="0" smtClean="0"/>
              <a:t>+</a:t>
            </a:r>
            <a:endParaRPr lang="en-US" sz="2400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4044D-A13D-44B5-B1F1-D8E508173000}" type="slidenum">
              <a:rPr lang="en-US" smtClean="0"/>
              <a:pPr/>
              <a:t>20</a:t>
            </a:fld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24669407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2040"/>
    </mc:Choice>
    <mc:Fallback xmlns="">
      <p:transition spd="slow" advTm="9204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" name="Group 34"/>
          <p:cNvGrpSpPr/>
          <p:nvPr/>
        </p:nvGrpSpPr>
        <p:grpSpPr>
          <a:xfrm>
            <a:off x="2595563" y="4327525"/>
            <a:ext cx="4114800" cy="1274126"/>
            <a:chOff x="3007354" y="4220354"/>
            <a:chExt cx="4327334" cy="1440773"/>
          </a:xfrm>
        </p:grpSpPr>
        <p:graphicFrame>
          <p:nvGraphicFramePr>
            <p:cNvPr id="37" name="Object 3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825950347"/>
                </p:ext>
              </p:extLst>
            </p:nvPr>
          </p:nvGraphicFramePr>
          <p:xfrm>
            <a:off x="3007354" y="4220354"/>
            <a:ext cx="4327334" cy="140020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242" name="Equation" r:id="rId5" imgW="1218960" imgH="393480" progId="Equation.3">
                    <p:embed/>
                  </p:oleObj>
                </mc:Choice>
                <mc:Fallback>
                  <p:oleObj name="Equation" r:id="rId5" imgW="1218960" imgH="393480" progId="Equation.3">
                    <p:embed/>
                    <p:pic>
                      <p:nvPicPr>
                        <p:cNvPr id="0" name="Picture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007354" y="4220354"/>
                          <a:ext cx="4327334" cy="140020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6" name="Cube 35"/>
            <p:cNvSpPr/>
            <p:nvPr/>
          </p:nvSpPr>
          <p:spPr>
            <a:xfrm>
              <a:off x="6115742" y="4754803"/>
              <a:ext cx="369829" cy="345705"/>
            </a:xfrm>
            <a:prstGeom prst="cube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Cube 37"/>
            <p:cNvSpPr/>
            <p:nvPr/>
          </p:nvSpPr>
          <p:spPr>
            <a:xfrm>
              <a:off x="5586505" y="4757060"/>
              <a:ext cx="369829" cy="345705"/>
            </a:xfrm>
            <a:prstGeom prst="cub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Cube 38"/>
            <p:cNvSpPr/>
            <p:nvPr/>
          </p:nvSpPr>
          <p:spPr>
            <a:xfrm>
              <a:off x="4524311" y="5315422"/>
              <a:ext cx="369829" cy="345705"/>
            </a:xfrm>
            <a:prstGeom prst="cube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434975" y="2516188"/>
            <a:ext cx="4189413" cy="1668462"/>
            <a:chOff x="1003676" y="3653590"/>
            <a:chExt cx="4189413" cy="1668462"/>
          </a:xfrm>
        </p:grpSpPr>
        <p:graphicFrame>
          <p:nvGraphicFramePr>
            <p:cNvPr id="6" name="Object 5"/>
            <p:cNvGraphicFramePr>
              <a:graphicFrameLocks noChangeAspect="1"/>
            </p:cNvGraphicFramePr>
            <p:nvPr/>
          </p:nvGraphicFramePr>
          <p:xfrm>
            <a:off x="1003676" y="3653590"/>
            <a:ext cx="4189413" cy="16684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243" name="Equation" r:id="rId7" imgW="1180800" imgH="469800" progId="Equation.3">
                    <p:embed/>
                  </p:oleObj>
                </mc:Choice>
                <mc:Fallback>
                  <p:oleObj name="Equation" r:id="rId7" imgW="1180800" imgH="469800" progId="Equation.3">
                    <p:embed/>
                    <p:pic>
                      <p:nvPicPr>
                        <p:cNvPr id="0" name="Picture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03676" y="3653590"/>
                          <a:ext cx="4189413" cy="166846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7" name="Cube 6"/>
            <p:cNvSpPr/>
            <p:nvPr/>
          </p:nvSpPr>
          <p:spPr>
            <a:xfrm>
              <a:off x="1592783" y="4337808"/>
              <a:ext cx="369829" cy="345705"/>
            </a:xfrm>
            <a:prstGeom prst="cub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3" name="Rectangle 22"/>
          <p:cNvSpPr/>
          <p:nvPr/>
        </p:nvSpPr>
        <p:spPr>
          <a:xfrm>
            <a:off x="3858323" y="3010829"/>
            <a:ext cx="256478" cy="8921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Cube 23"/>
          <p:cNvSpPr/>
          <p:nvPr/>
        </p:nvSpPr>
        <p:spPr>
          <a:xfrm>
            <a:off x="3183702" y="2851001"/>
            <a:ext cx="369829" cy="345705"/>
          </a:xfrm>
          <a:prstGeom prst="cub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Cube 24"/>
          <p:cNvSpPr/>
          <p:nvPr/>
        </p:nvSpPr>
        <p:spPr>
          <a:xfrm>
            <a:off x="3157682" y="3672475"/>
            <a:ext cx="369829" cy="345705"/>
          </a:xfrm>
          <a:prstGeom prst="cub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3876908" y="3776546"/>
            <a:ext cx="256478" cy="8921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1635513" y="3319346"/>
            <a:ext cx="256478" cy="8921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0" name="Group 39"/>
          <p:cNvGrpSpPr/>
          <p:nvPr/>
        </p:nvGrpSpPr>
        <p:grpSpPr>
          <a:xfrm>
            <a:off x="2287588" y="1265238"/>
            <a:ext cx="4157662" cy="1295848"/>
            <a:chOff x="2309890" y="1265238"/>
            <a:chExt cx="4157662" cy="1295848"/>
          </a:xfrm>
        </p:grpSpPr>
        <p:graphicFrame>
          <p:nvGraphicFramePr>
            <p:cNvPr id="18" name="Object 1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606411439"/>
                </p:ext>
              </p:extLst>
            </p:nvPr>
          </p:nvGraphicFramePr>
          <p:xfrm>
            <a:off x="2309890" y="1265238"/>
            <a:ext cx="4157662" cy="12366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244" name="Equation" r:id="rId9" imgW="1231560" imgH="393480" progId="Equation.3">
                    <p:embed/>
                  </p:oleObj>
                </mc:Choice>
                <mc:Fallback>
                  <p:oleObj name="Equation" r:id="rId9" imgW="1231560" imgH="393480" progId="Equation.3">
                    <p:embed/>
                    <p:pic>
                      <p:nvPicPr>
                        <p:cNvPr id="0" name="Picture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309890" y="1265238"/>
                          <a:ext cx="4157662" cy="123666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9" name="Cube 28"/>
            <p:cNvSpPr/>
            <p:nvPr/>
          </p:nvSpPr>
          <p:spPr>
            <a:xfrm>
              <a:off x="5320820" y="1737290"/>
              <a:ext cx="351665" cy="305719"/>
            </a:xfrm>
            <a:prstGeom prst="cube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Cube 27"/>
            <p:cNvSpPr/>
            <p:nvPr/>
          </p:nvSpPr>
          <p:spPr>
            <a:xfrm>
              <a:off x="4795276" y="1739287"/>
              <a:ext cx="351665" cy="305719"/>
            </a:xfrm>
            <a:prstGeom prst="cub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Cube 29"/>
            <p:cNvSpPr/>
            <p:nvPr/>
          </p:nvSpPr>
          <p:spPr>
            <a:xfrm>
              <a:off x="3762953" y="2255367"/>
              <a:ext cx="351665" cy="305719"/>
            </a:xfrm>
            <a:prstGeom prst="cube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5118410" y="2943766"/>
            <a:ext cx="3571764" cy="869512"/>
            <a:chOff x="0" y="5530849"/>
            <a:chExt cx="3571764" cy="869512"/>
          </a:xfrm>
        </p:grpSpPr>
        <p:sp>
          <p:nvSpPr>
            <p:cNvPr id="41" name="TextBox 40"/>
            <p:cNvSpPr txBox="1"/>
            <p:nvPr/>
          </p:nvSpPr>
          <p:spPr>
            <a:xfrm>
              <a:off x="0" y="5754030"/>
              <a:ext cx="272089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Want to show:    </a:t>
              </a:r>
            </a:p>
            <a:p>
              <a:endParaRPr lang="en-US" dirty="0"/>
            </a:p>
          </p:txBody>
        </p:sp>
        <p:graphicFrame>
          <p:nvGraphicFramePr>
            <p:cNvPr id="42" name="Object 41"/>
            <p:cNvGraphicFramePr>
              <a:graphicFrameLocks noChangeAspect="1"/>
            </p:cNvGraphicFramePr>
            <p:nvPr/>
          </p:nvGraphicFramePr>
          <p:xfrm>
            <a:off x="1600089" y="5530849"/>
            <a:ext cx="1971675" cy="7191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245" name="Equation" r:id="rId11" imgW="583920" imgH="228600" progId="Equation.3">
                    <p:embed/>
                  </p:oleObj>
                </mc:Choice>
                <mc:Fallback>
                  <p:oleObj name="Equation" r:id="rId11" imgW="583920" imgH="228600" progId="Equation.3">
                    <p:embed/>
                    <p:pic>
                      <p:nvPicPr>
                        <p:cNvPr id="0" name="Picture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600089" y="5530849"/>
                          <a:ext cx="1971675" cy="71913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45" name="Rectangle 44"/>
          <p:cNvSpPr/>
          <p:nvPr/>
        </p:nvSpPr>
        <p:spPr>
          <a:xfrm>
            <a:off x="3839273" y="3010829"/>
            <a:ext cx="256478" cy="8921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itle 1"/>
          <p:cNvSpPr txBox="1">
            <a:spLocks/>
          </p:cNvSpPr>
          <p:nvPr/>
        </p:nvSpPr>
        <p:spPr bwMode="auto">
          <a:xfrm>
            <a:off x="375835" y="239027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</a:defRPr>
            </a:lvl9pPr>
          </a:lstStyle>
          <a:p>
            <a:r>
              <a:rPr lang="en-US" sz="4000" smtClean="0"/>
              <a:t>Kernel Estimator for </a:t>
            </a:r>
            <a:r>
              <a:rPr lang="en-US" sz="4000" i="1" smtClean="0"/>
              <a:t>g</a:t>
            </a:r>
            <a:endParaRPr lang="en-US" sz="4000" i="1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4044D-A13D-44B5-B1F1-D8E508173000}" type="slidenum">
              <a:rPr lang="en-US" smtClean="0"/>
              <a:pPr/>
              <a:t>21</a:t>
            </a:fld>
            <a:endParaRPr lang="en-US"/>
          </a:p>
        </p:txBody>
      </p:sp>
    </p:spTree>
    <p:custDataLst>
      <p:tags r:id="rId2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2649"/>
    </mc:Choice>
    <mc:Fallback xmlns="">
      <p:transition spd="slow" advTm="52649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Model</a:t>
            </a:r>
          </a:p>
          <a:p>
            <a:r>
              <a:rPr lang="en-US" dirty="0" smtClean="0"/>
              <a:t>Estimator</a:t>
            </a:r>
          </a:p>
          <a:p>
            <a:r>
              <a:rPr lang="en-US" dirty="0" smtClean="0"/>
              <a:t>Consistency</a:t>
            </a:r>
          </a:p>
          <a:p>
            <a:r>
              <a:rPr lang="en-US" dirty="0" smtClean="0"/>
              <a:t>Scalability</a:t>
            </a:r>
          </a:p>
          <a:p>
            <a:r>
              <a:rPr lang="en-US" dirty="0" smtClean="0"/>
              <a:t>Experiments</a:t>
            </a:r>
            <a:endParaRPr lang="en-US" dirty="0"/>
          </a:p>
        </p:txBody>
      </p:sp>
      <p:sp>
        <p:nvSpPr>
          <p:cNvPr id="4" name="Right Arrow 3"/>
          <p:cNvSpPr/>
          <p:nvPr/>
        </p:nvSpPr>
        <p:spPr bwMode="auto">
          <a:xfrm>
            <a:off x="191386" y="2817648"/>
            <a:ext cx="563526" cy="350874"/>
          </a:xfrm>
          <a:prstGeom prst="rightArrow">
            <a:avLst/>
          </a:prstGeom>
          <a:solidFill>
            <a:srgbClr val="FF0000"/>
          </a:solidFill>
          <a:ln w="508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4044D-A13D-44B5-B1F1-D8E508173000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5974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780"/>
    </mc:Choice>
    <mc:Fallback xmlns="">
      <p:transition spd="slow" advTm="1780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Consistency of Estimator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</a:p>
          <a:p>
            <a:endParaRPr lang="en-US" dirty="0"/>
          </a:p>
          <a:p>
            <a:r>
              <a:rPr lang="en-US" dirty="0" smtClean="0">
                <a:solidFill>
                  <a:srgbClr val="0070C0"/>
                </a:solidFill>
              </a:rPr>
              <a:t>Lemma 1: </a:t>
            </a:r>
            <a:r>
              <a:rPr lang="en-US" dirty="0" smtClean="0"/>
              <a:t>As T→∞, for some R&gt;0,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>
                <a:solidFill>
                  <a:srgbClr val="0070C0"/>
                </a:solidFill>
              </a:rPr>
              <a:t>Proof</a:t>
            </a:r>
            <a:r>
              <a:rPr lang="en-US" dirty="0" smtClean="0"/>
              <a:t> using:</a:t>
            </a:r>
          </a:p>
          <a:p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828877" y="1335970"/>
            <a:ext cx="2647970" cy="1173312"/>
            <a:chOff x="434975" y="2516188"/>
            <a:chExt cx="4189413" cy="1668462"/>
          </a:xfrm>
        </p:grpSpPr>
        <p:grpSp>
          <p:nvGrpSpPr>
            <p:cNvPr id="20" name="Group 19"/>
            <p:cNvGrpSpPr/>
            <p:nvPr/>
          </p:nvGrpSpPr>
          <p:grpSpPr>
            <a:xfrm>
              <a:off x="434975" y="2516188"/>
              <a:ext cx="4189413" cy="1668462"/>
              <a:chOff x="1003676" y="3653590"/>
              <a:chExt cx="4189413" cy="1668462"/>
            </a:xfrm>
          </p:grpSpPr>
          <p:graphicFrame>
            <p:nvGraphicFramePr>
              <p:cNvPr id="22" name="Object 21"/>
              <p:cNvGraphicFramePr>
                <a:graphicFrameLocks noChangeAspect="1"/>
              </p:cNvGraphicFramePr>
              <p:nvPr/>
            </p:nvGraphicFramePr>
            <p:xfrm>
              <a:off x="1003676" y="3653590"/>
              <a:ext cx="4189413" cy="166846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7219" name="Equation" r:id="rId3" imgW="1180800" imgH="469800" progId="Equation.3">
                      <p:embed/>
                    </p:oleObj>
                  </mc:Choice>
                  <mc:Fallback>
                    <p:oleObj name="Equation" r:id="rId3" imgW="1180800" imgH="469800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003676" y="3653590"/>
                            <a:ext cx="4189413" cy="1668462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23" name="Cube 22"/>
              <p:cNvSpPr/>
              <p:nvPr/>
            </p:nvSpPr>
            <p:spPr>
              <a:xfrm>
                <a:off x="1592783" y="4337808"/>
                <a:ext cx="369829" cy="345705"/>
              </a:xfrm>
              <a:prstGeom prst="cube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4" name="Rectangle 23"/>
            <p:cNvSpPr/>
            <p:nvPr/>
          </p:nvSpPr>
          <p:spPr>
            <a:xfrm>
              <a:off x="3858323" y="3010829"/>
              <a:ext cx="256478" cy="8921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Cube 27"/>
            <p:cNvSpPr/>
            <p:nvPr/>
          </p:nvSpPr>
          <p:spPr>
            <a:xfrm>
              <a:off x="3183702" y="2851001"/>
              <a:ext cx="369829" cy="345705"/>
            </a:xfrm>
            <a:prstGeom prst="cub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Cube 31"/>
            <p:cNvSpPr/>
            <p:nvPr/>
          </p:nvSpPr>
          <p:spPr>
            <a:xfrm>
              <a:off x="3157682" y="3672475"/>
              <a:ext cx="369829" cy="345705"/>
            </a:xfrm>
            <a:prstGeom prst="cub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32"/>
            <p:cNvSpPr/>
            <p:nvPr/>
          </p:nvSpPr>
          <p:spPr>
            <a:xfrm>
              <a:off x="3876908" y="3776546"/>
              <a:ext cx="256478" cy="8921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33"/>
            <p:cNvSpPr/>
            <p:nvPr/>
          </p:nvSpPr>
          <p:spPr>
            <a:xfrm>
              <a:off x="1635513" y="3319346"/>
              <a:ext cx="256478" cy="8921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34"/>
            <p:cNvSpPr/>
            <p:nvPr/>
          </p:nvSpPr>
          <p:spPr>
            <a:xfrm>
              <a:off x="3839273" y="3010829"/>
              <a:ext cx="256478" cy="8921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7198" name="Picture 3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0640" y="3264196"/>
            <a:ext cx="7633502" cy="5861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1707271" y="5019781"/>
            <a:ext cx="15433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As T→∞, </a:t>
            </a:r>
            <a:endParaRPr lang="en-US" sz="2400" dirty="0"/>
          </a:p>
        </p:txBody>
      </p:sp>
      <p:pic>
        <p:nvPicPr>
          <p:cNvPr id="7201" name="Picture 3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0771" y="4874375"/>
            <a:ext cx="3457575" cy="752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4044D-A13D-44B5-B1F1-D8E508173000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369"/>
    </mc:Choice>
    <mc:Fallback xmlns="">
      <p:transition spd="slow" advTm="4369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Consistency of Estimator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</a:p>
          <a:p>
            <a:endParaRPr lang="en-US" dirty="0"/>
          </a:p>
          <a:p>
            <a:r>
              <a:rPr lang="en-US" dirty="0" smtClean="0">
                <a:solidFill>
                  <a:srgbClr val="0070C0"/>
                </a:solidFill>
              </a:rPr>
              <a:t>Lemma 2: </a:t>
            </a:r>
            <a:r>
              <a:rPr lang="en-US" dirty="0" smtClean="0"/>
              <a:t>As T→∞, </a:t>
            </a:r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828675" y="1320800"/>
            <a:ext cx="2647950" cy="1204913"/>
            <a:chOff x="434655" y="2494616"/>
            <a:chExt cx="4189381" cy="1713399"/>
          </a:xfrm>
        </p:grpSpPr>
        <p:grpSp>
          <p:nvGrpSpPr>
            <p:cNvPr id="20" name="Group 19"/>
            <p:cNvGrpSpPr/>
            <p:nvPr/>
          </p:nvGrpSpPr>
          <p:grpSpPr>
            <a:xfrm>
              <a:off x="434655" y="2494616"/>
              <a:ext cx="4189381" cy="1713399"/>
              <a:chOff x="1003356" y="3632018"/>
              <a:chExt cx="4189381" cy="1713399"/>
            </a:xfrm>
          </p:grpSpPr>
          <p:graphicFrame>
            <p:nvGraphicFramePr>
              <p:cNvPr id="22" name="Object 21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4174786916"/>
                  </p:ext>
                </p:extLst>
              </p:nvPr>
            </p:nvGraphicFramePr>
            <p:xfrm>
              <a:off x="1003356" y="3632018"/>
              <a:ext cx="4189381" cy="1713399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9476" name="Equation" r:id="rId3" imgW="1180800" imgH="482400" progId="Equation.3">
                      <p:embed/>
                    </p:oleObj>
                  </mc:Choice>
                  <mc:Fallback>
                    <p:oleObj name="Equation" r:id="rId3" imgW="1180800" imgH="482400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4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003356" y="3632018"/>
                            <a:ext cx="4189381" cy="1713399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23" name="Cube 22"/>
              <p:cNvSpPr/>
              <p:nvPr/>
            </p:nvSpPr>
            <p:spPr>
              <a:xfrm>
                <a:off x="1592783" y="4337808"/>
                <a:ext cx="369829" cy="345705"/>
              </a:xfrm>
              <a:prstGeom prst="cube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4" name="Rectangle 23"/>
            <p:cNvSpPr/>
            <p:nvPr/>
          </p:nvSpPr>
          <p:spPr>
            <a:xfrm>
              <a:off x="3858323" y="3010829"/>
              <a:ext cx="256478" cy="8921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Cube 27"/>
            <p:cNvSpPr/>
            <p:nvPr/>
          </p:nvSpPr>
          <p:spPr>
            <a:xfrm>
              <a:off x="3183702" y="2851001"/>
              <a:ext cx="369829" cy="345705"/>
            </a:xfrm>
            <a:prstGeom prst="cub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Cube 31"/>
            <p:cNvSpPr/>
            <p:nvPr/>
          </p:nvSpPr>
          <p:spPr>
            <a:xfrm>
              <a:off x="3157682" y="3672475"/>
              <a:ext cx="369829" cy="345705"/>
            </a:xfrm>
            <a:prstGeom prst="cub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32"/>
            <p:cNvSpPr/>
            <p:nvPr/>
          </p:nvSpPr>
          <p:spPr>
            <a:xfrm>
              <a:off x="3876908" y="3776546"/>
              <a:ext cx="256478" cy="8921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33"/>
            <p:cNvSpPr/>
            <p:nvPr/>
          </p:nvSpPr>
          <p:spPr>
            <a:xfrm>
              <a:off x="1635513" y="3319346"/>
              <a:ext cx="256478" cy="8921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34"/>
            <p:cNvSpPr/>
            <p:nvPr/>
          </p:nvSpPr>
          <p:spPr>
            <a:xfrm>
              <a:off x="3839273" y="3010829"/>
              <a:ext cx="256478" cy="8921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2094" y="3162328"/>
            <a:ext cx="5012474" cy="6308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4044D-A13D-44B5-B1F1-D8E508173000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13214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247"/>
    </mc:Choice>
    <mc:Fallback xmlns="">
      <p:transition spd="slow" advTm="3247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Consistency of Estimator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Assumption</a:t>
            </a:r>
            <a:r>
              <a:rPr lang="en-US" dirty="0" smtClean="0"/>
              <a:t>: finite graph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Proof sketch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Dynamics are </a:t>
            </a:r>
            <a:r>
              <a:rPr lang="en-US" dirty="0" err="1" smtClean="0"/>
              <a:t>Markovian</a:t>
            </a:r>
            <a:r>
              <a:rPr lang="en-US" dirty="0" smtClean="0"/>
              <a:t> with finite state space</a:t>
            </a:r>
          </a:p>
          <a:p>
            <a:pPr lvl="1">
              <a:buSzPct val="120000"/>
              <a:buBlip>
                <a:blip r:embed="rId2"/>
              </a:buBlip>
            </a:pPr>
            <a:r>
              <a:rPr lang="en-US" dirty="0" smtClean="0"/>
              <a:t>the chain must eventually enter a closed, irreducible communication class</a:t>
            </a:r>
          </a:p>
          <a:p>
            <a:pPr lvl="1">
              <a:buSzPct val="120000"/>
              <a:buBlip>
                <a:blip r:embed="rId2"/>
              </a:buBlip>
            </a:pPr>
            <a:r>
              <a:rPr lang="en-US" dirty="0"/>
              <a:t>g</a:t>
            </a:r>
            <a:r>
              <a:rPr lang="en-US" dirty="0" smtClean="0"/>
              <a:t>eometric </a:t>
            </a:r>
            <a:r>
              <a:rPr lang="en-US" dirty="0" err="1" smtClean="0"/>
              <a:t>ergodicity</a:t>
            </a:r>
            <a:r>
              <a:rPr lang="en-US" dirty="0" smtClean="0"/>
              <a:t> if class is aperiodic</a:t>
            </a:r>
            <a:br>
              <a:rPr lang="en-US" dirty="0" smtClean="0"/>
            </a:br>
            <a:r>
              <a:rPr lang="en-US" dirty="0" smtClean="0"/>
              <a:t>(if not, more complicated…)</a:t>
            </a:r>
          </a:p>
          <a:p>
            <a:pPr lvl="1">
              <a:buSzPct val="120000"/>
              <a:buBlip>
                <a:blip r:embed="rId2"/>
              </a:buBlip>
            </a:pPr>
            <a:r>
              <a:rPr lang="en-US" dirty="0" smtClean="0"/>
              <a:t>strong mixing with exponential decay</a:t>
            </a:r>
          </a:p>
          <a:p>
            <a:pPr lvl="1">
              <a:buSzPct val="120000"/>
              <a:buBlip>
                <a:blip r:embed="rId2"/>
              </a:buBlip>
            </a:pPr>
            <a:r>
              <a:rPr lang="en-US" dirty="0" smtClean="0"/>
              <a:t>variances decay as o(1/T)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4044D-A13D-44B5-B1F1-D8E508173000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7064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770"/>
    </mc:Choice>
    <mc:Fallback xmlns="">
      <p:transition spd="slow" advTm="2770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Consistency of Estimator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Theorem</a:t>
            </a:r>
            <a:r>
              <a:rPr lang="en-US" dirty="0" smtClean="0"/>
              <a:t>:</a:t>
            </a:r>
          </a:p>
          <a:p>
            <a:endParaRPr lang="en-US" dirty="0"/>
          </a:p>
          <a:p>
            <a:r>
              <a:rPr lang="en-US" dirty="0" smtClean="0">
                <a:solidFill>
                  <a:srgbClr val="0070C0"/>
                </a:solidFill>
              </a:rPr>
              <a:t>Proof Sketch</a:t>
            </a:r>
            <a:r>
              <a:rPr lang="en-US" dirty="0" smtClean="0"/>
              <a:t>: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                                                 for some R&gt;0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So </a:t>
            </a:r>
            <a:endParaRPr lang="en-US" dirty="0"/>
          </a:p>
        </p:txBody>
      </p:sp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4816" y="1534080"/>
            <a:ext cx="3600450" cy="600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48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3342" y="3642669"/>
            <a:ext cx="4226221" cy="5951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48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3072" y="4549206"/>
            <a:ext cx="2800350" cy="666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4044D-A13D-44B5-B1F1-D8E508173000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72299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697"/>
    </mc:Choice>
    <mc:Fallback xmlns="">
      <p:transition spd="slow" advTm="5697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Model</a:t>
            </a:r>
          </a:p>
          <a:p>
            <a:r>
              <a:rPr lang="en-US" dirty="0" smtClean="0"/>
              <a:t>Estimator</a:t>
            </a:r>
          </a:p>
          <a:p>
            <a:r>
              <a:rPr lang="en-US" dirty="0" smtClean="0"/>
              <a:t>Consistency</a:t>
            </a:r>
          </a:p>
          <a:p>
            <a:r>
              <a:rPr lang="en-US" dirty="0" smtClean="0"/>
              <a:t>Scalability</a:t>
            </a:r>
          </a:p>
          <a:p>
            <a:r>
              <a:rPr lang="en-US" dirty="0" smtClean="0"/>
              <a:t>Experiments</a:t>
            </a:r>
            <a:endParaRPr lang="en-US" dirty="0"/>
          </a:p>
        </p:txBody>
      </p:sp>
      <p:sp>
        <p:nvSpPr>
          <p:cNvPr id="4" name="Right Arrow 3"/>
          <p:cNvSpPr/>
          <p:nvPr/>
        </p:nvSpPr>
        <p:spPr bwMode="auto">
          <a:xfrm>
            <a:off x="191386" y="3381174"/>
            <a:ext cx="563526" cy="350874"/>
          </a:xfrm>
          <a:prstGeom prst="rightArrow">
            <a:avLst/>
          </a:prstGeom>
          <a:solidFill>
            <a:srgbClr val="FF0000"/>
          </a:solidFill>
          <a:ln w="508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4044D-A13D-44B5-B1F1-D8E508173000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52544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990"/>
    </mc:Choice>
    <mc:Fallback xmlns="">
      <p:transition spd="slow" advTm="20990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Scalability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594" y="1232209"/>
            <a:ext cx="8603815" cy="4767147"/>
          </a:xfrm>
        </p:spPr>
        <p:txBody>
          <a:bodyPr>
            <a:normAutofit lnSpcReduction="10000"/>
          </a:bodyPr>
          <a:lstStyle/>
          <a:p>
            <a:r>
              <a:rPr lang="en-US" sz="3200" dirty="0" smtClean="0"/>
              <a:t>Full solution:</a:t>
            </a:r>
          </a:p>
          <a:p>
            <a:pPr lvl="1"/>
            <a:r>
              <a:rPr lang="en-US" sz="2800" dirty="0" smtClean="0"/>
              <a:t>Summing over all n </a:t>
            </a:r>
            <a:r>
              <a:rPr lang="en-US" sz="2800" dirty="0" err="1" smtClean="0"/>
              <a:t>datacubes</a:t>
            </a:r>
            <a:r>
              <a:rPr lang="en-US" sz="2800" dirty="0" smtClean="0"/>
              <a:t> for all T </a:t>
            </a:r>
            <a:r>
              <a:rPr lang="en-US" sz="2800" dirty="0" err="1" smtClean="0"/>
              <a:t>timesteps</a:t>
            </a:r>
            <a:r>
              <a:rPr lang="en-US" sz="2800" dirty="0" smtClean="0"/>
              <a:t> </a:t>
            </a:r>
          </a:p>
          <a:p>
            <a:pPr lvl="1"/>
            <a:r>
              <a:rPr lang="en-US" sz="2800" dirty="0" smtClean="0"/>
              <a:t>Infeasible</a:t>
            </a:r>
          </a:p>
          <a:p>
            <a:r>
              <a:rPr lang="en-US" sz="3200" dirty="0" smtClean="0"/>
              <a:t>Approximate solution: </a:t>
            </a:r>
          </a:p>
          <a:p>
            <a:pPr lvl="1"/>
            <a:r>
              <a:rPr lang="en-US" sz="2800" dirty="0" smtClean="0"/>
              <a:t>Sum over nearest neighbors of query </a:t>
            </a:r>
            <a:r>
              <a:rPr lang="en-US" sz="2800" dirty="0" err="1" smtClean="0"/>
              <a:t>datacube</a:t>
            </a:r>
            <a:endParaRPr lang="en-US" sz="3200" dirty="0" smtClean="0"/>
          </a:p>
          <a:p>
            <a:endParaRPr lang="en-US" sz="3200" dirty="0" smtClean="0"/>
          </a:p>
          <a:p>
            <a:r>
              <a:rPr lang="en-US" sz="3200" dirty="0" smtClean="0"/>
              <a:t>How do we find nearest neighbors?</a:t>
            </a:r>
          </a:p>
          <a:p>
            <a:pPr lvl="1"/>
            <a:r>
              <a:rPr lang="en-US" sz="2800" dirty="0" smtClean="0"/>
              <a:t>Locality Sensitive Hashing (LSH)</a:t>
            </a:r>
            <a:r>
              <a:rPr lang="en-US" sz="2800" baseline="-25000" dirty="0" smtClean="0"/>
              <a:t> 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 smtClean="0"/>
              <a:t>[</a:t>
            </a:r>
            <a:r>
              <a:rPr lang="en-US" sz="2800" dirty="0" err="1" smtClean="0"/>
              <a:t>Indyk</a:t>
            </a:r>
            <a:r>
              <a:rPr lang="en-US" sz="2800" dirty="0" smtClean="0"/>
              <a:t>+/98, </a:t>
            </a:r>
            <a:r>
              <a:rPr lang="en-US" sz="2800" dirty="0" err="1" smtClean="0"/>
              <a:t>Broder</a:t>
            </a:r>
            <a:r>
              <a:rPr lang="en-US" sz="2800" dirty="0" smtClean="0"/>
              <a:t>+/98]</a:t>
            </a:r>
            <a:endParaRPr lang="en-US" sz="2800" baseline="30000" dirty="0" smtClean="0"/>
          </a:p>
          <a:p>
            <a:endParaRPr lang="en-US" sz="24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4044D-A13D-44B5-B1F1-D8E508173000}" type="slidenum">
              <a:rPr lang="en-US" smtClean="0"/>
              <a:pPr/>
              <a:t>28</a:t>
            </a:fld>
            <a:endParaRPr lang="en-US"/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3944"/>
    </mc:Choice>
    <mc:Fallback xmlns="">
      <p:transition spd="slow" advTm="43944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LSH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Devise a hashing function for </a:t>
            </a:r>
            <a:r>
              <a:rPr lang="en-US" sz="3200" dirty="0" err="1" smtClean="0"/>
              <a:t>datacubes</a:t>
            </a:r>
            <a:r>
              <a:rPr lang="en-US" sz="3200" dirty="0" smtClean="0"/>
              <a:t> such that</a:t>
            </a:r>
          </a:p>
          <a:p>
            <a:pPr lvl="1"/>
            <a:r>
              <a:rPr lang="en-US" sz="2800" dirty="0" smtClean="0"/>
              <a:t>“Similar” </a:t>
            </a:r>
            <a:r>
              <a:rPr lang="en-US" sz="2800" dirty="0" err="1" smtClean="0"/>
              <a:t>datacubes</a:t>
            </a:r>
            <a:r>
              <a:rPr lang="en-US" sz="2800" dirty="0" smtClean="0"/>
              <a:t> tend to be hashed to the same bucket</a:t>
            </a:r>
          </a:p>
          <a:p>
            <a:pPr lvl="1"/>
            <a:r>
              <a:rPr lang="en-US" sz="2800" dirty="0" smtClean="0"/>
              <a:t>“Similar” = small total variation distance between cells of </a:t>
            </a:r>
            <a:r>
              <a:rPr lang="en-US" sz="2800" dirty="0" err="1" smtClean="0"/>
              <a:t>datacubes</a:t>
            </a:r>
            <a:endParaRPr lang="en-US" sz="2800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4044D-A13D-44B5-B1F1-D8E508173000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459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3527"/>
    </mc:Choice>
    <mc:Fallback xmlns="">
      <p:transition spd="slow" advTm="53527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Link Prediction</a:t>
            </a:r>
            <a:endParaRPr lang="en-US" dirty="0"/>
          </a:p>
        </p:txBody>
      </p:sp>
      <p:grpSp>
        <p:nvGrpSpPr>
          <p:cNvPr id="3" name="Group 54"/>
          <p:cNvGrpSpPr/>
          <p:nvPr/>
        </p:nvGrpSpPr>
        <p:grpSpPr>
          <a:xfrm>
            <a:off x="2247900" y="1745583"/>
            <a:ext cx="4330700" cy="4230493"/>
            <a:chOff x="4668496" y="2273300"/>
            <a:chExt cx="4114800" cy="4220078"/>
          </a:xfrm>
        </p:grpSpPr>
        <p:grpSp>
          <p:nvGrpSpPr>
            <p:cNvPr id="4" name="Group 106"/>
            <p:cNvGrpSpPr/>
            <p:nvPr/>
          </p:nvGrpSpPr>
          <p:grpSpPr>
            <a:xfrm>
              <a:off x="4876800" y="2273297"/>
              <a:ext cx="3784605" cy="3663964"/>
              <a:chOff x="520792" y="1258900"/>
              <a:chExt cx="5060858" cy="5008563"/>
            </a:xfrm>
          </p:grpSpPr>
          <p:sp>
            <p:nvSpPr>
              <p:cNvPr id="107" name="Oval 106"/>
              <p:cNvSpPr>
                <a:spLocks noChangeArrowheads="1"/>
              </p:cNvSpPr>
              <p:nvPr/>
            </p:nvSpPr>
            <p:spPr bwMode="auto">
              <a:xfrm>
                <a:off x="1828800" y="1885963"/>
                <a:ext cx="534988" cy="493712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" name="Oval 8"/>
              <p:cNvSpPr>
                <a:spLocks noChangeArrowheads="1"/>
              </p:cNvSpPr>
              <p:nvPr/>
            </p:nvSpPr>
            <p:spPr bwMode="auto">
              <a:xfrm>
                <a:off x="1881188" y="3557600"/>
                <a:ext cx="534987" cy="493713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9" name="Oval 9"/>
              <p:cNvSpPr>
                <a:spLocks noChangeArrowheads="1"/>
              </p:cNvSpPr>
              <p:nvPr/>
            </p:nvSpPr>
            <p:spPr bwMode="auto">
              <a:xfrm>
                <a:off x="1938338" y="5373700"/>
                <a:ext cx="534987" cy="493713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" name="Text Box 17"/>
              <p:cNvSpPr txBox="1">
                <a:spLocks noChangeArrowheads="1"/>
              </p:cNvSpPr>
              <p:nvPr/>
            </p:nvSpPr>
            <p:spPr bwMode="auto">
              <a:xfrm>
                <a:off x="690619" y="1850832"/>
                <a:ext cx="1162108" cy="50486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dirty="0"/>
                  <a:t>Alice</a:t>
                </a:r>
              </a:p>
            </p:txBody>
          </p:sp>
          <p:sp>
            <p:nvSpPr>
              <p:cNvPr id="111" name="Text Box 18"/>
              <p:cNvSpPr txBox="1">
                <a:spLocks noChangeArrowheads="1"/>
              </p:cNvSpPr>
              <p:nvPr/>
            </p:nvSpPr>
            <p:spPr bwMode="auto">
              <a:xfrm>
                <a:off x="758825" y="3683013"/>
                <a:ext cx="885825" cy="3667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dirty="0"/>
                  <a:t>Bob</a:t>
                </a:r>
              </a:p>
            </p:txBody>
          </p:sp>
          <p:sp>
            <p:nvSpPr>
              <p:cNvPr id="112" name="Text Box 19"/>
              <p:cNvSpPr txBox="1">
                <a:spLocks noChangeArrowheads="1"/>
              </p:cNvSpPr>
              <p:nvPr/>
            </p:nvSpPr>
            <p:spPr bwMode="auto">
              <a:xfrm>
                <a:off x="520792" y="5389880"/>
                <a:ext cx="1540673" cy="50486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dirty="0"/>
                  <a:t>Charlie</a:t>
                </a:r>
              </a:p>
            </p:txBody>
          </p:sp>
          <p:pic>
            <p:nvPicPr>
              <p:cNvPr id="113" name="Picture 20" descr="kill-bill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4608513" y="2397138"/>
                <a:ext cx="639762" cy="893762"/>
              </a:xfrm>
              <a:prstGeom prst="rect">
                <a:avLst/>
              </a:prstGeom>
              <a:noFill/>
            </p:spPr>
          </p:pic>
          <p:pic>
            <p:nvPicPr>
              <p:cNvPr id="114" name="Picture 21" descr="flushed_away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4524375" y="1258900"/>
                <a:ext cx="706438" cy="936625"/>
              </a:xfrm>
              <a:prstGeom prst="rect">
                <a:avLst/>
              </a:prstGeom>
              <a:noFill/>
            </p:spPr>
          </p:pic>
          <p:pic>
            <p:nvPicPr>
              <p:cNvPr id="115" name="Picture 22" descr="departed-poster-1"/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>
                <a:off x="4378325" y="5354650"/>
                <a:ext cx="1203325" cy="912813"/>
              </a:xfrm>
              <a:prstGeom prst="rect">
                <a:avLst/>
              </a:prstGeom>
              <a:noFill/>
            </p:spPr>
          </p:pic>
          <p:sp>
            <p:nvSpPr>
              <p:cNvPr id="116" name="Line 23"/>
              <p:cNvSpPr>
                <a:spLocks noChangeShapeType="1"/>
              </p:cNvSpPr>
              <p:nvPr/>
            </p:nvSpPr>
            <p:spPr bwMode="auto">
              <a:xfrm flipV="1">
                <a:off x="2378075" y="1816113"/>
                <a:ext cx="2209800" cy="28098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7" name="Line 24"/>
              <p:cNvSpPr>
                <a:spLocks noChangeShapeType="1"/>
              </p:cNvSpPr>
              <p:nvPr/>
            </p:nvSpPr>
            <p:spPr bwMode="auto">
              <a:xfrm>
                <a:off x="2363788" y="2097100"/>
                <a:ext cx="2238375" cy="87153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8" name="Line 25"/>
              <p:cNvSpPr>
                <a:spLocks noChangeShapeType="1"/>
              </p:cNvSpPr>
              <p:nvPr/>
            </p:nvSpPr>
            <p:spPr bwMode="auto">
              <a:xfrm flipV="1">
                <a:off x="2405063" y="2982925"/>
                <a:ext cx="2225675" cy="85883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9" name="Line 26"/>
              <p:cNvSpPr>
                <a:spLocks noChangeShapeType="1"/>
              </p:cNvSpPr>
              <p:nvPr/>
            </p:nvSpPr>
            <p:spPr bwMode="auto">
              <a:xfrm>
                <a:off x="2419350" y="3856050"/>
                <a:ext cx="1955800" cy="192722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0" name="Line 27"/>
              <p:cNvSpPr>
                <a:spLocks noChangeShapeType="1"/>
              </p:cNvSpPr>
              <p:nvPr/>
            </p:nvSpPr>
            <p:spPr bwMode="auto">
              <a:xfrm>
                <a:off x="2476500" y="5670563"/>
                <a:ext cx="1927225" cy="11271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pic>
            <p:nvPicPr>
              <p:cNvPr id="121" name="Picture 28" descr="million-dollar-baby"/>
              <p:cNvPicPr>
                <a:picLocks noChangeAspect="1" noChangeArrowheads="1"/>
              </p:cNvPicPr>
              <p:nvPr/>
            </p:nvPicPr>
            <p:blipFill>
              <a:blip r:embed="rId7" cstate="print"/>
              <a:srcRect/>
              <a:stretch>
                <a:fillRect/>
              </a:stretch>
            </p:blipFill>
            <p:spPr bwMode="auto">
              <a:xfrm>
                <a:off x="4575175" y="3505213"/>
                <a:ext cx="819150" cy="1158875"/>
              </a:xfrm>
              <a:prstGeom prst="rect">
                <a:avLst/>
              </a:prstGeom>
              <a:noFill/>
            </p:spPr>
          </p:pic>
          <p:sp>
            <p:nvSpPr>
              <p:cNvPr id="122" name="Line 29"/>
              <p:cNvSpPr>
                <a:spLocks noChangeShapeType="1"/>
              </p:cNvSpPr>
              <p:nvPr/>
            </p:nvSpPr>
            <p:spPr bwMode="auto">
              <a:xfrm flipV="1">
                <a:off x="2489200" y="4094175"/>
                <a:ext cx="2068513" cy="15621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" name="Line 30"/>
              <p:cNvSpPr>
                <a:spLocks noChangeShapeType="1"/>
              </p:cNvSpPr>
              <p:nvPr/>
            </p:nvSpPr>
            <p:spPr bwMode="auto">
              <a:xfrm>
                <a:off x="2433638" y="3841763"/>
                <a:ext cx="2152650" cy="25241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06" name="TextBox 105"/>
            <p:cNvSpPr txBox="1"/>
            <p:nvPr/>
          </p:nvSpPr>
          <p:spPr>
            <a:xfrm>
              <a:off x="4668496" y="6061868"/>
              <a:ext cx="4114800" cy="431510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Movie recommendation in Netflix</a:t>
              </a:r>
              <a:endParaRPr lang="en-US" sz="2000" dirty="0"/>
            </a:p>
          </p:txBody>
        </p:sp>
      </p:grpSp>
      <p:cxnSp>
        <p:nvCxnSpPr>
          <p:cNvPr id="124" name="Straight Connector 123"/>
          <p:cNvCxnSpPr>
            <a:stCxn id="117" idx="0"/>
            <a:endCxn id="121" idx="1"/>
          </p:cNvCxnSpPr>
          <p:nvPr/>
        </p:nvCxnSpPr>
        <p:spPr>
          <a:xfrm rot="16200000" flipH="1">
            <a:off x="4059139" y="2218807"/>
            <a:ext cx="1457561" cy="1740486"/>
          </a:xfrm>
          <a:prstGeom prst="line">
            <a:avLst/>
          </a:prstGeom>
          <a:ln w="4127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6" name="Rectangle 125"/>
          <p:cNvSpPr/>
          <p:nvPr/>
        </p:nvSpPr>
        <p:spPr>
          <a:xfrm>
            <a:off x="6807200" y="3042376"/>
            <a:ext cx="2044700" cy="15113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Should Netflix suggest </a:t>
            </a:r>
            <a:r>
              <a:rPr lang="en-US" dirty="0" smtClean="0">
                <a:solidFill>
                  <a:srgbClr val="FF0000"/>
                </a:solidFill>
              </a:rPr>
              <a:t>this movie</a:t>
            </a:r>
            <a:r>
              <a:rPr lang="en-US" dirty="0" smtClean="0">
                <a:solidFill>
                  <a:schemeClr val="tx1"/>
                </a:solidFill>
              </a:rPr>
              <a:t> to </a:t>
            </a:r>
            <a:r>
              <a:rPr lang="en-US" dirty="0" smtClean="0">
                <a:solidFill>
                  <a:srgbClr val="FF0000"/>
                </a:solidFill>
              </a:rPr>
              <a:t>Alice</a:t>
            </a:r>
            <a:r>
              <a:rPr lang="en-US" dirty="0" smtClean="0">
                <a:solidFill>
                  <a:schemeClr val="tx1"/>
                </a:solidFill>
              </a:rPr>
              <a:t>?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28" name="Straight Arrow Connector 127"/>
          <p:cNvCxnSpPr>
            <a:stCxn id="126" idx="1"/>
            <a:endCxn id="121" idx="3"/>
          </p:cNvCxnSpPr>
          <p:nvPr/>
        </p:nvCxnSpPr>
        <p:spPr>
          <a:xfrm rot="10800000" flipV="1">
            <a:off x="6302880" y="3798025"/>
            <a:ext cx="504321" cy="19805"/>
          </a:xfrm>
          <a:prstGeom prst="straightConnector1">
            <a:avLst/>
          </a:prstGeom>
          <a:ln w="412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4044D-A13D-44B5-B1F1-D8E508173000}" type="slidenum">
              <a:rPr lang="en-US" smtClean="0"/>
              <a:pPr/>
              <a:t>3</a:t>
            </a:fld>
            <a:endParaRPr lang="en-US"/>
          </a:p>
        </p:txBody>
      </p:sp>
    </p:spTree>
    <p:custDataLst>
      <p:tags r:id="rId1"/>
    </p:custDataLst>
  </p:cSld>
  <p:clrMapOvr>
    <a:masterClrMapping/>
  </p:clrMapOvr>
  <p:transition advTm="11804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6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 21"/>
          <p:cNvGrpSpPr/>
          <p:nvPr/>
        </p:nvGrpSpPr>
        <p:grpSpPr>
          <a:xfrm>
            <a:off x="970593" y="2770266"/>
            <a:ext cx="4467019" cy="1783776"/>
            <a:chOff x="970593" y="3897364"/>
            <a:chExt cx="4467019" cy="1783776"/>
          </a:xfrm>
        </p:grpSpPr>
        <p:grpSp>
          <p:nvGrpSpPr>
            <p:cNvPr id="20" name="Group 19"/>
            <p:cNvGrpSpPr/>
            <p:nvPr/>
          </p:nvGrpSpPr>
          <p:grpSpPr>
            <a:xfrm>
              <a:off x="970593" y="4464988"/>
              <a:ext cx="2264863" cy="1216152"/>
              <a:chOff x="970593" y="4464988"/>
              <a:chExt cx="2264863" cy="1216152"/>
            </a:xfrm>
          </p:grpSpPr>
          <p:grpSp>
            <p:nvGrpSpPr>
              <p:cNvPr id="18" name="Group 17"/>
              <p:cNvGrpSpPr/>
              <p:nvPr/>
            </p:nvGrpSpPr>
            <p:grpSpPr>
              <a:xfrm>
                <a:off x="970593" y="4464988"/>
                <a:ext cx="2264863" cy="1216152"/>
                <a:chOff x="970593" y="4464988"/>
                <a:chExt cx="2264863" cy="1216152"/>
              </a:xfrm>
            </p:grpSpPr>
            <p:sp>
              <p:nvSpPr>
                <p:cNvPr id="6" name="Cube 5"/>
                <p:cNvSpPr/>
                <p:nvPr/>
              </p:nvSpPr>
              <p:spPr>
                <a:xfrm>
                  <a:off x="970593" y="4464988"/>
                  <a:ext cx="1216152" cy="1216152"/>
                </a:xfrm>
                <a:prstGeom prst="cub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16" name="Straight Arrow Connector 15"/>
                <p:cNvCxnSpPr/>
                <p:nvPr/>
              </p:nvCxnSpPr>
              <p:spPr>
                <a:xfrm rot="5400000" flipH="1" flipV="1">
                  <a:off x="2230955" y="4068562"/>
                  <a:ext cx="352216" cy="1656787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2">
                  <a:schemeClr val="accent6"/>
                </a:lnRef>
                <a:fillRef idx="0">
                  <a:schemeClr val="accent6"/>
                </a:fillRef>
                <a:effectRef idx="1">
                  <a:schemeClr val="accent6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9" name="Cube 18"/>
              <p:cNvSpPr/>
              <p:nvPr/>
            </p:nvSpPr>
            <p:spPr>
              <a:xfrm>
                <a:off x="1480508" y="5013426"/>
                <a:ext cx="83127" cy="95003"/>
              </a:xfrm>
              <a:prstGeom prst="cub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pic>
          <p:nvPicPr>
            <p:cNvPr id="21" name="Picture 5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865862" y="3897364"/>
              <a:ext cx="2571750" cy="1371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LSH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Step 1</a:t>
            </a:r>
            <a:r>
              <a:rPr lang="en-US" sz="2800" dirty="0" smtClean="0"/>
              <a:t>: Map </a:t>
            </a:r>
            <a:r>
              <a:rPr lang="en-US" sz="2800" dirty="0" err="1" smtClean="0"/>
              <a:t>datacubes</a:t>
            </a:r>
            <a:r>
              <a:rPr lang="en-US" sz="2800" dirty="0" smtClean="0"/>
              <a:t> to bit vectors</a:t>
            </a:r>
            <a:endParaRPr lang="en-US" sz="2400" dirty="0" smtClean="0"/>
          </a:p>
        </p:txBody>
      </p:sp>
      <p:sp>
        <p:nvSpPr>
          <p:cNvPr id="7" name="Cube 6"/>
          <p:cNvSpPr/>
          <p:nvPr/>
        </p:nvSpPr>
        <p:spPr>
          <a:xfrm>
            <a:off x="1469357" y="3919781"/>
            <a:ext cx="83127" cy="95003"/>
          </a:xfrm>
          <a:prstGeom prst="cub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4092498" y="2872773"/>
            <a:ext cx="4323925" cy="672490"/>
            <a:chOff x="4226310" y="4546270"/>
            <a:chExt cx="4323925" cy="672490"/>
          </a:xfrm>
        </p:grpSpPr>
        <p:sp>
          <p:nvSpPr>
            <p:cNvPr id="11" name="Rectangle 10"/>
            <p:cNvSpPr/>
            <p:nvPr/>
          </p:nvSpPr>
          <p:spPr>
            <a:xfrm>
              <a:off x="4750131" y="4546270"/>
              <a:ext cx="3800104" cy="439387"/>
            </a:xfrm>
            <a:prstGeom prst="rect">
              <a:avLst/>
            </a:prstGeom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chemeClr val="tx1"/>
                  </a:solidFill>
                  <a:latin typeface="Comic Sans MS" pitchFamily="66" charset="0"/>
                </a:rPr>
                <a:t>Use B</a:t>
              </a:r>
              <a:r>
                <a:rPr lang="en-US" sz="2000" baseline="-25000" dirty="0">
                  <a:solidFill>
                    <a:schemeClr val="tx1"/>
                  </a:solidFill>
                  <a:latin typeface="Comic Sans MS" pitchFamily="66" charset="0"/>
                </a:rPr>
                <a:t>2</a:t>
              </a:r>
              <a:r>
                <a:rPr lang="en-US" sz="2000" dirty="0" smtClean="0">
                  <a:solidFill>
                    <a:schemeClr val="tx1"/>
                  </a:solidFill>
                  <a:latin typeface="Comic Sans MS" pitchFamily="66" charset="0"/>
                </a:rPr>
                <a:t> bits for each bucket   </a:t>
              </a:r>
              <a:endParaRPr lang="en-US" sz="2000" dirty="0">
                <a:solidFill>
                  <a:schemeClr val="tx1"/>
                </a:solidFill>
                <a:latin typeface="Comic Sans MS" pitchFamily="66" charset="0"/>
              </a:endParaRPr>
            </a:p>
          </p:txBody>
        </p:sp>
        <p:cxnSp>
          <p:nvCxnSpPr>
            <p:cNvPr id="12" name="Straight Arrow Connector 11"/>
            <p:cNvCxnSpPr/>
            <p:nvPr/>
          </p:nvCxnSpPr>
          <p:spPr>
            <a:xfrm flipV="1">
              <a:off x="4226310" y="4975761"/>
              <a:ext cx="1165087" cy="242999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" name="Group 12"/>
          <p:cNvGrpSpPr/>
          <p:nvPr/>
        </p:nvGrpSpPr>
        <p:grpSpPr>
          <a:xfrm>
            <a:off x="5029976" y="3563521"/>
            <a:ext cx="3800104" cy="625435"/>
            <a:chOff x="5163788" y="5237018"/>
            <a:chExt cx="3800104" cy="625435"/>
          </a:xfrm>
        </p:grpSpPr>
        <p:sp>
          <p:nvSpPr>
            <p:cNvPr id="14" name="Rectangle 13"/>
            <p:cNvSpPr/>
            <p:nvPr/>
          </p:nvSpPr>
          <p:spPr>
            <a:xfrm>
              <a:off x="5163788" y="5237018"/>
              <a:ext cx="3800104" cy="625435"/>
            </a:xfrm>
            <a:prstGeom prst="rect">
              <a:avLst/>
            </a:prstGeom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chemeClr val="tx1"/>
                  </a:solidFill>
                  <a:latin typeface="Comic Sans MS" pitchFamily="66" charset="0"/>
                </a:rPr>
                <a:t>For probability mass p the first              bits are set to 1</a:t>
              </a:r>
              <a:endParaRPr lang="en-US" sz="2000" dirty="0">
                <a:solidFill>
                  <a:schemeClr val="tx1"/>
                </a:solidFill>
                <a:latin typeface="Comic Sans MS" pitchFamily="66" charset="0"/>
              </a:endParaRPr>
            </a:p>
          </p:txBody>
        </p:sp>
        <p:pic>
          <p:nvPicPr>
            <p:cNvPr id="15" name="Picture 2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5926344" y="5509124"/>
              <a:ext cx="860603" cy="3454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5" name="Rectangle 24"/>
          <p:cNvSpPr/>
          <p:nvPr/>
        </p:nvSpPr>
        <p:spPr>
          <a:xfrm>
            <a:off x="2386505" y="4277479"/>
            <a:ext cx="4275117" cy="4393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Comic Sans MS" pitchFamily="66" charset="0"/>
              </a:rPr>
              <a:t>Use B</a:t>
            </a:r>
            <a:r>
              <a:rPr lang="en-US" sz="2000" baseline="-25000" dirty="0" smtClean="0">
                <a:solidFill>
                  <a:schemeClr val="tx1"/>
                </a:solidFill>
                <a:latin typeface="Comic Sans MS" pitchFamily="66" charset="0"/>
              </a:rPr>
              <a:t>1</a:t>
            </a:r>
            <a:r>
              <a:rPr lang="en-US" sz="2000" dirty="0" smtClean="0">
                <a:solidFill>
                  <a:schemeClr val="tx1"/>
                </a:solidFill>
                <a:latin typeface="Comic Sans MS" pitchFamily="66" charset="0"/>
              </a:rPr>
              <a:t> buckets to </a:t>
            </a:r>
            <a:r>
              <a:rPr lang="en-US" sz="2000" dirty="0" err="1" smtClean="0">
                <a:solidFill>
                  <a:schemeClr val="tx1"/>
                </a:solidFill>
                <a:latin typeface="Comic Sans MS" pitchFamily="66" charset="0"/>
              </a:rPr>
              <a:t>discretize</a:t>
            </a:r>
            <a:r>
              <a:rPr lang="en-US" sz="2000" dirty="0" smtClean="0">
                <a:solidFill>
                  <a:schemeClr val="tx1"/>
                </a:solidFill>
                <a:latin typeface="Comic Sans MS" pitchFamily="66" charset="0"/>
              </a:rPr>
              <a:t> [0,1]   </a:t>
            </a:r>
            <a:endParaRPr lang="en-US" sz="20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34538" y="5026927"/>
            <a:ext cx="8619892" cy="70788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Total M*B1*B2 bits, where M = max number of occupied cells &lt;&lt; total number of cells</a:t>
            </a:r>
            <a:endParaRPr lang="en-US" sz="2000" dirty="0">
              <a:latin typeface="Comic Sans MS" pitchFamily="66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4044D-A13D-44B5-B1F1-D8E508173000}" type="slidenum">
              <a:rPr lang="en-US" smtClean="0"/>
              <a:pPr/>
              <a:t>30</a:t>
            </a:fld>
            <a:endParaRPr lang="en-US"/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20642"/>
    </mc:Choice>
    <mc:Fallback xmlns="">
      <p:transition spd="slow" advTm="120642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25" grpId="0" animBg="1"/>
      <p:bldP spid="26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LSH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sz="2800" dirty="0" smtClean="0">
                    <a:solidFill>
                      <a:srgbClr val="FF0000"/>
                    </a:solidFill>
                  </a:rPr>
                  <a:t>Step 1</a:t>
                </a:r>
                <a:r>
                  <a:rPr lang="en-US" sz="2800" dirty="0" smtClean="0"/>
                  <a:t>: Map </a:t>
                </a:r>
                <a:r>
                  <a:rPr lang="en-US" sz="2800" dirty="0" err="1"/>
                  <a:t>datacubes</a:t>
                </a:r>
                <a:r>
                  <a:rPr lang="en-US" sz="2800" dirty="0"/>
                  <a:t> to bit </a:t>
                </a:r>
                <a:r>
                  <a:rPr lang="en-US" sz="2800" dirty="0" smtClean="0"/>
                  <a:t>vectors</a:t>
                </a:r>
                <a:endParaRPr lang="en-US" sz="2400" dirty="0" smtClean="0"/>
              </a:p>
              <a:p>
                <a:r>
                  <a:rPr lang="en-US" sz="2800" dirty="0" smtClean="0"/>
                  <a:t>Total variation distance</a:t>
                </a:r>
                <a14:m>
                  <m:oMath xmlns:m="http://schemas.openxmlformats.org/officeDocument/2006/math">
                    <m:r>
                      <a:rPr lang="en-US" sz="2800" b="0" i="0" smtClean="0">
                        <a:latin typeface="Cambria Math"/>
                        <a:ea typeface="Cambria Math"/>
                      </a:rPr>
                      <m:t> </m:t>
                    </m:r>
                  </m:oMath>
                </a14:m>
                <a:r>
                  <a:rPr lang="en-US" sz="2800" b="0" i="0" dirty="0" smtClean="0">
                    <a:latin typeface="Cambria Math"/>
                    <a:ea typeface="Cambria Math"/>
                  </a:rPr>
                  <a:t/>
                </a:r>
                <a:br>
                  <a:rPr lang="en-US" sz="2800" b="0" i="0" dirty="0" smtClean="0">
                    <a:latin typeface="Cambria Math"/>
                    <a:ea typeface="Cambria Math"/>
                  </a:rPr>
                </a:br>
                <a14:m>
                  <m:oMath xmlns:m="http://schemas.openxmlformats.org/officeDocument/2006/math">
                    <m:r>
                      <a:rPr lang="en-US" sz="2800" b="0" i="0" smtClean="0">
                        <a:latin typeface="Cambria Math"/>
                        <a:ea typeface="Cambria Math"/>
                      </a:rPr>
                      <m:t>      </m:t>
                    </m:r>
                    <m:r>
                      <a:rPr lang="en-US" sz="2800" i="1" smtClean="0">
                        <a:latin typeface="Cambria Math"/>
                        <a:ea typeface="Cambria Math"/>
                      </a:rPr>
                      <m:t>∝</m:t>
                    </m:r>
                  </m:oMath>
                </a14:m>
                <a:r>
                  <a:rPr lang="en-US" sz="2800" dirty="0" smtClean="0"/>
                  <a:t> L1 distance between distributions</a:t>
                </a:r>
                <a:r>
                  <a:rPr lang="en-US" sz="2800" dirty="0"/>
                  <a:t/>
                </a:r>
                <a:br>
                  <a:rPr lang="en-US" sz="2800" dirty="0"/>
                </a:br>
                <a14:m>
                  <m:oMath xmlns:m="http://schemas.openxmlformats.org/officeDocument/2006/math">
                    <m:r>
                      <a:rPr lang="en-US" sz="2800" b="0" i="0" smtClean="0">
                        <a:latin typeface="Cambria Math"/>
                        <a:ea typeface="Cambria Math"/>
                      </a:rPr>
                      <m:t>      </m:t>
                    </m:r>
                    <m:r>
                      <a:rPr lang="en-US" sz="2800" i="1" smtClean="0">
                        <a:latin typeface="Cambria Math"/>
                        <a:ea typeface="Cambria Math"/>
                      </a:rPr>
                      <m:t>≈</m:t>
                    </m:r>
                  </m:oMath>
                </a14:m>
                <a:r>
                  <a:rPr lang="en-US" sz="2800" dirty="0" smtClean="0"/>
                  <a:t> Hamming distance between vectors</a:t>
                </a:r>
              </a:p>
              <a:p>
                <a:endParaRPr lang="en-US" sz="2800" dirty="0" smtClean="0"/>
              </a:p>
              <a:p>
                <a:r>
                  <a:rPr lang="en-US" sz="2800" dirty="0" smtClean="0">
                    <a:solidFill>
                      <a:srgbClr val="FF0000"/>
                    </a:solidFill>
                  </a:rPr>
                  <a:t>Step 2</a:t>
                </a:r>
                <a:r>
                  <a:rPr lang="en-US" sz="2800" dirty="0" smtClean="0"/>
                  <a:t>: Hash function = k out of MB</a:t>
                </a:r>
                <a:r>
                  <a:rPr lang="en-US" sz="2800" baseline="-25000" dirty="0" smtClean="0"/>
                  <a:t>1</a:t>
                </a:r>
                <a:r>
                  <a:rPr lang="en-US" sz="2800" dirty="0" smtClean="0"/>
                  <a:t>B</a:t>
                </a:r>
                <a:r>
                  <a:rPr lang="en-US" sz="2800" baseline="-25000" dirty="0" smtClean="0"/>
                  <a:t>2</a:t>
                </a:r>
                <a:r>
                  <a:rPr lang="en-US" sz="2800" dirty="0" smtClean="0"/>
                  <a:t> bits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444" t="-134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4044D-A13D-44B5-B1F1-D8E508173000}" type="slidenum">
              <a:rPr lang="en-US" smtClean="0"/>
              <a:pPr/>
              <a:t>31</a:t>
            </a:fld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332391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7242"/>
    </mc:Choice>
    <mc:Fallback xmlns="">
      <p:transition spd="slow" advTm="57242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Fast Search Using LSH</a:t>
            </a:r>
            <a:endParaRPr lang="en-US" dirty="0"/>
          </a:p>
        </p:txBody>
      </p:sp>
      <p:sp>
        <p:nvSpPr>
          <p:cNvPr id="7" name="Cube 6"/>
          <p:cNvSpPr/>
          <p:nvPr/>
        </p:nvSpPr>
        <p:spPr>
          <a:xfrm>
            <a:off x="615198" y="1713679"/>
            <a:ext cx="533378" cy="516565"/>
          </a:xfrm>
          <a:prstGeom prst="cub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Cube 9"/>
          <p:cNvSpPr/>
          <p:nvPr/>
        </p:nvSpPr>
        <p:spPr>
          <a:xfrm>
            <a:off x="578028" y="2352907"/>
            <a:ext cx="559397" cy="562055"/>
          </a:xfrm>
          <a:prstGeom prst="cub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1226634" y="1951465"/>
            <a:ext cx="903248" cy="1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V="1">
            <a:off x="1204332" y="2538738"/>
            <a:ext cx="966441" cy="374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2185774" y="1884555"/>
            <a:ext cx="3858321" cy="26762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1111111111000000000111111111000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208076" y="2483006"/>
            <a:ext cx="3899209" cy="22674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10000101000011100001101010000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2" name="Cube 21"/>
          <p:cNvSpPr/>
          <p:nvPr/>
        </p:nvSpPr>
        <p:spPr>
          <a:xfrm>
            <a:off x="600330" y="3070411"/>
            <a:ext cx="533378" cy="516565"/>
          </a:xfrm>
          <a:prstGeom prst="cub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Straight Arrow Connector 22"/>
          <p:cNvCxnSpPr/>
          <p:nvPr/>
        </p:nvCxnSpPr>
        <p:spPr>
          <a:xfrm flipV="1">
            <a:off x="1222920" y="3248688"/>
            <a:ext cx="966441" cy="374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2215243" y="3192956"/>
            <a:ext cx="3899209" cy="22674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10101010000011100001101010000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5" name="Cube 24"/>
          <p:cNvSpPr/>
          <p:nvPr/>
        </p:nvSpPr>
        <p:spPr>
          <a:xfrm>
            <a:off x="552012" y="3791512"/>
            <a:ext cx="533378" cy="516565"/>
          </a:xfrm>
          <a:prstGeom prst="cub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6" name="Straight Arrow Connector 25"/>
          <p:cNvCxnSpPr/>
          <p:nvPr/>
        </p:nvCxnSpPr>
        <p:spPr>
          <a:xfrm flipV="1">
            <a:off x="1174602" y="3969789"/>
            <a:ext cx="966441" cy="374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7" name="Rectangle 26"/>
          <p:cNvSpPr/>
          <p:nvPr/>
        </p:nvSpPr>
        <p:spPr>
          <a:xfrm>
            <a:off x="2211664" y="3914057"/>
            <a:ext cx="3899209" cy="22674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101010101110111111011010111110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8" name="Cube 27"/>
          <p:cNvSpPr/>
          <p:nvPr/>
        </p:nvSpPr>
        <p:spPr>
          <a:xfrm>
            <a:off x="578028" y="5233748"/>
            <a:ext cx="533378" cy="516565"/>
          </a:xfrm>
          <a:prstGeom prst="cub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9" name="Straight Arrow Connector 28"/>
          <p:cNvCxnSpPr/>
          <p:nvPr/>
        </p:nvCxnSpPr>
        <p:spPr>
          <a:xfrm>
            <a:off x="1189464" y="5471534"/>
            <a:ext cx="903248" cy="1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0" name="Rectangle 29"/>
          <p:cNvSpPr/>
          <p:nvPr/>
        </p:nvSpPr>
        <p:spPr>
          <a:xfrm>
            <a:off x="2181922" y="5404624"/>
            <a:ext cx="3858321" cy="26762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1111111111000000000111111111001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2779845" y="1583473"/>
            <a:ext cx="111512" cy="4226312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3344650" y="1590907"/>
            <a:ext cx="111512" cy="4226312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3924314" y="1598342"/>
            <a:ext cx="111512" cy="4226312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4857547" y="1598343"/>
            <a:ext cx="111512" cy="4226312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6" name="Group 95"/>
          <p:cNvGrpSpPr/>
          <p:nvPr/>
        </p:nvGrpSpPr>
        <p:grpSpPr>
          <a:xfrm>
            <a:off x="6679580" y="1550020"/>
            <a:ext cx="2211661" cy="4487851"/>
            <a:chOff x="6679580" y="1550020"/>
            <a:chExt cx="2211661" cy="4487851"/>
          </a:xfrm>
        </p:grpSpPr>
        <p:grpSp>
          <p:nvGrpSpPr>
            <p:cNvPr id="49" name="Group 48"/>
            <p:cNvGrpSpPr/>
            <p:nvPr/>
          </p:nvGrpSpPr>
          <p:grpSpPr>
            <a:xfrm>
              <a:off x="6679580" y="1550020"/>
              <a:ext cx="2211661" cy="4487851"/>
              <a:chOff x="6679580" y="1550020"/>
              <a:chExt cx="2211661" cy="4487851"/>
            </a:xfrm>
          </p:grpSpPr>
          <p:sp>
            <p:nvSpPr>
              <p:cNvPr id="43" name="Rectangle 42"/>
              <p:cNvSpPr/>
              <p:nvPr/>
            </p:nvSpPr>
            <p:spPr>
              <a:xfrm>
                <a:off x="6679580" y="1550020"/>
                <a:ext cx="1460810" cy="4471639"/>
              </a:xfrm>
              <a:prstGeom prst="rect">
                <a:avLst/>
              </a:prstGeom>
              <a:ln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" name="TextBox 43"/>
              <p:cNvSpPr txBox="1"/>
              <p:nvPr/>
            </p:nvSpPr>
            <p:spPr>
              <a:xfrm>
                <a:off x="8201326" y="1561171"/>
                <a:ext cx="65274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0000</a:t>
                </a:r>
                <a:endParaRPr lang="en-US" dirty="0"/>
              </a:p>
            </p:txBody>
          </p:sp>
          <p:sp>
            <p:nvSpPr>
              <p:cNvPr id="45" name="TextBox 44"/>
              <p:cNvSpPr txBox="1"/>
              <p:nvPr/>
            </p:nvSpPr>
            <p:spPr>
              <a:xfrm>
                <a:off x="8219913" y="1836236"/>
                <a:ext cx="65274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0001</a:t>
                </a:r>
                <a:endParaRPr lang="en-US" dirty="0"/>
              </a:p>
            </p:txBody>
          </p:sp>
          <p:sp>
            <p:nvSpPr>
              <p:cNvPr id="46" name="TextBox 45"/>
              <p:cNvSpPr txBox="1"/>
              <p:nvPr/>
            </p:nvSpPr>
            <p:spPr>
              <a:xfrm>
                <a:off x="8238498" y="5668539"/>
                <a:ext cx="65274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1111</a:t>
                </a:r>
                <a:endParaRPr lang="en-US" dirty="0"/>
              </a:p>
            </p:txBody>
          </p:sp>
          <p:sp>
            <p:nvSpPr>
              <p:cNvPr id="47" name="TextBox 46"/>
              <p:cNvSpPr txBox="1"/>
              <p:nvPr/>
            </p:nvSpPr>
            <p:spPr>
              <a:xfrm>
                <a:off x="8216196" y="2133601"/>
                <a:ext cx="65274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0011</a:t>
                </a:r>
                <a:endParaRPr lang="en-US" dirty="0"/>
              </a:p>
            </p:txBody>
          </p:sp>
          <p:sp>
            <p:nvSpPr>
              <p:cNvPr id="48" name="TextBox 47"/>
              <p:cNvSpPr txBox="1"/>
              <p:nvPr/>
            </p:nvSpPr>
            <p:spPr>
              <a:xfrm>
                <a:off x="8257084" y="2832411"/>
                <a:ext cx="242374" cy="120032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.</a:t>
                </a:r>
              </a:p>
              <a:p>
                <a:r>
                  <a:rPr lang="en-US" dirty="0" smtClean="0"/>
                  <a:t>.</a:t>
                </a:r>
              </a:p>
              <a:p>
                <a:r>
                  <a:rPr lang="en-US" dirty="0" smtClean="0"/>
                  <a:t>.</a:t>
                </a:r>
              </a:p>
              <a:p>
                <a:r>
                  <a:rPr lang="en-US" dirty="0" smtClean="0"/>
                  <a:t>.</a:t>
                </a:r>
                <a:endParaRPr lang="en-US" dirty="0"/>
              </a:p>
            </p:txBody>
          </p:sp>
        </p:grpSp>
        <p:sp>
          <p:nvSpPr>
            <p:cNvPr id="92" name="TextBox 91"/>
            <p:cNvSpPr txBox="1"/>
            <p:nvPr/>
          </p:nvSpPr>
          <p:spPr>
            <a:xfrm>
              <a:off x="8223631" y="3166948"/>
              <a:ext cx="65274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1011</a:t>
              </a:r>
              <a:endParaRPr lang="en-US" dirty="0"/>
            </a:p>
          </p:txBody>
        </p:sp>
      </p:grpSp>
      <p:grpSp>
        <p:nvGrpSpPr>
          <p:cNvPr id="95" name="Group 94"/>
          <p:cNvGrpSpPr/>
          <p:nvPr/>
        </p:nvGrpSpPr>
        <p:grpSpPr>
          <a:xfrm>
            <a:off x="6044095" y="2018370"/>
            <a:ext cx="1114988" cy="2181923"/>
            <a:chOff x="6044095" y="2018370"/>
            <a:chExt cx="1114988" cy="2181923"/>
          </a:xfrm>
        </p:grpSpPr>
        <p:grpSp>
          <p:nvGrpSpPr>
            <p:cNvPr id="72" name="Group 71"/>
            <p:cNvGrpSpPr/>
            <p:nvPr/>
          </p:nvGrpSpPr>
          <p:grpSpPr>
            <a:xfrm>
              <a:off x="6044095" y="2018370"/>
              <a:ext cx="620617" cy="2040674"/>
              <a:chOff x="6044095" y="2018370"/>
              <a:chExt cx="620617" cy="2040674"/>
            </a:xfrm>
          </p:grpSpPr>
          <p:cxnSp>
            <p:nvCxnSpPr>
              <p:cNvPr id="68" name="Straight Connector 67"/>
              <p:cNvCxnSpPr>
                <a:stCxn id="20" idx="3"/>
              </p:cNvCxnSpPr>
              <p:nvPr/>
            </p:nvCxnSpPr>
            <p:spPr>
              <a:xfrm>
                <a:off x="6044095" y="2018370"/>
                <a:ext cx="312235" cy="1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Straight Connector 69"/>
              <p:cNvCxnSpPr/>
              <p:nvPr/>
            </p:nvCxnSpPr>
            <p:spPr>
              <a:xfrm rot="5400000">
                <a:off x="5352585" y="3044283"/>
                <a:ext cx="2029522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Straight Connector 70"/>
              <p:cNvCxnSpPr/>
              <p:nvPr/>
            </p:nvCxnSpPr>
            <p:spPr>
              <a:xfrm>
                <a:off x="6352477" y="4055326"/>
                <a:ext cx="312235" cy="1"/>
              </a:xfrm>
              <a:prstGeom prst="line">
                <a:avLst/>
              </a:prstGeom>
              <a:ln>
                <a:tailEnd type="stealth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94" name="Cube 93"/>
            <p:cNvSpPr/>
            <p:nvPr/>
          </p:nvSpPr>
          <p:spPr>
            <a:xfrm>
              <a:off x="6900769" y="3969834"/>
              <a:ext cx="258314" cy="230459"/>
            </a:xfrm>
            <a:prstGeom prst="cub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7" name="Group 116"/>
          <p:cNvGrpSpPr/>
          <p:nvPr/>
        </p:nvGrpSpPr>
        <p:grpSpPr>
          <a:xfrm>
            <a:off x="6107285" y="2141034"/>
            <a:ext cx="973740" cy="468351"/>
            <a:chOff x="6107285" y="2141034"/>
            <a:chExt cx="973740" cy="468351"/>
          </a:xfrm>
        </p:grpSpPr>
        <p:grpSp>
          <p:nvGrpSpPr>
            <p:cNvPr id="89" name="Group 88"/>
            <p:cNvGrpSpPr/>
            <p:nvPr/>
          </p:nvGrpSpPr>
          <p:grpSpPr>
            <a:xfrm>
              <a:off x="6107285" y="2263698"/>
              <a:ext cx="572295" cy="345687"/>
              <a:chOff x="6107285" y="2263698"/>
              <a:chExt cx="572295" cy="345687"/>
            </a:xfrm>
          </p:grpSpPr>
          <p:cxnSp>
            <p:nvCxnSpPr>
              <p:cNvPr id="78" name="Straight Arrow Connector 77"/>
              <p:cNvCxnSpPr/>
              <p:nvPr/>
            </p:nvCxnSpPr>
            <p:spPr>
              <a:xfrm>
                <a:off x="6434254" y="2263698"/>
                <a:ext cx="245326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Straight Connector 85"/>
              <p:cNvCxnSpPr>
                <a:stCxn id="21" idx="3"/>
              </p:cNvCxnSpPr>
              <p:nvPr/>
            </p:nvCxnSpPr>
            <p:spPr>
              <a:xfrm>
                <a:off x="6107285" y="2596377"/>
                <a:ext cx="327104" cy="1857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Straight Connector 87"/>
              <p:cNvCxnSpPr/>
              <p:nvPr/>
            </p:nvCxnSpPr>
            <p:spPr>
              <a:xfrm rot="5400000" flipH="1" flipV="1">
                <a:off x="6272562" y="2436542"/>
                <a:ext cx="345687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97" name="Cube 96"/>
            <p:cNvSpPr/>
            <p:nvPr/>
          </p:nvSpPr>
          <p:spPr>
            <a:xfrm>
              <a:off x="6818995" y="2141034"/>
              <a:ext cx="262030" cy="257255"/>
            </a:xfrm>
            <a:prstGeom prst="cub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6" name="Group 115"/>
          <p:cNvGrpSpPr/>
          <p:nvPr/>
        </p:nvGrpSpPr>
        <p:grpSpPr>
          <a:xfrm>
            <a:off x="6114452" y="3178098"/>
            <a:ext cx="988875" cy="237894"/>
            <a:chOff x="6114452" y="3178098"/>
            <a:chExt cx="988875" cy="237894"/>
          </a:xfrm>
        </p:grpSpPr>
        <p:cxnSp>
          <p:nvCxnSpPr>
            <p:cNvPr id="91" name="Straight Arrow Connector 90"/>
            <p:cNvCxnSpPr>
              <a:stCxn id="24" idx="3"/>
            </p:cNvCxnSpPr>
            <p:nvPr/>
          </p:nvCxnSpPr>
          <p:spPr>
            <a:xfrm flipV="1">
              <a:off x="6114452" y="3300761"/>
              <a:ext cx="576144" cy="556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8" name="Cube 97"/>
            <p:cNvSpPr/>
            <p:nvPr/>
          </p:nvSpPr>
          <p:spPr>
            <a:xfrm>
              <a:off x="6841297" y="3178098"/>
              <a:ext cx="262030" cy="237894"/>
            </a:xfrm>
            <a:prstGeom prst="cub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9" name="Group 98"/>
          <p:cNvGrpSpPr/>
          <p:nvPr/>
        </p:nvGrpSpPr>
        <p:grpSpPr>
          <a:xfrm>
            <a:off x="6095999" y="3988419"/>
            <a:ext cx="1103972" cy="1932879"/>
            <a:chOff x="6055111" y="2018370"/>
            <a:chExt cx="1103972" cy="2181923"/>
          </a:xfrm>
        </p:grpSpPr>
        <p:grpSp>
          <p:nvGrpSpPr>
            <p:cNvPr id="100" name="Group 71"/>
            <p:cNvGrpSpPr/>
            <p:nvPr/>
          </p:nvGrpSpPr>
          <p:grpSpPr>
            <a:xfrm>
              <a:off x="6055111" y="2018370"/>
              <a:ext cx="609601" cy="2040674"/>
              <a:chOff x="6055111" y="2018370"/>
              <a:chExt cx="609601" cy="2040674"/>
            </a:xfrm>
          </p:grpSpPr>
          <p:cxnSp>
            <p:nvCxnSpPr>
              <p:cNvPr id="102" name="Straight Connector 101"/>
              <p:cNvCxnSpPr/>
              <p:nvPr/>
            </p:nvCxnSpPr>
            <p:spPr>
              <a:xfrm>
                <a:off x="6055111" y="2018370"/>
                <a:ext cx="312235" cy="1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3" name="Straight Connector 102"/>
              <p:cNvCxnSpPr/>
              <p:nvPr/>
            </p:nvCxnSpPr>
            <p:spPr>
              <a:xfrm rot="5400000">
                <a:off x="5352585" y="3044283"/>
                <a:ext cx="2029522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4" name="Straight Connector 103"/>
              <p:cNvCxnSpPr/>
              <p:nvPr/>
            </p:nvCxnSpPr>
            <p:spPr>
              <a:xfrm>
                <a:off x="6352477" y="4055326"/>
                <a:ext cx="312235" cy="1"/>
              </a:xfrm>
              <a:prstGeom prst="line">
                <a:avLst/>
              </a:prstGeom>
              <a:ln>
                <a:tailEnd type="stealth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01" name="Cube 100"/>
            <p:cNvSpPr/>
            <p:nvPr/>
          </p:nvSpPr>
          <p:spPr>
            <a:xfrm>
              <a:off x="6900769" y="3969834"/>
              <a:ext cx="258314" cy="230459"/>
            </a:xfrm>
            <a:prstGeom prst="cube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8" name="Group 117"/>
          <p:cNvGrpSpPr/>
          <p:nvPr/>
        </p:nvGrpSpPr>
        <p:grpSpPr>
          <a:xfrm>
            <a:off x="6047666" y="3947532"/>
            <a:ext cx="1468256" cy="1578437"/>
            <a:chOff x="6047666" y="3947532"/>
            <a:chExt cx="1468256" cy="1578437"/>
          </a:xfrm>
        </p:grpSpPr>
        <p:grpSp>
          <p:nvGrpSpPr>
            <p:cNvPr id="107" name="Group 106"/>
            <p:cNvGrpSpPr/>
            <p:nvPr/>
          </p:nvGrpSpPr>
          <p:grpSpPr>
            <a:xfrm>
              <a:off x="6047666" y="4059044"/>
              <a:ext cx="609607" cy="1466925"/>
              <a:chOff x="6118301" y="2242036"/>
              <a:chExt cx="736405" cy="356198"/>
            </a:xfrm>
          </p:grpSpPr>
          <p:cxnSp>
            <p:nvCxnSpPr>
              <p:cNvPr id="108" name="Straight Arrow Connector 107"/>
              <p:cNvCxnSpPr/>
              <p:nvPr/>
            </p:nvCxnSpPr>
            <p:spPr>
              <a:xfrm>
                <a:off x="6450586" y="2242036"/>
                <a:ext cx="404120" cy="386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9" name="Straight Connector 108"/>
              <p:cNvCxnSpPr/>
              <p:nvPr/>
            </p:nvCxnSpPr>
            <p:spPr>
              <a:xfrm>
                <a:off x="6118301" y="2596377"/>
                <a:ext cx="327104" cy="1857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0" name="Straight Connector 109"/>
              <p:cNvCxnSpPr/>
              <p:nvPr/>
            </p:nvCxnSpPr>
            <p:spPr>
              <a:xfrm rot="16200000" flipV="1">
                <a:off x="6281467" y="2427638"/>
                <a:ext cx="333050" cy="5173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15" name="Cube 114"/>
            <p:cNvSpPr/>
            <p:nvPr/>
          </p:nvSpPr>
          <p:spPr>
            <a:xfrm>
              <a:off x="7242740" y="3947532"/>
              <a:ext cx="273182" cy="260196"/>
            </a:xfrm>
            <a:prstGeom prst="cub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4044D-A13D-44B5-B1F1-D8E508173000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46159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32" grpId="0" animBg="1"/>
      <p:bldP spid="33" grpId="0" animBg="1"/>
      <p:bldP spid="34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Model</a:t>
            </a:r>
          </a:p>
          <a:p>
            <a:r>
              <a:rPr lang="en-US" dirty="0" smtClean="0"/>
              <a:t>Estimator</a:t>
            </a:r>
          </a:p>
          <a:p>
            <a:r>
              <a:rPr lang="en-US" dirty="0" smtClean="0"/>
              <a:t>Consistency</a:t>
            </a:r>
          </a:p>
          <a:p>
            <a:r>
              <a:rPr lang="en-US" dirty="0" smtClean="0"/>
              <a:t>Scalability</a:t>
            </a:r>
          </a:p>
          <a:p>
            <a:r>
              <a:rPr lang="en-US" dirty="0" smtClean="0"/>
              <a:t>Experiments</a:t>
            </a:r>
            <a:endParaRPr lang="en-US" dirty="0"/>
          </a:p>
        </p:txBody>
      </p:sp>
      <p:sp>
        <p:nvSpPr>
          <p:cNvPr id="4" name="Right Arrow 3"/>
          <p:cNvSpPr/>
          <p:nvPr/>
        </p:nvSpPr>
        <p:spPr bwMode="auto">
          <a:xfrm>
            <a:off x="196702" y="3923433"/>
            <a:ext cx="563526" cy="350874"/>
          </a:xfrm>
          <a:prstGeom prst="rightArrow">
            <a:avLst/>
          </a:prstGeom>
          <a:solidFill>
            <a:srgbClr val="FF0000"/>
          </a:solidFill>
          <a:ln w="508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4044D-A13D-44B5-B1F1-D8E508173000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2723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128"/>
    </mc:Choice>
    <mc:Fallback xmlns="">
      <p:transition spd="slow" advTm="10128"/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 smtClean="0"/>
                  <a:t>Baselines</a:t>
                </a:r>
              </a:p>
              <a:p>
                <a:pPr lvl="1"/>
                <a:r>
                  <a:rPr lang="en-US" sz="2400" dirty="0" smtClean="0">
                    <a:solidFill>
                      <a:srgbClr val="0070C0"/>
                    </a:solidFill>
                  </a:rPr>
                  <a:t>LL: last link </a:t>
                </a:r>
                <a:r>
                  <a:rPr lang="en-US" sz="2400" dirty="0" smtClean="0"/>
                  <a:t>(time of last occurrence of a pair)</a:t>
                </a:r>
              </a:p>
              <a:p>
                <a:pPr lvl="1"/>
                <a:endParaRPr lang="en-US" sz="2400" dirty="0" smtClean="0"/>
              </a:p>
              <a:p>
                <a:pPr lvl="1"/>
                <a:r>
                  <a:rPr lang="en-US" sz="2400" dirty="0" smtClean="0">
                    <a:solidFill>
                      <a:srgbClr val="0070C0"/>
                    </a:solidFill>
                  </a:rPr>
                  <a:t>CN</a:t>
                </a:r>
                <a:r>
                  <a:rPr lang="en-US" sz="2400" dirty="0" smtClean="0"/>
                  <a:t>: rank by number of common neighbors in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/>
                          </a:rPr>
                          <m:t>𝐺</m:t>
                        </m:r>
                      </m:e>
                      <m:sub>
                        <m:r>
                          <a:rPr lang="en-US" sz="2400" b="0" i="1" smtClean="0">
                            <a:latin typeface="Cambria Math"/>
                          </a:rPr>
                          <m:t>𝑇</m:t>
                        </m:r>
                      </m:sub>
                    </m:sSub>
                  </m:oMath>
                </a14:m>
                <a:endParaRPr lang="en-US" sz="2400" dirty="0" smtClean="0"/>
              </a:p>
              <a:p>
                <a:pPr lvl="1"/>
                <a:r>
                  <a:rPr lang="en-US" sz="2400" dirty="0" smtClean="0">
                    <a:solidFill>
                      <a:srgbClr val="0070C0"/>
                    </a:solidFill>
                  </a:rPr>
                  <a:t>AA</a:t>
                </a:r>
                <a:r>
                  <a:rPr lang="en-US" sz="2400" dirty="0" smtClean="0"/>
                  <a:t>: more weight to low-degree common neighbors</a:t>
                </a:r>
              </a:p>
              <a:p>
                <a:pPr lvl="1"/>
                <a:r>
                  <a:rPr lang="en-US" sz="2400" dirty="0" smtClean="0">
                    <a:solidFill>
                      <a:srgbClr val="0070C0"/>
                    </a:solidFill>
                  </a:rPr>
                  <a:t>Katz</a:t>
                </a:r>
                <a:r>
                  <a:rPr lang="en-US" sz="2400" dirty="0" smtClean="0"/>
                  <a:t>: accounts for longer paths</a:t>
                </a:r>
              </a:p>
              <a:p>
                <a:pPr lvl="1"/>
                <a:endParaRPr lang="en-US" sz="2400" dirty="0"/>
              </a:p>
              <a:p>
                <a:pPr lvl="1"/>
                <a:r>
                  <a:rPr lang="en-US" sz="2400" dirty="0" smtClean="0">
                    <a:solidFill>
                      <a:srgbClr val="0070C0"/>
                    </a:solidFill>
                  </a:rPr>
                  <a:t>CN-all</a:t>
                </a:r>
                <a:r>
                  <a:rPr lang="en-US" sz="2400" dirty="0" smtClean="0"/>
                  <a:t>: apply CN to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smtClean="0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𝐺</m:t>
                        </m:r>
                      </m:e>
                      <m:sub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1</m:t>
                        </m:r>
                      </m:sub>
                    </m:sSub>
                    <m:r>
                      <a:rPr lang="en-US" sz="2400" i="1">
                        <a:latin typeface="Cambria Math"/>
                        <a:ea typeface="Cambria Math"/>
                      </a:rPr>
                      <m:t>∪</m:t>
                    </m:r>
                    <m:r>
                      <a:rPr lang="en-US" sz="2400" i="1" smtClean="0">
                        <a:latin typeface="Cambria Math"/>
                        <a:ea typeface="Cambria Math"/>
                      </a:rPr>
                      <m:t>⋯∪</m:t>
                    </m:r>
                    <m:sSub>
                      <m:sSubPr>
                        <m:ctrlPr>
                          <a:rPr lang="en-US" sz="2400" i="1" smtClean="0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𝐺</m:t>
                        </m:r>
                      </m:e>
                      <m:sub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𝑡</m:t>
                        </m:r>
                      </m:sub>
                    </m:sSub>
                  </m:oMath>
                </a14:m>
                <a:endParaRPr lang="en-US" sz="2400" dirty="0" smtClean="0"/>
              </a:p>
              <a:p>
                <a:pPr lvl="1"/>
                <a:r>
                  <a:rPr lang="en-US" sz="2400" dirty="0" smtClean="0">
                    <a:solidFill>
                      <a:srgbClr val="0070C0"/>
                    </a:solidFill>
                  </a:rPr>
                  <a:t>AA-all, Katz-all</a:t>
                </a:r>
                <a:r>
                  <a:rPr lang="en-US" sz="2400" dirty="0" smtClean="0"/>
                  <a:t>: similar</a:t>
                </a:r>
              </a:p>
              <a:p>
                <a:pPr lvl="1"/>
                <a:endParaRPr lang="en-US" sz="2400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593" t="-17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 rot="16200000">
                <a:off x="-392005" y="3508745"/>
                <a:ext cx="162678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solidFill>
                      <a:srgbClr val="FF0000"/>
                    </a:solidFill>
                  </a:rPr>
                  <a:t>s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solidFill>
                          <a:srgbClr val="FF0000"/>
                        </a:solidFill>
                        <a:latin typeface="Cambria Math"/>
                      </a:rPr>
                      <m:t>tatic</m:t>
                    </m:r>
                    <m:r>
                      <a:rPr lang="en-US" b="0" i="0" smtClean="0">
                        <a:solidFill>
                          <a:srgbClr val="FF0000"/>
                        </a:solidFill>
                        <a:latin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en-US" b="0" i="0" smtClean="0">
                        <a:solidFill>
                          <a:srgbClr val="FF0000"/>
                        </a:solidFill>
                        <a:latin typeface="Cambria Math"/>
                      </a:rPr>
                      <m:t>on</m:t>
                    </m:r>
                    <m:r>
                      <a:rPr lang="en-US" b="0" i="0" smtClean="0">
                        <a:solidFill>
                          <a:srgbClr val="FF0000"/>
                        </a:solidFill>
                        <a:latin typeface="Cambria Math"/>
                      </a:rPr>
                      <m:t> </m:t>
                    </m:r>
                    <m:sSub>
                      <m:sSubPr>
                        <m:ctrlPr>
                          <a:rPr lang="en-US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𝐺</m:t>
                        </m:r>
                      </m:e>
                      <m:sub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𝑇</m:t>
                        </m:r>
                      </m:sub>
                    </m:sSub>
                  </m:oMath>
                </a14:m>
                <a:endParaRPr 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6200000">
                <a:off x="-392005" y="3508745"/>
                <a:ext cx="1626781" cy="369332"/>
              </a:xfrm>
              <a:prstGeom prst="rect">
                <a:avLst/>
              </a:prstGeom>
              <a:blipFill rotWithShape="1">
                <a:blip r:embed="rId3"/>
                <a:stretch>
                  <a:fillRect l="-8333" r="-26667" b="-33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Left Brace 4"/>
          <p:cNvSpPr/>
          <p:nvPr/>
        </p:nvSpPr>
        <p:spPr bwMode="auto">
          <a:xfrm>
            <a:off x="606052" y="3051544"/>
            <a:ext cx="265818" cy="1455258"/>
          </a:xfrm>
          <a:prstGeom prst="leftBrace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 rot="16200000">
                <a:off x="-236611" y="4971722"/>
                <a:ext cx="1131685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 smtClean="0">
                    <a:solidFill>
                      <a:srgbClr val="FF0000"/>
                    </a:solidFill>
                  </a:rPr>
                  <a:t>s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b="0" i="0" smtClean="0">
                        <a:solidFill>
                          <a:srgbClr val="FF0000"/>
                        </a:solidFill>
                      </a:rPr>
                      <m:t>tatic</m:t>
                    </m:r>
                    <m:r>
                      <m:rPr>
                        <m:nor/>
                      </m:rPr>
                      <a:rPr lang="en-US" b="0" i="0" smtClean="0">
                        <a:solidFill>
                          <a:srgbClr val="FF0000"/>
                        </a:solidFill>
                      </a:rPr>
                      <m:t> </m:t>
                    </m:r>
                    <m:r>
                      <m:rPr>
                        <m:nor/>
                      </m:rPr>
                      <a:rPr lang="en-US" b="0" i="0" smtClean="0">
                        <a:solidFill>
                          <a:srgbClr val="FF0000"/>
                        </a:solidFill>
                      </a:rPr>
                      <m:t>on</m:t>
                    </m:r>
                  </m:oMath>
                </a14:m>
                <a:r>
                  <a:rPr lang="en-US" b="0" i="0" dirty="0" smtClean="0">
                    <a:solidFill>
                      <a:srgbClr val="FF0000"/>
                    </a:solidFill>
                  </a:rPr>
                  <a:t/>
                </a:r>
                <a:br>
                  <a:rPr lang="en-US" b="0" i="0" dirty="0" smtClean="0">
                    <a:solidFill>
                      <a:srgbClr val="FF0000"/>
                    </a:solidFill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b="0" i="0" smtClean="0">
                          <a:solidFill>
                            <a:srgbClr val="FF0000"/>
                          </a:solidFill>
                        </a:rPr>
                        <m:t> </m:t>
                      </m:r>
                      <m:sSub>
                        <m:sSubPr>
                          <m:ctrlPr>
                            <a:rPr lang="en-US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  <m:t>∪</m:t>
                          </m:r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𝐺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𝑇</m:t>
                          </m:r>
                        </m:sub>
                      </m:sSub>
                    </m:oMath>
                  </m:oMathPara>
                </a14:m>
                <a:endParaRPr 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6200000">
                <a:off x="-236611" y="4971722"/>
                <a:ext cx="1131685" cy="646331"/>
              </a:xfrm>
              <a:prstGeom prst="rect">
                <a:avLst/>
              </a:prstGeom>
              <a:blipFill rotWithShape="1">
                <a:blip r:embed="rId4"/>
                <a:stretch>
                  <a:fillRect l="-4717" b="-5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Left Brace 6"/>
          <p:cNvSpPr/>
          <p:nvPr/>
        </p:nvSpPr>
        <p:spPr bwMode="auto">
          <a:xfrm>
            <a:off x="620223" y="4888542"/>
            <a:ext cx="251647" cy="727629"/>
          </a:xfrm>
          <a:prstGeom prst="leftBrace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4044D-A13D-44B5-B1F1-D8E508173000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0784"/>
    </mc:Choice>
    <mc:Fallback xmlns="">
      <p:transition spd="slow" advTm="90784"/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Setup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endParaRPr lang="en-US" dirty="0" smtClean="0"/>
              </a:p>
              <a:p>
                <a:endParaRPr lang="en-US" dirty="0"/>
              </a:p>
              <a:p>
                <a:endParaRPr lang="en-US" dirty="0" smtClean="0"/>
              </a:p>
              <a:p>
                <a:endParaRPr lang="en-US" dirty="0"/>
              </a:p>
              <a:p>
                <a:r>
                  <a:rPr lang="en-US" sz="2800" dirty="0"/>
                  <a:t>Pick random subset </a:t>
                </a:r>
                <a:r>
                  <a:rPr lang="en-US" sz="2800" b="1" dirty="0"/>
                  <a:t>S</a:t>
                </a:r>
                <a:r>
                  <a:rPr lang="en-US" sz="2800" dirty="0"/>
                  <a:t>  from nodes with degree&gt;0 in </a:t>
                </a:r>
                <a:r>
                  <a:rPr lang="en-US" sz="2800" b="1" dirty="0" smtClean="0"/>
                  <a:t>G</a:t>
                </a:r>
                <a:r>
                  <a:rPr lang="en-US" sz="2800" b="1" baseline="-25000" dirty="0" smtClean="0"/>
                  <a:t>T+1</a:t>
                </a:r>
                <a:endParaRPr lang="en-US" sz="2800" b="1" dirty="0"/>
              </a:p>
              <a:p>
                <a14:m>
                  <m:oMath xmlns:m="http://schemas.openxmlformats.org/officeDocument/2006/math">
                    <m:r>
                      <a:rPr lang="en-US" sz="2800" i="1" smtClean="0">
                        <a:latin typeface="Cambria Math"/>
                        <a:ea typeface="Cambria Math"/>
                      </a:rPr>
                      <m:t>∀</m:t>
                    </m:r>
                    <m:r>
                      <a:rPr lang="en-US" sz="2800" b="0" i="1" smtClean="0">
                        <a:latin typeface="Cambria Math"/>
                        <a:ea typeface="Cambria Math"/>
                      </a:rPr>
                      <m:t>𝑠</m:t>
                    </m:r>
                    <m:r>
                      <a:rPr lang="en-US" sz="2800" b="0" i="1" smtClean="0">
                        <a:latin typeface="Cambria Math"/>
                        <a:ea typeface="Cambria Math"/>
                      </a:rPr>
                      <m:t>∈</m:t>
                    </m:r>
                    <m:r>
                      <a:rPr lang="en-US" sz="2800" b="1" i="0" smtClean="0">
                        <a:latin typeface="Cambria Math"/>
                        <a:ea typeface="Cambria Math"/>
                      </a:rPr>
                      <m:t>𝐒</m:t>
                    </m:r>
                  </m:oMath>
                </a14:m>
                <a:r>
                  <a:rPr lang="en-US" sz="2800" dirty="0" smtClean="0"/>
                  <a:t>, predict a ranked list of nodes likely to link to s</a:t>
                </a:r>
              </a:p>
              <a:p>
                <a:r>
                  <a:rPr lang="en-US" sz="2800" dirty="0" smtClean="0"/>
                  <a:t>Report </a:t>
                </a:r>
                <a:r>
                  <a:rPr lang="en-US" sz="2800" dirty="0"/>
                  <a:t>mean </a:t>
                </a:r>
                <a:r>
                  <a:rPr lang="en-US" sz="2800" dirty="0" smtClean="0"/>
                  <a:t>AUC </a:t>
                </a:r>
                <a:r>
                  <a:rPr lang="en-US" sz="2800" dirty="0"/>
                  <a:t>(higher is better)</a:t>
                </a:r>
                <a:endParaRPr lang="en-US" sz="2800" b="1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444" r="-2222" b="-484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9" name="Group 18"/>
          <p:cNvGrpSpPr>
            <a:grpSpLocks noChangeAspect="1"/>
          </p:cNvGrpSpPr>
          <p:nvPr/>
        </p:nvGrpSpPr>
        <p:grpSpPr>
          <a:xfrm>
            <a:off x="2787486" y="946492"/>
            <a:ext cx="1260523" cy="1925064"/>
            <a:chOff x="2270859" y="2222476"/>
            <a:chExt cx="993566" cy="2718591"/>
          </a:xfrm>
        </p:grpSpPr>
        <p:pic>
          <p:nvPicPr>
            <p:cNvPr id="20" name="Content Placeholder 29" descr="graph-slice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270859" y="2222476"/>
              <a:ext cx="993566" cy="2718591"/>
            </a:xfrm>
            <a:prstGeom prst="rect">
              <a:avLst/>
            </a:prstGeom>
          </p:spPr>
        </p:pic>
        <p:sp>
          <p:nvSpPr>
            <p:cNvPr id="21" name="Cloud 20"/>
            <p:cNvSpPr/>
            <p:nvPr/>
          </p:nvSpPr>
          <p:spPr>
            <a:xfrm rot="554511">
              <a:off x="2373995" y="2917838"/>
              <a:ext cx="805558" cy="1246909"/>
            </a:xfrm>
            <a:prstGeom prst="cloud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2" name="Group 21"/>
          <p:cNvGrpSpPr>
            <a:grpSpLocks noChangeAspect="1"/>
          </p:cNvGrpSpPr>
          <p:nvPr/>
        </p:nvGrpSpPr>
        <p:grpSpPr>
          <a:xfrm>
            <a:off x="1541266" y="964939"/>
            <a:ext cx="1260523" cy="1925064"/>
            <a:chOff x="3051961" y="2371276"/>
            <a:chExt cx="993566" cy="2718591"/>
          </a:xfrm>
        </p:grpSpPr>
        <p:pic>
          <p:nvPicPr>
            <p:cNvPr id="23" name="Content Placeholder 29" descr="graph-slice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051961" y="2371276"/>
              <a:ext cx="993566" cy="2718591"/>
            </a:xfrm>
            <a:prstGeom prst="rect">
              <a:avLst/>
            </a:prstGeom>
          </p:spPr>
        </p:pic>
        <p:sp>
          <p:nvSpPr>
            <p:cNvPr id="24" name="Cloud 23"/>
            <p:cNvSpPr/>
            <p:nvPr/>
          </p:nvSpPr>
          <p:spPr>
            <a:xfrm rot="554511">
              <a:off x="3145686" y="3053111"/>
              <a:ext cx="805558" cy="1246909"/>
            </a:xfrm>
            <a:prstGeom prst="cloud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25" name="Rectangle 24"/>
          <p:cNvSpPr>
            <a:spLocks noChangeAspect="1"/>
          </p:cNvSpPr>
          <p:nvPr/>
        </p:nvSpPr>
        <p:spPr>
          <a:xfrm>
            <a:off x="1994582" y="2547779"/>
            <a:ext cx="982987" cy="2840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  <a:latin typeface="Comic Sans MS" pitchFamily="66" charset="0"/>
              </a:rPr>
              <a:t>G</a:t>
            </a:r>
            <a:r>
              <a:rPr lang="en-US" sz="2400" baseline="-25000" dirty="0" smtClean="0">
                <a:solidFill>
                  <a:prstClr val="black"/>
                </a:solidFill>
                <a:latin typeface="Comic Sans MS" pitchFamily="66" charset="0"/>
              </a:rPr>
              <a:t>1</a:t>
            </a:r>
            <a:endParaRPr lang="en-US" dirty="0"/>
          </a:p>
        </p:txBody>
      </p:sp>
      <p:sp>
        <p:nvSpPr>
          <p:cNvPr id="26" name="Rectangle 25"/>
          <p:cNvSpPr>
            <a:spLocks noChangeAspect="1"/>
          </p:cNvSpPr>
          <p:nvPr/>
        </p:nvSpPr>
        <p:spPr>
          <a:xfrm>
            <a:off x="3239903" y="2523551"/>
            <a:ext cx="1269349" cy="2840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  <a:latin typeface="Comic Sans MS" pitchFamily="66" charset="0"/>
              </a:rPr>
              <a:t>G</a:t>
            </a:r>
            <a:r>
              <a:rPr lang="en-US" sz="2400" baseline="-25000" dirty="0" smtClean="0">
                <a:solidFill>
                  <a:prstClr val="black"/>
                </a:solidFill>
                <a:latin typeface="Comic Sans MS" pitchFamily="66" charset="0"/>
              </a:rPr>
              <a:t>2</a:t>
            </a:r>
            <a:endParaRPr lang="en-US" dirty="0"/>
          </a:p>
        </p:txBody>
      </p:sp>
      <p:grpSp>
        <p:nvGrpSpPr>
          <p:cNvPr id="35" name="Group 34"/>
          <p:cNvGrpSpPr>
            <a:grpSpLocks noChangeAspect="1"/>
          </p:cNvGrpSpPr>
          <p:nvPr/>
        </p:nvGrpSpPr>
        <p:grpSpPr>
          <a:xfrm>
            <a:off x="4286000" y="939494"/>
            <a:ext cx="1260523" cy="1925064"/>
            <a:chOff x="2270859" y="2222476"/>
            <a:chExt cx="993566" cy="2718591"/>
          </a:xfrm>
        </p:grpSpPr>
        <p:pic>
          <p:nvPicPr>
            <p:cNvPr id="36" name="Content Placeholder 29" descr="graph-slice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270859" y="2222476"/>
              <a:ext cx="993566" cy="2718591"/>
            </a:xfrm>
            <a:prstGeom prst="rect">
              <a:avLst/>
            </a:prstGeom>
          </p:spPr>
        </p:pic>
        <p:sp>
          <p:nvSpPr>
            <p:cNvPr id="37" name="Cloud 36"/>
            <p:cNvSpPr/>
            <p:nvPr/>
          </p:nvSpPr>
          <p:spPr>
            <a:xfrm rot="554511">
              <a:off x="2373995" y="2917838"/>
              <a:ext cx="805558" cy="1246909"/>
            </a:xfrm>
            <a:prstGeom prst="cloud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8" name="Rectangle 37"/>
          <p:cNvSpPr/>
          <p:nvPr/>
        </p:nvSpPr>
        <p:spPr>
          <a:xfrm>
            <a:off x="4521237" y="2576257"/>
            <a:ext cx="772865" cy="2840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  <a:latin typeface="Comic Sans MS" pitchFamily="66" charset="0"/>
              </a:rPr>
              <a:t>G</a:t>
            </a:r>
            <a:r>
              <a:rPr lang="en-US" sz="2400" baseline="-25000" dirty="0" smtClean="0">
                <a:solidFill>
                  <a:prstClr val="black"/>
                </a:solidFill>
                <a:latin typeface="Comic Sans MS" pitchFamily="66" charset="0"/>
              </a:rPr>
              <a:t>T</a:t>
            </a:r>
            <a:endParaRPr lang="en-US" dirty="0"/>
          </a:p>
        </p:txBody>
      </p:sp>
      <p:pic>
        <p:nvPicPr>
          <p:cNvPr id="39" name="Picture 38" descr="bracket1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16200000">
            <a:off x="3223907" y="1163745"/>
            <a:ext cx="648848" cy="3642489"/>
          </a:xfrm>
          <a:prstGeom prst="rect">
            <a:avLst/>
          </a:prstGeom>
        </p:spPr>
      </p:pic>
      <p:sp>
        <p:nvSpPr>
          <p:cNvPr id="40" name="TextBox 39"/>
          <p:cNvSpPr txBox="1"/>
          <p:nvPr/>
        </p:nvSpPr>
        <p:spPr>
          <a:xfrm>
            <a:off x="2445358" y="3151991"/>
            <a:ext cx="1603379" cy="2840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omic Sans MS" pitchFamily="66" charset="0"/>
              </a:rPr>
              <a:t>Training data</a:t>
            </a:r>
            <a:endParaRPr lang="en-US" sz="2400" dirty="0">
              <a:latin typeface="Comic Sans MS" pitchFamily="66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5458084" y="3137083"/>
            <a:ext cx="1217349" cy="2840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omic Sans MS" pitchFamily="66" charset="0"/>
              </a:rPr>
              <a:t>Test data</a:t>
            </a:r>
            <a:endParaRPr lang="en-US" sz="2400" dirty="0">
              <a:latin typeface="Comic Sans MS" pitchFamily="66" charset="0"/>
            </a:endParaRPr>
          </a:p>
        </p:txBody>
      </p:sp>
      <p:grpSp>
        <p:nvGrpSpPr>
          <p:cNvPr id="27" name="Group 26"/>
          <p:cNvGrpSpPr>
            <a:grpSpLocks noChangeAspect="1"/>
          </p:cNvGrpSpPr>
          <p:nvPr/>
        </p:nvGrpSpPr>
        <p:grpSpPr>
          <a:xfrm>
            <a:off x="5449912" y="930791"/>
            <a:ext cx="1260523" cy="1925065"/>
            <a:chOff x="5613993" y="1574422"/>
            <a:chExt cx="2208808" cy="4429495"/>
          </a:xfrm>
        </p:grpSpPr>
        <p:grpSp>
          <p:nvGrpSpPr>
            <p:cNvPr id="28" name="Group 54"/>
            <p:cNvGrpSpPr/>
            <p:nvPr/>
          </p:nvGrpSpPr>
          <p:grpSpPr>
            <a:xfrm>
              <a:off x="5613993" y="1574422"/>
              <a:ext cx="2208808" cy="4429495"/>
              <a:chOff x="3035460" y="2347561"/>
              <a:chExt cx="993565" cy="2718590"/>
            </a:xfrm>
          </p:grpSpPr>
          <p:sp>
            <p:nvSpPr>
              <p:cNvPr id="34" name="Cloud 33"/>
              <p:cNvSpPr/>
              <p:nvPr/>
            </p:nvSpPr>
            <p:spPr>
              <a:xfrm rot="554511">
                <a:off x="3145686" y="3053111"/>
                <a:ext cx="805558" cy="1246909"/>
              </a:xfrm>
              <a:prstGeom prst="cloud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33" name="Content Placeholder 29" descr="graph-slice.png"/>
              <p:cNvPicPr>
                <a:picLocks noChangeAspect="1"/>
              </p:cNvPicPr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3035460" y="2347561"/>
                <a:ext cx="993565" cy="2718590"/>
              </a:xfrm>
              <a:prstGeom prst="rect">
                <a:avLst/>
              </a:prstGeom>
              <a:noFill/>
            </p:spPr>
          </p:pic>
        </p:grpSp>
        <p:sp>
          <p:nvSpPr>
            <p:cNvPr id="30" name="Rectangle 29"/>
            <p:cNvSpPr/>
            <p:nvPr/>
          </p:nvSpPr>
          <p:spPr>
            <a:xfrm>
              <a:off x="6381072" y="5318706"/>
              <a:ext cx="1354288" cy="65361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400" dirty="0" smtClean="0">
                  <a:solidFill>
                    <a:prstClr val="black"/>
                  </a:solidFill>
                  <a:latin typeface="Comic Sans MS" pitchFamily="66" charset="0"/>
                </a:rPr>
                <a:t>G</a:t>
              </a:r>
              <a:r>
                <a:rPr lang="en-US" sz="2400" baseline="-25000" dirty="0" smtClean="0">
                  <a:solidFill>
                    <a:prstClr val="black"/>
                  </a:solidFill>
                  <a:latin typeface="Comic Sans MS" pitchFamily="66" charset="0"/>
                </a:rPr>
                <a:t>T+1</a:t>
              </a:r>
              <a:endParaRPr lang="en-US" dirty="0"/>
            </a:p>
          </p:txBody>
        </p:sp>
      </p:grp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4044D-A13D-44B5-B1F1-D8E508173000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2089"/>
    </mc:Choice>
    <mc:Fallback xmlns="">
      <p:transition spd="slow" advTm="42089"/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58784"/>
            <a:ext cx="8229600" cy="4867379"/>
          </a:xfrm>
        </p:spPr>
        <p:txBody>
          <a:bodyPr>
            <a:normAutofit/>
          </a:bodyPr>
          <a:lstStyle/>
          <a:p>
            <a:r>
              <a:rPr lang="en-US" sz="3200" dirty="0" smtClean="0"/>
              <a:t>Social network model of Hoff et al.</a:t>
            </a:r>
          </a:p>
          <a:p>
            <a:pPr lvl="1"/>
            <a:r>
              <a:rPr lang="en-US" sz="2800" dirty="0" smtClean="0"/>
              <a:t>Each node has an independently drawn feature vector</a:t>
            </a:r>
          </a:p>
          <a:p>
            <a:pPr lvl="1"/>
            <a:r>
              <a:rPr lang="en-US" sz="2800" dirty="0" smtClean="0"/>
              <a:t>Edge(</a:t>
            </a:r>
            <a:r>
              <a:rPr lang="en-US" sz="2800" dirty="0" err="1" smtClean="0"/>
              <a:t>i,j</a:t>
            </a:r>
            <a:r>
              <a:rPr lang="en-US" sz="2800" dirty="0" smtClean="0"/>
              <a:t>) depends on features of </a:t>
            </a:r>
            <a:r>
              <a:rPr lang="en-US" sz="2800" dirty="0" err="1" smtClean="0"/>
              <a:t>i</a:t>
            </a:r>
            <a:r>
              <a:rPr lang="en-US" sz="2800" dirty="0" smtClean="0"/>
              <a:t> and j</a:t>
            </a:r>
          </a:p>
          <a:p>
            <a:pPr lvl="1"/>
            <a:r>
              <a:rPr lang="en-US" sz="2800" dirty="0" smtClean="0"/>
              <a:t>Seasonality effect</a:t>
            </a:r>
          </a:p>
          <a:p>
            <a:pPr lvl="2"/>
            <a:r>
              <a:rPr lang="en-US" sz="2400" dirty="0" smtClean="0"/>
              <a:t>Feature importance varies with season</a:t>
            </a:r>
          </a:p>
          <a:p>
            <a:pPr lvl="2">
              <a:buSzPct val="120000"/>
              <a:buBlip>
                <a:blip r:embed="rId2"/>
              </a:buBlip>
            </a:pPr>
            <a:r>
              <a:rPr lang="en-US" sz="2400" dirty="0" smtClean="0">
                <a:solidFill>
                  <a:srgbClr val="FF0000"/>
                </a:solidFill>
              </a:rPr>
              <a:t>different communities in each season</a:t>
            </a:r>
          </a:p>
          <a:p>
            <a:pPr lvl="1"/>
            <a:r>
              <a:rPr lang="en-US" sz="2800" dirty="0" smtClean="0"/>
              <a:t>Feature vectors evolve smoothly over time</a:t>
            </a:r>
          </a:p>
          <a:p>
            <a:pPr lvl="2">
              <a:buSzPct val="120000"/>
              <a:buBlip>
                <a:blip r:embed="rId2"/>
              </a:buBlip>
            </a:pPr>
            <a:r>
              <a:rPr lang="en-US" sz="2400" dirty="0" smtClean="0">
                <a:solidFill>
                  <a:srgbClr val="FF0000"/>
                </a:solidFill>
              </a:rPr>
              <a:t>evolving community structures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4044D-A13D-44B5-B1F1-D8E508173000}" type="slidenum">
              <a:rPr lang="en-US" smtClean="0"/>
              <a:pPr/>
              <a:t>36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9669"/>
    </mc:Choice>
    <mc:Fallback xmlns="">
      <p:transition spd="slow" advTm="89669"/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852" y="1212112"/>
            <a:ext cx="7809934" cy="33705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Simulations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sz="2400" dirty="0" err="1"/>
              <a:t>NonParam</a:t>
            </a:r>
            <a:r>
              <a:rPr lang="en-US" sz="2400" dirty="0"/>
              <a:t> </a:t>
            </a:r>
            <a:r>
              <a:rPr lang="en-US" sz="2400" dirty="0" smtClean="0"/>
              <a:t>is much </a:t>
            </a:r>
            <a:r>
              <a:rPr lang="en-US" sz="2400" dirty="0"/>
              <a:t>better than others in the presence of seasonality</a:t>
            </a:r>
          </a:p>
          <a:p>
            <a:r>
              <a:rPr lang="en-US" sz="2400" dirty="0" smtClean="0"/>
              <a:t>CN, AA, and Katz implicitly assume smooth evolution</a:t>
            </a:r>
            <a:endParaRPr lang="en-US" sz="2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4044D-A13D-44B5-B1F1-D8E508173000}" type="slidenum">
              <a:rPr lang="en-US" smtClean="0"/>
              <a:pPr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0315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9642"/>
    </mc:Choice>
    <mc:Fallback xmlns="">
      <p:transition spd="slow" advTm="59642"/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Sensor Network</a:t>
            </a:r>
            <a:r>
              <a:rPr lang="en-US" baseline="30000" dirty="0" smtClean="0"/>
              <a:t>*</a:t>
            </a:r>
            <a:endParaRPr lang="en-US" baseline="30000" dirty="0"/>
          </a:p>
        </p:txBody>
      </p:sp>
      <p:pic>
        <p:nvPicPr>
          <p:cNvPr id="26626" name="Picture 2" descr="C:\Users\deepay\Work\papers\dynamicgraph\figs\CarlosSensorResult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202" y="1326302"/>
            <a:ext cx="6926263" cy="3914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147236" y="6198781"/>
            <a:ext cx="32535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* www.select.cs.cmu.edu/data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4044D-A13D-44B5-B1F1-D8E508173000}" type="slidenum">
              <a:rPr lang="en-US" smtClean="0"/>
              <a:pPr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53895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5516"/>
    </mc:Choice>
    <mc:Fallback xmlns="">
      <p:transition spd="slow" advTm="35516"/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Link formation is assumed to depend on</a:t>
            </a:r>
          </a:p>
          <a:p>
            <a:pPr lvl="1"/>
            <a:r>
              <a:rPr lang="en-US" dirty="0" smtClean="0"/>
              <a:t>the neighborhood’s evolution</a:t>
            </a:r>
          </a:p>
          <a:p>
            <a:pPr lvl="1"/>
            <a:r>
              <a:rPr lang="en-US" dirty="0" smtClean="0"/>
              <a:t>over a time window</a:t>
            </a:r>
          </a:p>
          <a:p>
            <a:r>
              <a:rPr lang="en-US" dirty="0" smtClean="0"/>
              <a:t>Admits a kernel-based estimator</a:t>
            </a:r>
          </a:p>
          <a:p>
            <a:pPr lvl="1"/>
            <a:r>
              <a:rPr lang="en-US" dirty="0" smtClean="0"/>
              <a:t>Consistency</a:t>
            </a:r>
          </a:p>
          <a:p>
            <a:pPr lvl="1"/>
            <a:r>
              <a:rPr lang="en-US" dirty="0" smtClean="0"/>
              <a:t>Scalability via LSH</a:t>
            </a:r>
          </a:p>
          <a:p>
            <a:r>
              <a:rPr lang="en-US" dirty="0" smtClean="0"/>
              <a:t>Works particularly well for</a:t>
            </a:r>
          </a:p>
          <a:p>
            <a:pPr lvl="1"/>
            <a:r>
              <a:rPr lang="en-US" dirty="0" smtClean="0"/>
              <a:t>Seasonal effects</a:t>
            </a:r>
          </a:p>
          <a:p>
            <a:pPr lvl="1"/>
            <a:r>
              <a:rPr lang="en-US" dirty="0" smtClean="0"/>
              <a:t>differently evolving communities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4044D-A13D-44B5-B1F1-D8E508173000}" type="slidenum">
              <a:rPr lang="en-US" smtClean="0"/>
              <a:pPr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240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9773"/>
    </mc:Choice>
    <mc:Fallback xmlns="">
      <p:transition spd="slow" advTm="49773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Link Prediction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100" y="1468436"/>
            <a:ext cx="8229600" cy="5093001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Prediction using simple features</a:t>
            </a:r>
          </a:p>
          <a:p>
            <a:pPr lvl="1"/>
            <a:r>
              <a:rPr lang="en-US" sz="2400" dirty="0" smtClean="0"/>
              <a:t>degree of a node</a:t>
            </a:r>
          </a:p>
          <a:p>
            <a:pPr lvl="1"/>
            <a:r>
              <a:rPr lang="en-US" sz="2400" dirty="0" smtClean="0"/>
              <a:t>number of common neighbors</a:t>
            </a:r>
          </a:p>
          <a:p>
            <a:pPr lvl="1"/>
            <a:r>
              <a:rPr lang="en-US" sz="2400" dirty="0" smtClean="0"/>
              <a:t>last time a link appeared</a:t>
            </a:r>
          </a:p>
          <a:p>
            <a:pPr lvl="1"/>
            <a:endParaRPr lang="en-US" sz="2400" dirty="0" smtClean="0"/>
          </a:p>
          <a:p>
            <a:r>
              <a:rPr lang="en-US" sz="2800" dirty="0" smtClean="0">
                <a:solidFill>
                  <a:srgbClr val="FF0000"/>
                </a:solidFill>
              </a:rPr>
              <a:t>What if the graph is dynamic?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4044D-A13D-44B5-B1F1-D8E508173000}" type="slidenum">
              <a:rPr lang="en-US" smtClean="0"/>
              <a:pPr/>
              <a:t>4</a:t>
            </a:fld>
            <a:endParaRPr lang="en-US"/>
          </a:p>
        </p:txBody>
      </p:sp>
    </p:spTree>
    <p:custDataLst>
      <p:tags r:id="rId1"/>
    </p:custDataLst>
  </p:cSld>
  <p:clrMapOvr>
    <a:masterClrMapping/>
  </p:clrMapOvr>
  <p:transition advTm="127809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Related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Generative models</a:t>
            </a:r>
          </a:p>
          <a:p>
            <a:pPr lvl="1"/>
            <a:r>
              <a:rPr lang="en-US" dirty="0" smtClean="0"/>
              <a:t>Exp. family random graph models [</a:t>
            </a:r>
            <a:r>
              <a:rPr lang="en-US" dirty="0" err="1" smtClean="0"/>
              <a:t>Hanneke</a:t>
            </a:r>
            <a:r>
              <a:rPr lang="en-US" dirty="0" smtClean="0"/>
              <a:t>+/’06]</a:t>
            </a:r>
          </a:p>
          <a:p>
            <a:pPr lvl="1"/>
            <a:r>
              <a:rPr lang="en-US" dirty="0" smtClean="0"/>
              <a:t>Dynamics in latent space [</a:t>
            </a:r>
            <a:r>
              <a:rPr lang="en-US" dirty="0" err="1" smtClean="0"/>
              <a:t>Sarkar</a:t>
            </a:r>
            <a:r>
              <a:rPr lang="en-US" dirty="0" smtClean="0"/>
              <a:t>+/’05]</a:t>
            </a:r>
          </a:p>
          <a:p>
            <a:pPr lvl="1"/>
            <a:r>
              <a:rPr lang="en-US" dirty="0" smtClean="0"/>
              <a:t>Extension of mixed membership block models [Fu+/10]</a:t>
            </a:r>
          </a:p>
          <a:p>
            <a:r>
              <a:rPr lang="en-US" dirty="0" smtClean="0"/>
              <a:t>Other approaches</a:t>
            </a:r>
          </a:p>
          <a:p>
            <a:pPr lvl="1"/>
            <a:r>
              <a:rPr lang="en-US" dirty="0" smtClean="0"/>
              <a:t>Autoregressive models for links [Huang+/09]</a:t>
            </a:r>
          </a:p>
          <a:p>
            <a:pPr lvl="1"/>
            <a:r>
              <a:rPr lang="en-US" dirty="0" smtClean="0"/>
              <a:t>Extensions of static features [</a:t>
            </a:r>
            <a:r>
              <a:rPr lang="en-US" dirty="0" err="1" smtClean="0"/>
              <a:t>Tylenda</a:t>
            </a:r>
            <a:r>
              <a:rPr lang="en-US" dirty="0" smtClean="0"/>
              <a:t>+/09]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4044D-A13D-44B5-B1F1-D8E508173000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720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7495"/>
    </mc:Choice>
    <mc:Fallback xmlns="">
      <p:transition spd="slow" advTm="67495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Link Prediction</a:t>
            </a:r>
          </a:p>
          <a:p>
            <a:pPr lvl="1"/>
            <a:r>
              <a:rPr lang="en-US" dirty="0" smtClean="0"/>
              <a:t>incorporating graph dynamics,</a:t>
            </a:r>
          </a:p>
          <a:p>
            <a:pPr lvl="1"/>
            <a:r>
              <a:rPr lang="en-US" dirty="0" smtClean="0"/>
              <a:t>requiring weak modeling assumptions,</a:t>
            </a:r>
          </a:p>
          <a:p>
            <a:pPr lvl="1"/>
            <a:r>
              <a:rPr lang="en-US" dirty="0" smtClean="0"/>
              <a:t>allowing fast predictions,</a:t>
            </a:r>
          </a:p>
          <a:p>
            <a:pPr lvl="1"/>
            <a:r>
              <a:rPr lang="en-US" dirty="0" smtClean="0"/>
              <a:t>and offering consistency guarantees.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4044D-A13D-44B5-B1F1-D8E508173000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6070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3246"/>
    </mc:Choice>
    <mc:Fallback xmlns="">
      <p:transition spd="slow" advTm="43246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Model</a:t>
            </a:r>
          </a:p>
          <a:p>
            <a:r>
              <a:rPr lang="en-US" dirty="0" smtClean="0"/>
              <a:t>Estimator</a:t>
            </a:r>
          </a:p>
          <a:p>
            <a:r>
              <a:rPr lang="en-US" dirty="0" smtClean="0"/>
              <a:t>Consistency</a:t>
            </a:r>
          </a:p>
          <a:p>
            <a:r>
              <a:rPr lang="en-US" dirty="0" smtClean="0"/>
              <a:t>Scalability</a:t>
            </a:r>
          </a:p>
          <a:p>
            <a:r>
              <a:rPr lang="en-US" dirty="0" smtClean="0"/>
              <a:t>Experiments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4044D-A13D-44B5-B1F1-D8E508173000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66057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8943"/>
    </mc:Choice>
    <mc:Fallback xmlns="">
      <p:transition spd="slow" advTm="58943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The Link Prediction Problem in Dynamic Graphs</a:t>
            </a:r>
            <a:endParaRPr lang="en-US" sz="3200" dirty="0"/>
          </a:p>
        </p:txBody>
      </p:sp>
      <p:grpSp>
        <p:nvGrpSpPr>
          <p:cNvPr id="3" name="Group 2"/>
          <p:cNvGrpSpPr/>
          <p:nvPr/>
        </p:nvGrpSpPr>
        <p:grpSpPr>
          <a:xfrm>
            <a:off x="1156621" y="1185564"/>
            <a:ext cx="6773040" cy="3503394"/>
            <a:chOff x="688769" y="1185564"/>
            <a:chExt cx="7823842" cy="4514604"/>
          </a:xfrm>
        </p:grpSpPr>
        <p:grpSp>
          <p:nvGrpSpPr>
            <p:cNvPr id="39" name="Group 38"/>
            <p:cNvGrpSpPr/>
            <p:nvPr/>
          </p:nvGrpSpPr>
          <p:grpSpPr>
            <a:xfrm>
              <a:off x="688769" y="1270671"/>
              <a:ext cx="2208810" cy="4429497"/>
              <a:chOff x="3051961" y="2371276"/>
              <a:chExt cx="993566" cy="2718591"/>
            </a:xfrm>
          </p:grpSpPr>
          <p:pic>
            <p:nvPicPr>
              <p:cNvPr id="40" name="Content Placeholder 29" descr="graph-slice.png"/>
              <p:cNvPicPr>
                <a:picLocks noChangeAspect="1"/>
              </p:cNvPicPr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3051961" y="2371276"/>
                <a:ext cx="993566" cy="2718591"/>
              </a:xfrm>
              <a:prstGeom prst="rect">
                <a:avLst/>
              </a:prstGeom>
            </p:spPr>
          </p:pic>
          <p:sp>
            <p:nvSpPr>
              <p:cNvPr id="41" name="Cloud 40"/>
              <p:cNvSpPr/>
              <p:nvPr/>
            </p:nvSpPr>
            <p:spPr>
              <a:xfrm rot="554511">
                <a:off x="3145686" y="3053111"/>
                <a:ext cx="805558" cy="1246909"/>
              </a:xfrm>
              <a:prstGeom prst="cloud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52" name="Group 51"/>
            <p:cNvGrpSpPr/>
            <p:nvPr/>
          </p:nvGrpSpPr>
          <p:grpSpPr>
            <a:xfrm>
              <a:off x="3121230" y="1197440"/>
              <a:ext cx="2208810" cy="4429497"/>
              <a:chOff x="3051961" y="2371276"/>
              <a:chExt cx="993566" cy="2718591"/>
            </a:xfrm>
          </p:grpSpPr>
          <p:pic>
            <p:nvPicPr>
              <p:cNvPr id="53" name="Content Placeholder 29" descr="graph-slice.png"/>
              <p:cNvPicPr>
                <a:picLocks noChangeAspect="1"/>
              </p:cNvPicPr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3051961" y="2371276"/>
                <a:ext cx="993566" cy="2718591"/>
              </a:xfrm>
              <a:prstGeom prst="rect">
                <a:avLst/>
              </a:prstGeom>
            </p:spPr>
          </p:pic>
          <p:sp>
            <p:nvSpPr>
              <p:cNvPr id="54" name="Cloud 53"/>
              <p:cNvSpPr/>
              <p:nvPr/>
            </p:nvSpPr>
            <p:spPr>
              <a:xfrm rot="554511">
                <a:off x="3145686" y="3053111"/>
                <a:ext cx="805558" cy="1246909"/>
              </a:xfrm>
              <a:prstGeom prst="cloud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8" name="Group 47"/>
            <p:cNvGrpSpPr/>
            <p:nvPr/>
          </p:nvGrpSpPr>
          <p:grpSpPr>
            <a:xfrm>
              <a:off x="1719942" y="3249902"/>
              <a:ext cx="198119" cy="237694"/>
              <a:chOff x="4714504" y="3358747"/>
              <a:chExt cx="198119" cy="237694"/>
            </a:xfrm>
          </p:grpSpPr>
          <p:sp>
            <p:nvSpPr>
              <p:cNvPr id="49" name="Oval 48"/>
              <p:cNvSpPr/>
              <p:nvPr/>
            </p:nvSpPr>
            <p:spPr>
              <a:xfrm>
                <a:off x="4714504" y="3550722"/>
                <a:ext cx="45719" cy="45719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" name="Oval 49"/>
              <p:cNvSpPr/>
              <p:nvPr/>
            </p:nvSpPr>
            <p:spPr>
              <a:xfrm>
                <a:off x="4866904" y="3358747"/>
                <a:ext cx="45719" cy="45719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8" name="Group 57"/>
            <p:cNvGrpSpPr/>
            <p:nvPr/>
          </p:nvGrpSpPr>
          <p:grpSpPr>
            <a:xfrm>
              <a:off x="4116717" y="3247927"/>
              <a:ext cx="198119" cy="237694"/>
              <a:chOff x="4714504" y="3358747"/>
              <a:chExt cx="198119" cy="237694"/>
            </a:xfrm>
          </p:grpSpPr>
          <p:sp>
            <p:nvSpPr>
              <p:cNvPr id="59" name="Oval 58"/>
              <p:cNvSpPr/>
              <p:nvPr/>
            </p:nvSpPr>
            <p:spPr>
              <a:xfrm>
                <a:off x="4714504" y="3550722"/>
                <a:ext cx="45719" cy="45719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0" name="Oval 59"/>
              <p:cNvSpPr/>
              <p:nvPr/>
            </p:nvSpPr>
            <p:spPr>
              <a:xfrm>
                <a:off x="4866904" y="3358747"/>
                <a:ext cx="45719" cy="45719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65" name="Straight Connector 64"/>
            <p:cNvCxnSpPr/>
            <p:nvPr/>
          </p:nvCxnSpPr>
          <p:spPr>
            <a:xfrm flipH="1">
              <a:off x="1741911" y="3260887"/>
              <a:ext cx="152400" cy="191975"/>
            </a:xfrm>
            <a:prstGeom prst="line">
              <a:avLst/>
            </a:prstGeom>
            <a:ln w="38100"/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sp>
          <p:nvSpPr>
            <p:cNvPr id="73" name="Rectangle 72"/>
            <p:cNvSpPr/>
            <p:nvPr/>
          </p:nvSpPr>
          <p:spPr>
            <a:xfrm>
              <a:off x="1907171" y="4906892"/>
              <a:ext cx="487634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dirty="0" smtClean="0">
                  <a:solidFill>
                    <a:prstClr val="black"/>
                  </a:solidFill>
                  <a:latin typeface="Comic Sans MS" pitchFamily="66" charset="0"/>
                </a:rPr>
                <a:t>G</a:t>
              </a:r>
              <a:r>
                <a:rPr lang="en-US" sz="2400" baseline="-25000" dirty="0" smtClean="0">
                  <a:solidFill>
                    <a:prstClr val="black"/>
                  </a:solidFill>
                  <a:latin typeface="Comic Sans MS" pitchFamily="66" charset="0"/>
                </a:rPr>
                <a:t>1</a:t>
              </a:r>
              <a:endParaRPr lang="en-US" dirty="0"/>
            </a:p>
          </p:txBody>
        </p:sp>
        <p:sp>
          <p:nvSpPr>
            <p:cNvPr id="74" name="Rectangle 73"/>
            <p:cNvSpPr/>
            <p:nvPr/>
          </p:nvSpPr>
          <p:spPr>
            <a:xfrm>
              <a:off x="4410885" y="4857410"/>
              <a:ext cx="519694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dirty="0" smtClean="0">
                  <a:solidFill>
                    <a:prstClr val="black"/>
                  </a:solidFill>
                  <a:latin typeface="Comic Sans MS" pitchFamily="66" charset="0"/>
                </a:rPr>
                <a:t>G</a:t>
              </a:r>
              <a:r>
                <a:rPr lang="en-US" sz="2400" baseline="-25000" dirty="0" smtClean="0">
                  <a:solidFill>
                    <a:prstClr val="black"/>
                  </a:solidFill>
                  <a:latin typeface="Comic Sans MS" pitchFamily="66" charset="0"/>
                </a:rPr>
                <a:t>2</a:t>
              </a:r>
              <a:endParaRPr lang="en-US" dirty="0"/>
            </a:p>
          </p:txBody>
        </p:sp>
        <p:grpSp>
          <p:nvGrpSpPr>
            <p:cNvPr id="76" name="Group 75"/>
            <p:cNvGrpSpPr/>
            <p:nvPr/>
          </p:nvGrpSpPr>
          <p:grpSpPr>
            <a:xfrm>
              <a:off x="6303801" y="1185564"/>
              <a:ext cx="2208810" cy="4429497"/>
              <a:chOff x="5650676" y="1613064"/>
              <a:chExt cx="2208810" cy="4429497"/>
            </a:xfrm>
          </p:grpSpPr>
          <p:grpSp>
            <p:nvGrpSpPr>
              <p:cNvPr id="55" name="Group 54"/>
              <p:cNvGrpSpPr/>
              <p:nvPr/>
            </p:nvGrpSpPr>
            <p:grpSpPr>
              <a:xfrm>
                <a:off x="5650676" y="1613064"/>
                <a:ext cx="2208810" cy="4429497"/>
                <a:chOff x="3051961" y="2371276"/>
                <a:chExt cx="993566" cy="2718591"/>
              </a:xfrm>
            </p:grpSpPr>
            <p:pic>
              <p:nvPicPr>
                <p:cNvPr id="56" name="Content Placeholder 29" descr="graph-slice.png"/>
                <p:cNvPicPr>
                  <a:picLocks noChangeAspect="1"/>
                </p:cNvPicPr>
                <p:nvPr/>
              </p:nvPicPr>
              <p:blipFill>
                <a:blip r:embed="rId3" cstate="print"/>
                <a:stretch>
                  <a:fillRect/>
                </a:stretch>
              </p:blipFill>
              <p:spPr>
                <a:xfrm>
                  <a:off x="3051961" y="2371276"/>
                  <a:ext cx="993566" cy="2718591"/>
                </a:xfrm>
                <a:prstGeom prst="rect">
                  <a:avLst/>
                </a:prstGeom>
              </p:spPr>
            </p:pic>
            <p:sp>
              <p:nvSpPr>
                <p:cNvPr id="57" name="Cloud 56"/>
                <p:cNvSpPr/>
                <p:nvPr/>
              </p:nvSpPr>
              <p:spPr>
                <a:xfrm rot="554511">
                  <a:off x="3145686" y="3053111"/>
                  <a:ext cx="805558" cy="1246909"/>
                </a:xfrm>
                <a:prstGeom prst="cloud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61" name="Group 60"/>
              <p:cNvGrpSpPr/>
              <p:nvPr/>
            </p:nvGrpSpPr>
            <p:grpSpPr>
              <a:xfrm>
                <a:off x="6610565" y="3639797"/>
                <a:ext cx="198119" cy="237694"/>
                <a:chOff x="4714504" y="3358747"/>
                <a:chExt cx="198119" cy="237694"/>
              </a:xfrm>
            </p:grpSpPr>
            <p:sp>
              <p:nvSpPr>
                <p:cNvPr id="62" name="Oval 61"/>
                <p:cNvSpPr/>
                <p:nvPr/>
              </p:nvSpPr>
              <p:spPr>
                <a:xfrm>
                  <a:off x="4714504" y="3550722"/>
                  <a:ext cx="45719" cy="45719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3" name="Oval 62"/>
                <p:cNvSpPr/>
                <p:nvPr/>
              </p:nvSpPr>
              <p:spPr>
                <a:xfrm>
                  <a:off x="4866904" y="3358747"/>
                  <a:ext cx="45719" cy="45719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6748345" y="5330432"/>
                <a:ext cx="726481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400" dirty="0" smtClean="0">
                    <a:solidFill>
                      <a:prstClr val="black"/>
                    </a:solidFill>
                    <a:latin typeface="Comic Sans MS" pitchFamily="66" charset="0"/>
                  </a:rPr>
                  <a:t>G</a:t>
                </a:r>
                <a:r>
                  <a:rPr lang="en-US" sz="2400" baseline="-25000" dirty="0" smtClean="0">
                    <a:solidFill>
                      <a:prstClr val="black"/>
                    </a:solidFill>
                    <a:latin typeface="Comic Sans MS" pitchFamily="66" charset="0"/>
                  </a:rPr>
                  <a:t>T+1</a:t>
                </a:r>
                <a:endParaRPr lang="en-US" dirty="0"/>
              </a:p>
            </p:txBody>
          </p:sp>
        </p:grpSp>
        <p:sp>
          <p:nvSpPr>
            <p:cNvPr id="77" name="Rectangle 76"/>
            <p:cNvSpPr/>
            <p:nvPr/>
          </p:nvSpPr>
          <p:spPr>
            <a:xfrm>
              <a:off x="5062048" y="4831683"/>
              <a:ext cx="1041868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400" dirty="0" smtClean="0">
                  <a:solidFill>
                    <a:prstClr val="black"/>
                  </a:solidFill>
                  <a:latin typeface="Comic Sans MS" pitchFamily="66" charset="0"/>
                </a:rPr>
                <a:t>……</a:t>
              </a:r>
              <a:endParaRPr lang="en-US" dirty="0"/>
            </a:p>
          </p:txBody>
        </p:sp>
        <p:sp>
          <p:nvSpPr>
            <p:cNvPr id="80" name="TextBox 79"/>
            <p:cNvSpPr txBox="1"/>
            <p:nvPr/>
          </p:nvSpPr>
          <p:spPr>
            <a:xfrm>
              <a:off x="1199408" y="2743212"/>
              <a:ext cx="130628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Comic Sans MS" pitchFamily="66" charset="0"/>
                </a:rPr>
                <a:t>Y</a:t>
              </a:r>
              <a:r>
                <a:rPr lang="en-US" baseline="-25000" dirty="0" smtClean="0">
                  <a:latin typeface="Comic Sans MS" pitchFamily="66" charset="0"/>
                </a:rPr>
                <a:t>1</a:t>
              </a:r>
              <a:r>
                <a:rPr lang="en-US" dirty="0" smtClean="0">
                  <a:latin typeface="Comic Sans MS" pitchFamily="66" charset="0"/>
                </a:rPr>
                <a:t> (i,j)=1</a:t>
              </a:r>
              <a:endParaRPr lang="en-US" dirty="0">
                <a:latin typeface="Comic Sans MS" pitchFamily="66" charset="0"/>
              </a:endParaRPr>
            </a:p>
          </p:txBody>
        </p:sp>
        <p:sp>
          <p:nvSpPr>
            <p:cNvPr id="81" name="TextBox 80"/>
            <p:cNvSpPr txBox="1"/>
            <p:nvPr/>
          </p:nvSpPr>
          <p:spPr>
            <a:xfrm>
              <a:off x="3596245" y="2764984"/>
              <a:ext cx="136764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Comic Sans MS" pitchFamily="66" charset="0"/>
                </a:rPr>
                <a:t>Y</a:t>
              </a:r>
              <a:r>
                <a:rPr lang="en-US" baseline="-25000" dirty="0" smtClean="0">
                  <a:latin typeface="Comic Sans MS" pitchFamily="66" charset="0"/>
                </a:rPr>
                <a:t>2</a:t>
              </a:r>
              <a:r>
                <a:rPr lang="en-US" dirty="0" smtClean="0">
                  <a:latin typeface="Comic Sans MS" pitchFamily="66" charset="0"/>
                </a:rPr>
                <a:t> (i,j)=0</a:t>
              </a:r>
              <a:endParaRPr lang="en-US" dirty="0">
                <a:latin typeface="Comic Sans MS" pitchFamily="66" charset="0"/>
              </a:endParaRPr>
            </a:p>
          </p:txBody>
        </p:sp>
        <p:sp>
          <p:nvSpPr>
            <p:cNvPr id="82" name="TextBox 81"/>
            <p:cNvSpPr txBox="1"/>
            <p:nvPr/>
          </p:nvSpPr>
          <p:spPr>
            <a:xfrm>
              <a:off x="6778830" y="2717482"/>
              <a:ext cx="1466146" cy="47593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Comic Sans MS" pitchFamily="66" charset="0"/>
                </a:rPr>
                <a:t>Y</a:t>
              </a:r>
              <a:r>
                <a:rPr lang="en-US" baseline="-25000" dirty="0" smtClean="0">
                  <a:latin typeface="Comic Sans MS" pitchFamily="66" charset="0"/>
                </a:rPr>
                <a:t>T+1</a:t>
              </a:r>
              <a:r>
                <a:rPr lang="en-US" dirty="0" smtClean="0">
                  <a:latin typeface="Comic Sans MS" pitchFamily="66" charset="0"/>
                </a:rPr>
                <a:t> (i,j)=</a:t>
              </a:r>
              <a:r>
                <a:rPr lang="en-US" dirty="0" smtClean="0">
                  <a:solidFill>
                    <a:srgbClr val="FF0000"/>
                  </a:solidFill>
                  <a:latin typeface="Comic Sans MS" pitchFamily="66" charset="0"/>
                </a:rPr>
                <a:t>?</a:t>
              </a:r>
              <a:endParaRPr lang="en-US" dirty="0">
                <a:solidFill>
                  <a:srgbClr val="FF0000"/>
                </a:solidFill>
                <a:latin typeface="Comic Sans MS" pitchFamily="66" charset="0"/>
              </a:endParaRPr>
            </a:p>
          </p:txBody>
        </p:sp>
      </p:grpSp>
      <p:sp>
        <p:nvSpPr>
          <p:cNvPr id="4" name="TextBox 3"/>
          <p:cNvSpPr txBox="1"/>
          <p:nvPr/>
        </p:nvSpPr>
        <p:spPr>
          <a:xfrm>
            <a:off x="648587" y="4933508"/>
            <a:ext cx="79744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Y</a:t>
            </a:r>
            <a:r>
              <a:rPr lang="en-US" sz="2800" baseline="-25000" dirty="0" smtClean="0"/>
              <a:t>T+1</a:t>
            </a:r>
            <a:r>
              <a:rPr lang="en-US" sz="2800" dirty="0" smtClean="0"/>
              <a:t>(</a:t>
            </a:r>
            <a:r>
              <a:rPr lang="en-US" sz="2800" i="1" dirty="0" err="1"/>
              <a:t>i</a:t>
            </a:r>
            <a:r>
              <a:rPr lang="en-US" sz="2800" i="1" dirty="0" err="1" smtClean="0"/>
              <a:t>,j</a:t>
            </a:r>
            <a:r>
              <a:rPr lang="en-US" sz="2800" dirty="0" smtClean="0"/>
              <a:t>) | G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,G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, …,G</a:t>
            </a:r>
            <a:r>
              <a:rPr lang="en-US" sz="2800" baseline="-25000" dirty="0" smtClean="0"/>
              <a:t>T</a:t>
            </a:r>
            <a:r>
              <a:rPr lang="en-US" sz="2800" dirty="0" smtClean="0"/>
              <a:t>  ~  </a:t>
            </a:r>
            <a:r>
              <a:rPr lang="en-US" sz="2800" i="1" dirty="0" smtClean="0">
                <a:solidFill>
                  <a:srgbClr val="FF0000"/>
                </a:solidFill>
              </a:rPr>
              <a:t>Bernoulli</a:t>
            </a:r>
            <a:r>
              <a:rPr lang="en-US" sz="2800" i="1" dirty="0" smtClean="0"/>
              <a:t> </a:t>
            </a:r>
            <a:r>
              <a:rPr lang="en-US" sz="2800" dirty="0" smtClean="0"/>
              <a:t>(g</a:t>
            </a:r>
            <a:r>
              <a:rPr lang="en-US" sz="2800" baseline="-25000" dirty="0" smtClean="0"/>
              <a:t>G1,G2,…GT</a:t>
            </a:r>
            <a:r>
              <a:rPr lang="en-US" sz="2800" dirty="0" smtClean="0"/>
              <a:t>(</a:t>
            </a:r>
            <a:r>
              <a:rPr lang="en-US" sz="2800" i="1" dirty="0" err="1" smtClean="0"/>
              <a:t>i,j</a:t>
            </a:r>
            <a:r>
              <a:rPr lang="en-US" sz="2800" dirty="0" smtClean="0"/>
              <a:t>))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425301" y="5730956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Edge in T+1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656522" y="5704831"/>
            <a:ext cx="3328000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Features of previous graphs</a:t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en-US" b="1" dirty="0" smtClean="0">
                <a:solidFill>
                  <a:srgbClr val="FF0000"/>
                </a:solidFill>
              </a:rPr>
              <a:t>and this pair of nodes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6" name="Right Brace 5"/>
          <p:cNvSpPr/>
          <p:nvPr/>
        </p:nvSpPr>
        <p:spPr bwMode="auto">
          <a:xfrm rot="5400000">
            <a:off x="1095155" y="4976040"/>
            <a:ext cx="361506" cy="1254641"/>
          </a:xfrm>
          <a:prstGeom prst="rightBrace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6" name="Right Brace 35"/>
          <p:cNvSpPr/>
          <p:nvPr/>
        </p:nvSpPr>
        <p:spPr bwMode="auto">
          <a:xfrm rot="5400000">
            <a:off x="7170081" y="4483588"/>
            <a:ext cx="341557" cy="2245308"/>
          </a:xfrm>
          <a:prstGeom prst="rightBrace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4044D-A13D-44B5-B1F1-D8E508173000}" type="slidenum">
              <a:rPr lang="en-US" smtClean="0"/>
              <a:pPr/>
              <a:t>8</a:t>
            </a:fld>
            <a:endParaRPr lang="en-US"/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5494"/>
    </mc:Choice>
    <mc:Fallback xmlns="">
      <p:transition spd="slow" advTm="75494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34" grpId="0" animBg="1"/>
      <p:bldP spid="6" grpId="0" animBg="1"/>
      <p:bldP spid="3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be 3"/>
          <p:cNvSpPr/>
          <p:nvPr/>
        </p:nvSpPr>
        <p:spPr>
          <a:xfrm>
            <a:off x="2956954" y="4512624"/>
            <a:ext cx="1216152" cy="1216152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" name="Group 13"/>
          <p:cNvGrpSpPr/>
          <p:nvPr/>
        </p:nvGrpSpPr>
        <p:grpSpPr>
          <a:xfrm>
            <a:off x="2083296" y="5095311"/>
            <a:ext cx="1419928" cy="1387835"/>
            <a:chOff x="2083296" y="5095311"/>
            <a:chExt cx="1419928" cy="1387835"/>
          </a:xfrm>
        </p:grpSpPr>
        <p:cxnSp>
          <p:nvCxnSpPr>
            <p:cNvPr id="9" name="Straight Arrow Connector 8"/>
            <p:cNvCxnSpPr/>
            <p:nvPr/>
          </p:nvCxnSpPr>
          <p:spPr>
            <a:xfrm rot="5400000" flipH="1" flipV="1">
              <a:off x="1941617" y="5611093"/>
              <a:ext cx="1033151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/>
            <p:nvPr/>
          </p:nvCxnSpPr>
          <p:spPr>
            <a:xfrm>
              <a:off x="2443545" y="6138359"/>
              <a:ext cx="1059679" cy="118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/>
            <p:nvPr/>
          </p:nvCxnSpPr>
          <p:spPr>
            <a:xfrm flipV="1">
              <a:off x="2477192" y="5735782"/>
              <a:ext cx="444137" cy="376847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TextBox 15"/>
            <p:cNvSpPr txBox="1"/>
            <p:nvPr/>
          </p:nvSpPr>
          <p:spPr>
            <a:xfrm>
              <a:off x="2083296" y="5176107"/>
              <a:ext cx="40427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/>
                <a:t>cn</a:t>
              </a:r>
              <a:endParaRPr lang="en-US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3042123" y="6113814"/>
              <a:ext cx="4154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/>
                <a:t>ℓℓ</a:t>
              </a:r>
              <a:endParaRPr lang="en-US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2444336" y="5531923"/>
              <a:ext cx="53091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deg</a:t>
              </a:r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5325" y="223284"/>
            <a:ext cx="8229600" cy="919716"/>
          </a:xfrm>
        </p:spPr>
        <p:txBody>
          <a:bodyPr>
            <a:normAutofit/>
          </a:bodyPr>
          <a:lstStyle/>
          <a:p>
            <a:r>
              <a:rPr lang="en-US" sz="3600" dirty="0" smtClean="0"/>
              <a:t>Including graph-based features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38943"/>
            <a:ext cx="8392548" cy="452596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Example set of features for pair (i,j): </a:t>
            </a:r>
          </a:p>
          <a:p>
            <a:pPr lvl="1"/>
            <a:r>
              <a:rPr lang="en-US" sz="2000" dirty="0" err="1" smtClean="0"/>
              <a:t>cn</a:t>
            </a:r>
            <a:r>
              <a:rPr lang="en-US" sz="2000" dirty="0" smtClean="0"/>
              <a:t>(i,j)  (common neighbors)</a:t>
            </a:r>
          </a:p>
          <a:p>
            <a:pPr lvl="1"/>
            <a:r>
              <a:rPr lang="en-US" sz="2000" dirty="0" err="1" smtClean="0"/>
              <a:t>ℓℓ</a:t>
            </a:r>
            <a:r>
              <a:rPr lang="en-US" sz="2000" dirty="0" smtClean="0"/>
              <a:t>(i,j)    (last time a link was formed)</a:t>
            </a:r>
          </a:p>
          <a:p>
            <a:pPr lvl="1"/>
            <a:r>
              <a:rPr lang="en-US" sz="2000" dirty="0" smtClean="0"/>
              <a:t>deg(j)</a:t>
            </a:r>
          </a:p>
          <a:p>
            <a:r>
              <a:rPr lang="en-US" sz="2400" dirty="0" smtClean="0"/>
              <a:t>Represent dynamics using “</a:t>
            </a:r>
            <a:r>
              <a:rPr lang="en-US" sz="2400" dirty="0" err="1" smtClean="0">
                <a:solidFill>
                  <a:srgbClr val="FF0000"/>
                </a:solidFill>
                <a:latin typeface="Comic Sans MS" pitchFamily="66" charset="0"/>
              </a:rPr>
              <a:t>datacubes</a:t>
            </a:r>
            <a:r>
              <a:rPr lang="en-US" sz="2400" dirty="0" smtClean="0"/>
              <a:t>” of these features.</a:t>
            </a:r>
          </a:p>
          <a:p>
            <a:pPr lvl="1"/>
            <a:r>
              <a:rPr lang="en-US" sz="2000" dirty="0" smtClean="0"/>
              <a:t>≈ multi-dimensional histogram on binned feature values</a:t>
            </a:r>
          </a:p>
        </p:txBody>
      </p:sp>
      <p:sp>
        <p:nvSpPr>
          <p:cNvPr id="5" name="Cube 4"/>
          <p:cNvSpPr/>
          <p:nvPr/>
        </p:nvSpPr>
        <p:spPr>
          <a:xfrm>
            <a:off x="3249872" y="4986671"/>
            <a:ext cx="288973" cy="366292"/>
          </a:xfrm>
          <a:prstGeom prst="cub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Arrow Connector 6"/>
          <p:cNvCxnSpPr>
            <a:stCxn id="5" idx="4"/>
          </p:cNvCxnSpPr>
          <p:nvPr/>
        </p:nvCxnSpPr>
        <p:spPr>
          <a:xfrm flipV="1">
            <a:off x="3466602" y="4560127"/>
            <a:ext cx="1509158" cy="64581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4997719" y="4076268"/>
            <a:ext cx="346759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800" dirty="0" smtClean="0"/>
          </a:p>
          <a:p>
            <a:r>
              <a:rPr lang="el-GR" dirty="0" smtClean="0"/>
              <a:t>η</a:t>
            </a:r>
            <a:r>
              <a:rPr lang="en-US" baseline="-25000" dirty="0" smtClean="0"/>
              <a:t>t</a:t>
            </a:r>
            <a:r>
              <a:rPr lang="en-US" dirty="0" smtClean="0"/>
              <a:t> = #pairs in </a:t>
            </a:r>
            <a:r>
              <a:rPr lang="en-US" dirty="0" err="1" smtClean="0"/>
              <a:t>G</a:t>
            </a:r>
            <a:r>
              <a:rPr lang="en-US" baseline="-25000" dirty="0" err="1" smtClean="0"/>
              <a:t>t</a:t>
            </a:r>
            <a:r>
              <a:rPr lang="en-US" dirty="0" smtClean="0"/>
              <a:t> with these features </a:t>
            </a:r>
          </a:p>
          <a:p>
            <a:r>
              <a:rPr lang="en-US" dirty="0" smtClean="0"/>
              <a:t>	</a:t>
            </a:r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1252856" y="4106931"/>
            <a:ext cx="1456937" cy="923330"/>
            <a:chOff x="1278460" y="4286125"/>
            <a:chExt cx="1456937" cy="923330"/>
          </a:xfrm>
        </p:grpSpPr>
        <p:sp>
          <p:nvSpPr>
            <p:cNvPr id="23" name="TextBox 22"/>
            <p:cNvSpPr txBox="1"/>
            <p:nvPr/>
          </p:nvSpPr>
          <p:spPr>
            <a:xfrm>
              <a:off x="1278460" y="4286125"/>
              <a:ext cx="1456937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1  ≤  </a:t>
              </a:r>
              <a:r>
                <a:rPr lang="en-US" dirty="0" err="1" smtClean="0"/>
                <a:t>cn</a:t>
              </a:r>
              <a:r>
                <a:rPr lang="en-US" dirty="0" smtClean="0"/>
                <a:t>   ≤ 3</a:t>
              </a:r>
              <a:br>
                <a:rPr lang="en-US" dirty="0" smtClean="0"/>
              </a:br>
              <a:r>
                <a:rPr lang="en-US" dirty="0" smtClean="0"/>
                <a:t>3  ≤ deg  ≤ 6</a:t>
              </a:r>
              <a:br>
                <a:rPr lang="en-US" dirty="0" smtClean="0"/>
              </a:br>
              <a:r>
                <a:rPr lang="en-US" dirty="0" smtClean="0"/>
                <a:t>1  ≤  ℓℓ   ≤ 2</a:t>
              </a:r>
              <a:endParaRPr lang="en-US" dirty="0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1318160" y="4286998"/>
              <a:ext cx="1377538" cy="890648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4" name="TextBox 23"/>
          <p:cNvSpPr txBox="1"/>
          <p:nvPr/>
        </p:nvSpPr>
        <p:spPr>
          <a:xfrm>
            <a:off x="5093416" y="5737136"/>
            <a:ext cx="3806039" cy="76944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sz="800" dirty="0" smtClean="0"/>
          </a:p>
          <a:p>
            <a:r>
              <a:rPr lang="el-GR" dirty="0" smtClean="0"/>
              <a:t>η</a:t>
            </a:r>
            <a:r>
              <a:rPr lang="en-US" baseline="-25000" dirty="0" smtClean="0"/>
              <a:t>t</a:t>
            </a:r>
            <a:r>
              <a:rPr lang="en-US" baseline="30000" dirty="0" smtClean="0"/>
              <a:t>+</a:t>
            </a:r>
            <a:r>
              <a:rPr lang="en-US" dirty="0" smtClean="0"/>
              <a:t> = #pairs in </a:t>
            </a:r>
            <a:r>
              <a:rPr lang="en-US" dirty="0" err="1" smtClean="0"/>
              <a:t>G</a:t>
            </a:r>
            <a:r>
              <a:rPr lang="en-US" baseline="-25000" dirty="0" err="1" smtClean="0"/>
              <a:t>t</a:t>
            </a:r>
            <a:r>
              <a:rPr lang="en-US" dirty="0" smtClean="0"/>
              <a:t> with these features, which had an edge in G</a:t>
            </a:r>
            <a:r>
              <a:rPr lang="en-US" baseline="-25000" dirty="0" smtClean="0"/>
              <a:t>t+1</a:t>
            </a:r>
            <a:endParaRPr lang="en-US" dirty="0"/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3492334" y="5186054"/>
            <a:ext cx="1637806" cy="81098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5085269" y="4845132"/>
            <a:ext cx="3764479" cy="1015663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high </a:t>
            </a:r>
            <a:r>
              <a:rPr lang="el-GR" sz="2000" b="1" dirty="0" smtClean="0">
                <a:solidFill>
                  <a:srgbClr val="FF0000"/>
                </a:solidFill>
              </a:rPr>
              <a:t>η</a:t>
            </a:r>
            <a:r>
              <a:rPr lang="en-US" sz="2000" b="1" baseline="-25000" dirty="0" smtClean="0">
                <a:solidFill>
                  <a:srgbClr val="FF0000"/>
                </a:solidFill>
              </a:rPr>
              <a:t>t</a:t>
            </a:r>
            <a:r>
              <a:rPr lang="en-US" sz="2000" b="1" baseline="30000" dirty="0" smtClean="0">
                <a:solidFill>
                  <a:srgbClr val="FF0000"/>
                </a:solidFill>
              </a:rPr>
              <a:t>+</a:t>
            </a:r>
            <a:r>
              <a:rPr lang="en-US" sz="2000" b="1" dirty="0" smtClean="0">
                <a:solidFill>
                  <a:srgbClr val="FF0000"/>
                </a:solidFill>
              </a:rPr>
              <a:t>/</a:t>
            </a:r>
            <a:r>
              <a:rPr lang="el-GR" sz="2000" b="1" dirty="0" smtClean="0">
                <a:solidFill>
                  <a:srgbClr val="FF0000"/>
                </a:solidFill>
              </a:rPr>
              <a:t>η</a:t>
            </a:r>
            <a:r>
              <a:rPr lang="en-US" sz="2000" b="1" baseline="-25000" dirty="0" smtClean="0">
                <a:solidFill>
                  <a:srgbClr val="FF0000"/>
                </a:solidFill>
              </a:rPr>
              <a:t>t</a:t>
            </a:r>
            <a:r>
              <a:rPr lang="en-US" sz="2000" b="1" dirty="0" smtClean="0">
                <a:solidFill>
                  <a:srgbClr val="FF0000"/>
                </a:solidFill>
              </a:rPr>
              <a:t> </a:t>
            </a:r>
            <a:r>
              <a:rPr lang="en-US" sz="2000" b="1" baseline="30000" dirty="0" smtClean="0">
                <a:solidFill>
                  <a:srgbClr val="FF0000"/>
                </a:solidFill>
              </a:rPr>
              <a:t> </a:t>
            </a:r>
            <a:r>
              <a:rPr lang="en-US" sz="2000" b="1" dirty="0" smtClean="0">
                <a:solidFill>
                  <a:srgbClr val="FF0000"/>
                </a:solidFill>
              </a:rPr>
              <a:t> </a:t>
            </a:r>
            <a:r>
              <a:rPr lang="en-US" sz="2000" dirty="0" smtClean="0">
                <a:solidFill>
                  <a:srgbClr val="0070C0"/>
                </a:solidFill>
                <a:sym typeface="Wingdings" pitchFamily="2" charset="2"/>
              </a:rPr>
              <a:t> </a:t>
            </a:r>
            <a:r>
              <a:rPr lang="en-US" sz="2000" dirty="0" smtClean="0">
                <a:solidFill>
                  <a:srgbClr val="0070C0"/>
                </a:solidFill>
              </a:rPr>
              <a:t>this feature combination is more likely to create a new edge at time t+1</a:t>
            </a:r>
            <a:endParaRPr lang="en-US" sz="2400" dirty="0">
              <a:solidFill>
                <a:srgbClr val="0070C0"/>
              </a:solidFill>
            </a:endParaRP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4044D-A13D-44B5-B1F1-D8E508173000}" type="slidenum">
              <a:rPr lang="en-US" smtClean="0"/>
              <a:pPr/>
              <a:t>9</a:t>
            </a:fld>
            <a:endParaRPr lang="en-US"/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19206"/>
    </mc:Choice>
    <mc:Fallback xmlns="">
      <p:transition spd="slow" advTm="219206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19" grpId="0"/>
      <p:bldP spid="24" grpId="0" animBg="1"/>
      <p:bldP spid="25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4.2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2.5|46|37.9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|10.1|11.2|20.6|55.3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7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2.8|73.2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5.4|25.6|14.6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9.7|2.8|30.5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6.4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0.3|5.6|20.6|28.9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1.8|11.7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0.6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86.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1.7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0.8|44.5|8.3|2.9|13.5|55.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6.9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00.4|47.3|33.4|17.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4|1|38.6|60.2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80.8|12.9|11.5|10.2"/>
</p:tagLst>
</file>

<file path=ppt/theme/theme1.xml><?xml version="1.0" encoding="utf-8"?>
<a:theme xmlns:a="http://schemas.openxmlformats.org/drawingml/2006/main" name="Theme1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50800" cap="flat" cmpd="sng" algn="ctr">
          <a:solidFill>
            <a:srgbClr val="FF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9215</TotalTime>
  <Words>1501</Words>
  <Application>Microsoft Office PowerPoint</Application>
  <PresentationFormat>On-screen Show (4:3)</PresentationFormat>
  <Paragraphs>436</Paragraphs>
  <Slides>39</Slides>
  <Notes>9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1" baseType="lpstr">
      <vt:lpstr>Theme1</vt:lpstr>
      <vt:lpstr>Equation</vt:lpstr>
      <vt:lpstr>Nonparametric Link Prediction in Dynamic Graphs</vt:lpstr>
      <vt:lpstr>Link Prediction</vt:lpstr>
      <vt:lpstr>Link Prediction</vt:lpstr>
      <vt:lpstr>Link Prediction</vt:lpstr>
      <vt:lpstr>Related Work</vt:lpstr>
      <vt:lpstr>Goal</vt:lpstr>
      <vt:lpstr>Outline</vt:lpstr>
      <vt:lpstr>The Link Prediction Problem in Dynamic Graphs</vt:lpstr>
      <vt:lpstr>Including graph-based features</vt:lpstr>
      <vt:lpstr>PowerPoint Presentation</vt:lpstr>
      <vt:lpstr>PowerPoint Presentation</vt:lpstr>
      <vt:lpstr>Our Model</vt:lpstr>
      <vt:lpstr>Our Model</vt:lpstr>
      <vt:lpstr>Outline</vt:lpstr>
      <vt:lpstr>Kernel Estimator for g</vt:lpstr>
      <vt:lpstr>PowerPoint Presentation</vt:lpstr>
      <vt:lpstr>Kernel Estimator for g</vt:lpstr>
      <vt:lpstr>PowerPoint Presentation</vt:lpstr>
      <vt:lpstr>Similarity between two datacubes</vt:lpstr>
      <vt:lpstr>Similarity between two datacubes</vt:lpstr>
      <vt:lpstr>PowerPoint Presentation</vt:lpstr>
      <vt:lpstr>Outline</vt:lpstr>
      <vt:lpstr>Consistency of Estimator</vt:lpstr>
      <vt:lpstr>Consistency of Estimator</vt:lpstr>
      <vt:lpstr>Consistency of Estimator</vt:lpstr>
      <vt:lpstr>Consistency of Estimator</vt:lpstr>
      <vt:lpstr>Outline</vt:lpstr>
      <vt:lpstr>Scalability</vt:lpstr>
      <vt:lpstr>Using LSH</vt:lpstr>
      <vt:lpstr>Using LSH</vt:lpstr>
      <vt:lpstr>Using LSH</vt:lpstr>
      <vt:lpstr>Fast Search Using LSH</vt:lpstr>
      <vt:lpstr>Outline</vt:lpstr>
      <vt:lpstr>Experiments</vt:lpstr>
      <vt:lpstr>Setup</vt:lpstr>
      <vt:lpstr>Simulations</vt:lpstr>
      <vt:lpstr>Simulations</vt:lpstr>
      <vt:lpstr>Sensor Network*</vt:lpstr>
      <vt:lpstr>Summary</vt:lpstr>
    </vt:vector>
  </TitlesOfParts>
  <Company>Carnegie Mellon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Nonparametric Link-prediction</dc:title>
  <dc:creator>Lenovo User</dc:creator>
  <cp:lastModifiedBy>DEEPAYAN CHAKRABARTI</cp:lastModifiedBy>
  <cp:revision>578</cp:revision>
  <dcterms:created xsi:type="dcterms:W3CDTF">2011-09-07T04:44:22Z</dcterms:created>
  <dcterms:modified xsi:type="dcterms:W3CDTF">2012-07-03T18:19:41Z</dcterms:modified>
</cp:coreProperties>
</file>