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25"/>
  </p:notesMasterIdLst>
  <p:sldIdLst>
    <p:sldId id="256" r:id="rId2"/>
    <p:sldId id="347" r:id="rId3"/>
    <p:sldId id="348" r:id="rId4"/>
    <p:sldId id="368" r:id="rId5"/>
    <p:sldId id="369" r:id="rId6"/>
    <p:sldId id="349" r:id="rId7"/>
    <p:sldId id="351" r:id="rId8"/>
    <p:sldId id="352" r:id="rId9"/>
    <p:sldId id="370" r:id="rId10"/>
    <p:sldId id="353" r:id="rId11"/>
    <p:sldId id="371" r:id="rId12"/>
    <p:sldId id="354" r:id="rId13"/>
    <p:sldId id="375" r:id="rId14"/>
    <p:sldId id="376" r:id="rId15"/>
    <p:sldId id="380" r:id="rId16"/>
    <p:sldId id="356" r:id="rId17"/>
    <p:sldId id="372" r:id="rId18"/>
    <p:sldId id="381" r:id="rId19"/>
    <p:sldId id="383" r:id="rId20"/>
    <p:sldId id="357" r:id="rId21"/>
    <p:sldId id="358" r:id="rId22"/>
    <p:sldId id="359" r:id="rId23"/>
    <p:sldId id="384" r:id="rId24"/>
  </p:sldIdLst>
  <p:sldSz cx="9144000" cy="6858000" type="screen4x3"/>
  <p:notesSz cx="6858000" cy="9144000"/>
  <p:defaultTextStyle>
    <a:defPPr>
      <a:defRPr lang="en-US"/>
    </a:defPPr>
    <a:lvl1pPr algn="ctr" rtl="0" fontAlgn="base">
      <a:spcBef>
        <a:spcPct val="50000"/>
      </a:spcBef>
      <a:spcAft>
        <a:spcPct val="0"/>
      </a:spcAft>
      <a:defRPr sz="2400" kern="1200">
        <a:solidFill>
          <a:schemeClr val="tx1"/>
        </a:solidFill>
        <a:latin typeface="Arial" pitchFamily="34" charset="0"/>
        <a:ea typeface="+mn-ea"/>
        <a:cs typeface="+mn-cs"/>
      </a:defRPr>
    </a:lvl1pPr>
    <a:lvl2pPr marL="457200" algn="ctr" rtl="0" fontAlgn="base">
      <a:spcBef>
        <a:spcPct val="50000"/>
      </a:spcBef>
      <a:spcAft>
        <a:spcPct val="0"/>
      </a:spcAft>
      <a:defRPr sz="2400" kern="1200">
        <a:solidFill>
          <a:schemeClr val="tx1"/>
        </a:solidFill>
        <a:latin typeface="Arial" pitchFamily="34" charset="0"/>
        <a:ea typeface="+mn-ea"/>
        <a:cs typeface="+mn-cs"/>
      </a:defRPr>
    </a:lvl2pPr>
    <a:lvl3pPr marL="914400" algn="ctr" rtl="0" fontAlgn="base">
      <a:spcBef>
        <a:spcPct val="50000"/>
      </a:spcBef>
      <a:spcAft>
        <a:spcPct val="0"/>
      </a:spcAft>
      <a:defRPr sz="2400" kern="1200">
        <a:solidFill>
          <a:schemeClr val="tx1"/>
        </a:solidFill>
        <a:latin typeface="Arial" pitchFamily="34" charset="0"/>
        <a:ea typeface="+mn-ea"/>
        <a:cs typeface="+mn-cs"/>
      </a:defRPr>
    </a:lvl3pPr>
    <a:lvl4pPr marL="1371600" algn="ctr" rtl="0" fontAlgn="base">
      <a:spcBef>
        <a:spcPct val="50000"/>
      </a:spcBef>
      <a:spcAft>
        <a:spcPct val="0"/>
      </a:spcAft>
      <a:defRPr sz="2400" kern="1200">
        <a:solidFill>
          <a:schemeClr val="tx1"/>
        </a:solidFill>
        <a:latin typeface="Arial" pitchFamily="34" charset="0"/>
        <a:ea typeface="+mn-ea"/>
        <a:cs typeface="+mn-cs"/>
      </a:defRPr>
    </a:lvl4pPr>
    <a:lvl5pPr marL="1828800" algn="ctr" rtl="0" fontAlgn="base">
      <a:spcBef>
        <a:spcPct val="5000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FF"/>
    <a:srgbClr val="CC0000"/>
    <a:srgbClr val="FF9900"/>
    <a:srgbClr val="663300"/>
    <a:srgbClr val="996600"/>
    <a:srgbClr val="996633"/>
    <a:srgbClr val="CC66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85" autoAdjust="0"/>
    <p:restoredTop sz="94660"/>
  </p:normalViewPr>
  <p:slideViewPr>
    <p:cSldViewPr>
      <p:cViewPr varScale="1">
        <p:scale>
          <a:sx n="92" d="100"/>
          <a:sy n="92" d="100"/>
        </p:scale>
        <p:origin x="-72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smtClean="0">
                <a:latin typeface="Arial" charset="0"/>
              </a:defRPr>
            </a:lvl1pPr>
          </a:lstStyle>
          <a:p>
            <a:pPr>
              <a:defRPr/>
            </a:pPr>
            <a:endParaRPr lang="en-US"/>
          </a:p>
        </p:txBody>
      </p:sp>
      <p:sp>
        <p:nvSpPr>
          <p:cNvPr id="583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smtClean="0">
                <a:latin typeface="Arial" charset="0"/>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83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smtClean="0">
                <a:latin typeface="Arial" charset="0"/>
              </a:defRPr>
            </a:lvl1pPr>
          </a:lstStyle>
          <a:p>
            <a:pPr>
              <a:defRPr/>
            </a:pPr>
            <a:endParaRPr lang="en-US"/>
          </a:p>
        </p:txBody>
      </p:sp>
      <p:sp>
        <p:nvSpPr>
          <p:cNvPr id="583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smtClean="0">
                <a:latin typeface="Arial" charset="0"/>
              </a:defRPr>
            </a:lvl1pPr>
          </a:lstStyle>
          <a:p>
            <a:pPr>
              <a:defRPr/>
            </a:pPr>
            <a:fld id="{13DC39D7-A3A0-489E-A8E4-045674D6C2F4}" type="slidenum">
              <a:rPr lang="en-US"/>
              <a:pPr>
                <a:defRPr/>
              </a:pPr>
              <a:t>‹#›</a:t>
            </a:fld>
            <a:endParaRPr lang="en-US"/>
          </a:p>
        </p:txBody>
      </p:sp>
    </p:spTree>
    <p:extLst>
      <p:ext uri="{BB962C8B-B14F-4D97-AF65-F5344CB8AC3E}">
        <p14:creationId xmlns:p14="http://schemas.microsoft.com/office/powerpoint/2010/main" val="41713693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your current</a:t>
            </a:r>
            <a:r>
              <a:rPr lang="en-US" baseline="0" dirty="0" smtClean="0"/>
              <a:t> </a:t>
            </a:r>
            <a:r>
              <a:rPr lang="en-US" baseline="0" dirty="0" err="1" smtClean="0"/>
              <a:t>friendlist</a:t>
            </a:r>
            <a:r>
              <a:rPr lang="en-US" baseline="0" dirty="0" smtClean="0"/>
              <a:t>. I want to suggest friends for you. This is a link prediction problem. Here are the movies you have liked. I want to suggest new movies to you. This is also a link prediction  problem. There are a variety of such problems.</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Take</a:t>
            </a:r>
            <a:r>
              <a:rPr lang="en-US" baseline="0" dirty="0" smtClean="0"/>
              <a:t> an example graph where nodes can have two radii, r1 and r2, where r1&lt;&lt;r2. There are N1 nodes of radius r1 and N2 nodes of radius r2.  The number of common neighbors of a radius r1 is eta1 and …is eta2. Note that both eta1 and eta2 are binomial random variables, only distributed with different parameters. How do we combine these? We will maximize the probability of observing eta1 and eta2 given the distance. This is a product of two binomials. Differentiating the log and setting it to zero leads to this equation. Note that the common neighbors with small radius are weighted differently. Also note that, large values of RHS gives small values of distance.</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Recall the classic case where the </a:t>
            </a:r>
            <a:r>
              <a:rPr lang="en-US" baseline="0" dirty="0" err="1" smtClean="0"/>
              <a:t>datapoints</a:t>
            </a:r>
            <a:r>
              <a:rPr lang="en-US" baseline="0" dirty="0" smtClean="0"/>
              <a:t> come from different </a:t>
            </a:r>
            <a:r>
              <a:rPr lang="en-US" baseline="0" dirty="0" err="1" smtClean="0"/>
              <a:t>gaussian</a:t>
            </a:r>
            <a:r>
              <a:rPr lang="en-US" baseline="0" dirty="0" smtClean="0"/>
              <a:t> distributions with identical mean but difference variance. The ML estimate of the mean, weights the points with low variance more. </a:t>
            </a:r>
            <a:r>
              <a:rPr lang="en-US" dirty="0" smtClean="0"/>
              <a:t>Now, here is the plot of w. …..</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a:t>
            </a:r>
            <a:r>
              <a:rPr lang="en-US" baseline="0" dirty="0" smtClean="0"/>
              <a:t> has been a lot of work on link prediction. Here is a figure summarizing the common trends in these empirical studies. This is not taken from an actual experiment. …..</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7DDDA99-309E-4646-9D52-854B645B1E3D}"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your current</a:t>
            </a:r>
            <a:r>
              <a:rPr lang="en-US" baseline="0" dirty="0" smtClean="0"/>
              <a:t> </a:t>
            </a:r>
            <a:r>
              <a:rPr lang="en-US" baseline="0" dirty="0" err="1" smtClean="0"/>
              <a:t>friendlist</a:t>
            </a:r>
            <a:r>
              <a:rPr lang="en-US" baseline="0" dirty="0" smtClean="0"/>
              <a:t>. I want to suggest friends for you. This is a link prediction problem. Here are the movies you have liked. I want to suggest new movies to you. This is also a link prediction  problem. There are a variety of such problems.</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general</a:t>
            </a:r>
            <a:r>
              <a:rPr lang="en-US" baseline="0" dirty="0" smtClean="0"/>
              <a:t> this is answered using heuristics. For example predict the pair connected via the minimum number of hops. Or predict the pair with the maximum number of common neighbors. In fact </a:t>
            </a:r>
            <a:r>
              <a:rPr lang="en-US" baseline="0" dirty="0" err="1" smtClean="0"/>
              <a:t>Facebook</a:t>
            </a:r>
            <a:r>
              <a:rPr lang="en-US" baseline="0" dirty="0" smtClean="0"/>
              <a:t> mentions the number of common neighbors on its friend suggestions. Often it is important to look at the features of the common neighbors. For example a very prolific common neighbor gives much less information about the similarity between two nodes, whereas a less prolific common neighbor indicates that the nodes are likely to be part of a tight niche. The </a:t>
            </a:r>
            <a:r>
              <a:rPr lang="en-US" baseline="0" dirty="0" err="1" smtClean="0"/>
              <a:t>adamid</a:t>
            </a:r>
            <a:r>
              <a:rPr lang="en-US" baseline="0" dirty="0" smtClean="0"/>
              <a:t> </a:t>
            </a:r>
            <a:r>
              <a:rPr lang="en-US" baseline="0" dirty="0" err="1" smtClean="0"/>
              <a:t>adar</a:t>
            </a:r>
            <a:r>
              <a:rPr lang="en-US" baseline="0" dirty="0" smtClean="0"/>
              <a:t> score weights the more popular common neighbors less.</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Common neighbors can be extended to number</a:t>
            </a:r>
            <a:r>
              <a:rPr lang="en-US" baseline="0" dirty="0" smtClean="0"/>
              <a:t> of length 3 paths, or length 4 paths…In fact some measures examine the ensemble of short paths between two nodes.</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a:t>
            </a:r>
            <a:r>
              <a:rPr lang="en-US" baseline="0" dirty="0" smtClean="0"/>
              <a:t> has been a lot of work on link prediction. Here is a figure summarizing the common trends in these empirical studies. This is not taken from an actual experiment. …..</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 use the</a:t>
            </a:r>
            <a:r>
              <a:rPr lang="en-US" baseline="0" dirty="0" smtClean="0"/>
              <a:t> latent space model proposed by </a:t>
            </a:r>
            <a:r>
              <a:rPr lang="en-US" baseline="0" dirty="0" err="1" smtClean="0"/>
              <a:t>Raftery</a:t>
            </a:r>
            <a:r>
              <a:rPr lang="en-US" baseline="0" dirty="0" smtClean="0"/>
              <a:t> et al. </a:t>
            </a:r>
            <a:r>
              <a:rPr lang="en-US" dirty="0" smtClean="0"/>
              <a:t>The model assumes that</a:t>
            </a:r>
            <a:r>
              <a:rPr lang="en-US" baseline="0" dirty="0" smtClean="0"/>
              <a:t> the points are uniformly distributed in some latent space. Points close in this space are more likely to be connected. Now, the link prediction problem is simply to find the nearest neighbor in this </a:t>
            </a:r>
            <a:r>
              <a:rPr lang="en-US" baseline="0" dirty="0" err="1" smtClean="0"/>
              <a:t>euclidean</a:t>
            </a:r>
            <a:r>
              <a:rPr lang="en-US" baseline="0" dirty="0" smtClean="0"/>
              <a:t> space, which is not connected. Hence now, we have to infer the distances in the latent space.</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Note that there are two sources of randomness. Point positions are uniform……The probability of linking is a logistic  function of </a:t>
            </a:r>
            <a:r>
              <a:rPr lang="en-US" baseline="0" dirty="0" err="1" smtClean="0"/>
              <a:t>pairwise</a:t>
            </a:r>
            <a:r>
              <a:rPr lang="en-US" baseline="0" dirty="0" smtClean="0"/>
              <a:t> distance.  This has two parameters: r and alpha. When </a:t>
            </a:r>
            <a:r>
              <a:rPr lang="en-US" sz="1200" kern="1200" baseline="0" dirty="0" smtClean="0">
                <a:solidFill>
                  <a:schemeClr val="tx1"/>
                </a:solidFill>
                <a:latin typeface="+mn-lt"/>
                <a:ea typeface="+mn-ea"/>
                <a:cs typeface="+mn-cs"/>
              </a:rPr>
              <a:t>the pair are within distance r, p</a:t>
            </a:r>
            <a:r>
              <a:rPr lang="en-US" baseline="0" dirty="0" smtClean="0"/>
              <a:t>robability of linking is higher, in this case, &gt;1/2.</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a:t>
            </a:r>
            <a:r>
              <a:rPr lang="en-US" baseline="0" dirty="0" smtClean="0"/>
              <a:t> has been a lot of work on link prediction. Here is a figure summarizing the common trends in these empirical studies. This is not taken from an actual experiment. …..</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math will</a:t>
            </a:r>
            <a:r>
              <a:rPr lang="en-US" baseline="0" dirty="0" smtClean="0"/>
              <a:t> essentially carry over from this case to the general case, with some looseness of bounds.</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latin typeface="Arial" charset="0"/>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latin typeface="Arial" charset="0"/>
            </a:endParaRPr>
          </a:p>
        </p:txBody>
      </p:sp>
      <p:sp>
        <p:nvSpPr>
          <p:cNvPr id="29698"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smtClean="0"/>
              <a:t>Click to edit Master title style</a:t>
            </a:r>
            <a:endParaRPr lang="en-US" altLang="en-US"/>
          </a:p>
        </p:txBody>
      </p:sp>
      <p:sp>
        <p:nvSpPr>
          <p:cNvPr id="2969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smtClean="0"/>
              <a:t>Click to edit Master subtitle style</a:t>
            </a:r>
            <a:endParaRPr lang="en-US" altLang="en-US"/>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A3F8C573-3BCE-48BD-BA16-BEF36314A499}"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36B1BB2-0290-45B0-B3C0-1BB9E2FD339A}"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16F2D54-C457-4408-B025-464F56C88769}"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DEE0258-976C-4407-B205-7B6A67568B47}"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9469898-63F3-4B75-ACDA-9A640E6FB955}"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3C615A0-D857-42C2-B285-410F8C7782AE}"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C6FA4B78-35D6-4749-ABAD-EAEAA14727F1}"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6DD9BC7C-6DD3-489C-9FBD-F29798565AC7}"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62D67977-28C0-420F-93B6-F8ECC62D162A}"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796EA98-3D69-440D-9D24-CC6858966A4E}"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B37D48C-39D9-420C-87E1-D58D93C7FDBE}"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867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smtClean="0">
                <a:latin typeface="+mj-lt"/>
              </a:defRPr>
            </a:lvl1pPr>
          </a:lstStyle>
          <a:p>
            <a:pPr>
              <a:defRPr/>
            </a:pPr>
            <a:endParaRPr lang="en-US" altLang="en-US"/>
          </a:p>
        </p:txBody>
      </p:sp>
      <p:sp>
        <p:nvSpPr>
          <p:cNvPr id="286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smtClean="0">
                <a:latin typeface="+mj-lt"/>
              </a:defRPr>
            </a:lvl1pPr>
          </a:lstStyle>
          <a:p>
            <a:pPr>
              <a:defRPr/>
            </a:pPr>
            <a:endParaRPr lang="en-US" altLang="en-US"/>
          </a:p>
        </p:txBody>
      </p:sp>
      <p:sp>
        <p:nvSpPr>
          <p:cNvPr id="2867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smtClean="0">
                <a:latin typeface="+mj-lt"/>
              </a:defRPr>
            </a:lvl1pPr>
          </a:lstStyle>
          <a:p>
            <a:pPr>
              <a:defRPr/>
            </a:pPr>
            <a:fld id="{9206742F-6765-4C93-8D50-17D10077A672}" type="slidenum">
              <a:rPr lang="en-US" altLang="en-US"/>
              <a:pPr>
                <a:defRPr/>
              </a:pPr>
              <a:t>‹#›</a:t>
            </a:fld>
            <a:endParaRPr lang="en-US" altLang="en-US"/>
          </a:p>
        </p:txBody>
      </p:sp>
      <p:sp>
        <p:nvSpPr>
          <p:cNvPr id="2867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latin typeface="Arial" charset="0"/>
            </a:endParaRPr>
          </a:p>
        </p:txBody>
      </p:sp>
      <p:sp>
        <p:nvSpPr>
          <p:cNvPr id="2868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latin typeface="Arial" charset="0"/>
            </a:endParaRPr>
          </a:p>
        </p:txBody>
      </p:sp>
    </p:spTree>
  </p:cSld>
  <p:clrMap bg1="lt1" tx1="dk1" bg2="lt2" tx2="dk2" accent1="accent1" accent2="accent2" accent3="accent3" accent4="accent4" accent5="accent5" accent6="accent6" hlink="hlink" folHlink="folHlink"/>
  <p:sldLayoutIdLst>
    <p:sldLayoutId id="2147483688"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1.bin"/><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slideLayout" Target="../slideLayouts/slideLayout2.xml"/><Relationship Id="rId7" Type="http://schemas.openxmlformats.org/officeDocument/2006/relationships/oleObject" Target="../embeddings/oleObject3.bin"/><Relationship Id="rId2" Type="http://schemas.openxmlformats.org/officeDocument/2006/relationships/tags" Target="../tags/tag9.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0.wmf"/><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1.wmf"/><Relationship Id="rId2" Type="http://schemas.openxmlformats.org/officeDocument/2006/relationships/tags" Target="../tags/tag13.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12.png"/><Relationship Id="rId4"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slide" Target="slide20.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4.wmf"/><Relationship Id="rId4" Type="http://schemas.openxmlformats.org/officeDocument/2006/relationships/oleObject" Target="../embeddings/oleObject6.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noChangeArrowheads="1"/>
          </p:cNvSpPr>
          <p:nvPr>
            <p:ph type="sldNum" sz="quarter" idx="12"/>
          </p:nvPr>
        </p:nvSpPr>
        <p:spPr/>
        <p:txBody>
          <a:bodyPr/>
          <a:lstStyle/>
          <a:p>
            <a:pPr>
              <a:defRPr/>
            </a:pPr>
            <a:fld id="{374C5973-1A14-4BA7-9A87-786A41D1530F}" type="slidenum">
              <a:rPr lang="en-US" altLang="en-US"/>
              <a:pPr>
                <a:defRPr/>
              </a:pPr>
              <a:t>1</a:t>
            </a:fld>
            <a:endParaRPr lang="en-US" altLang="en-US" dirty="0"/>
          </a:p>
        </p:txBody>
      </p:sp>
      <p:sp>
        <p:nvSpPr>
          <p:cNvPr id="3075" name="Rectangle 2"/>
          <p:cNvSpPr>
            <a:spLocks noGrp="1" noChangeArrowheads="1"/>
          </p:cNvSpPr>
          <p:nvPr>
            <p:ph type="ctrTitle"/>
          </p:nvPr>
        </p:nvSpPr>
        <p:spPr/>
        <p:txBody>
          <a:bodyPr/>
          <a:lstStyle/>
          <a:p>
            <a:pPr eaLnBrk="1" hangingPunct="1"/>
            <a:r>
              <a:rPr lang="en-US" sz="4600" dirty="0" smtClean="0"/>
              <a:t>A Theoretical Justification of Link Prediction Heuristics</a:t>
            </a:r>
            <a:endParaRPr lang="en-US" sz="4600" dirty="0" smtClean="0"/>
          </a:p>
        </p:txBody>
      </p:sp>
      <p:sp>
        <p:nvSpPr>
          <p:cNvPr id="3076" name="Rectangle 3"/>
          <p:cNvSpPr>
            <a:spLocks noGrp="1" noChangeArrowheads="1"/>
          </p:cNvSpPr>
          <p:nvPr>
            <p:ph type="subTitle" idx="1"/>
          </p:nvPr>
        </p:nvSpPr>
        <p:spPr>
          <a:xfrm>
            <a:off x="1905000" y="3962400"/>
            <a:ext cx="6629400" cy="1752600"/>
          </a:xfrm>
        </p:spPr>
        <p:txBody>
          <a:bodyPr/>
          <a:lstStyle/>
          <a:p>
            <a:pPr eaLnBrk="1" hangingPunct="1">
              <a:lnSpc>
                <a:spcPct val="90000"/>
              </a:lnSpc>
            </a:pPr>
            <a:r>
              <a:rPr lang="en-US" sz="2400" dirty="0" err="1" smtClean="0"/>
              <a:t>Deepayan</a:t>
            </a:r>
            <a:r>
              <a:rPr lang="en-US" sz="2400" dirty="0" smtClean="0"/>
              <a:t> </a:t>
            </a:r>
            <a:r>
              <a:rPr lang="en-US" sz="2400" dirty="0" err="1" smtClean="0"/>
              <a:t>Chakrabarti</a:t>
            </a:r>
            <a:r>
              <a:rPr lang="en-US" sz="2400" dirty="0" smtClean="0"/>
              <a:t> (deepay@cs.cmu.edu)</a:t>
            </a:r>
            <a:endParaRPr lang="en-US" sz="2400" dirty="0" smtClean="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4572000"/>
            <a:ext cx="1295400" cy="1578152"/>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4550228"/>
            <a:ext cx="1676400" cy="1592997"/>
          </a:xfrm>
          <a:prstGeom prst="rect">
            <a:avLst/>
          </a:prstGeom>
        </p:spPr>
      </p:pic>
      <p:sp>
        <p:nvSpPr>
          <p:cNvPr id="4" name="TextBox 3"/>
          <p:cNvSpPr txBox="1"/>
          <p:nvPr/>
        </p:nvSpPr>
        <p:spPr>
          <a:xfrm>
            <a:off x="2133600" y="6172200"/>
            <a:ext cx="2667000" cy="461665"/>
          </a:xfrm>
          <a:prstGeom prst="rect">
            <a:avLst/>
          </a:prstGeom>
          <a:noFill/>
        </p:spPr>
        <p:txBody>
          <a:bodyPr wrap="square" rtlCol="0">
            <a:spAutoFit/>
          </a:bodyPr>
          <a:lstStyle/>
          <a:p>
            <a:r>
              <a:rPr lang="en-US" dirty="0" err="1" smtClean="0"/>
              <a:t>Purnamrita</a:t>
            </a:r>
            <a:r>
              <a:rPr lang="en-US" dirty="0" smtClean="0"/>
              <a:t> </a:t>
            </a:r>
            <a:r>
              <a:rPr lang="en-US" dirty="0" err="1" smtClean="0"/>
              <a:t>Sarkar</a:t>
            </a:r>
            <a:endParaRPr lang="en-US" dirty="0"/>
          </a:p>
        </p:txBody>
      </p:sp>
      <p:sp>
        <p:nvSpPr>
          <p:cNvPr id="8" name="TextBox 7"/>
          <p:cNvSpPr txBox="1"/>
          <p:nvPr/>
        </p:nvSpPr>
        <p:spPr>
          <a:xfrm>
            <a:off x="5067300" y="6172200"/>
            <a:ext cx="2667000" cy="461665"/>
          </a:xfrm>
          <a:prstGeom prst="rect">
            <a:avLst/>
          </a:prstGeom>
          <a:noFill/>
        </p:spPr>
        <p:txBody>
          <a:bodyPr wrap="square" rtlCol="0">
            <a:spAutoFit/>
          </a:bodyPr>
          <a:lstStyle/>
          <a:p>
            <a:r>
              <a:rPr lang="en-US" dirty="0" smtClean="0"/>
              <a:t>Andrew Moore</a:t>
            </a:r>
            <a:endParaRPr lang="en-US" dirty="0"/>
          </a:p>
        </p:txBody>
      </p:sp>
    </p:spTree>
  </p:cSld>
  <p:clrMapOvr>
    <a:masterClrMapping/>
  </p:clrMapOvr>
  <p:transition advTm="27637"/>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Common Neighbors</a:t>
            </a:r>
            <a:endParaRPr lang="en-US" dirty="0"/>
          </a:p>
        </p:txBody>
      </p:sp>
      <p:sp>
        <p:nvSpPr>
          <p:cNvPr id="3" name="Content Placeholder 2"/>
          <p:cNvSpPr>
            <a:spLocks noGrp="1"/>
          </p:cNvSpPr>
          <p:nvPr>
            <p:ph idx="1"/>
          </p:nvPr>
        </p:nvSpPr>
        <p:spPr>
          <a:xfrm>
            <a:off x="434622" y="3318934"/>
            <a:ext cx="8229600" cy="2481049"/>
          </a:xfrm>
        </p:spPr>
        <p:txBody>
          <a:bodyPr>
            <a:normAutofit/>
          </a:bodyPr>
          <a:lstStyle/>
          <a:p>
            <a:r>
              <a:rPr lang="en-US" sz="2400" dirty="0" smtClean="0"/>
              <a:t>Pr</a:t>
            </a:r>
            <a:r>
              <a:rPr lang="en-US" sz="2400" baseline="-25000" dirty="0" smtClean="0"/>
              <a:t>2</a:t>
            </a:r>
            <a:r>
              <a:rPr lang="en-US" sz="2400" dirty="0" smtClean="0"/>
              <a:t>(i,j) = Pr(common </a:t>
            </a:r>
            <a:r>
              <a:rPr lang="en-US" sz="2400" dirty="0" err="1" smtClean="0"/>
              <a:t>neighbor|d</a:t>
            </a:r>
            <a:r>
              <a:rPr lang="en-US" sz="2400" baseline="-25000" dirty="0" err="1" smtClean="0"/>
              <a:t>ij</a:t>
            </a:r>
            <a:r>
              <a:rPr lang="en-US" sz="2400" dirty="0" smtClean="0"/>
              <a:t>) </a:t>
            </a:r>
            <a:endParaRPr lang="en-US" sz="2400" dirty="0"/>
          </a:p>
        </p:txBody>
      </p:sp>
      <p:sp>
        <p:nvSpPr>
          <p:cNvPr id="4" name="Parallelogram 3"/>
          <p:cNvSpPr/>
          <p:nvPr/>
        </p:nvSpPr>
        <p:spPr>
          <a:xfrm>
            <a:off x="1135611" y="1898942"/>
            <a:ext cx="6256961" cy="1315092"/>
          </a:xfrm>
          <a:prstGeom prst="parallelogram">
            <a:avLst>
              <a:gd name="adj" fmla="val 7303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cxnSp>
        <p:nvCxnSpPr>
          <p:cNvPr id="17" name="Straight Connector 16"/>
          <p:cNvCxnSpPr/>
          <p:nvPr/>
        </p:nvCxnSpPr>
        <p:spPr>
          <a:xfrm>
            <a:off x="1839074" y="2720874"/>
            <a:ext cx="4207584" cy="0"/>
          </a:xfrm>
          <a:prstGeom prst="line">
            <a:avLst/>
          </a:prstGeom>
          <a:ln>
            <a:solidFill>
              <a:schemeClr val="bg1"/>
            </a:solidFill>
          </a:ln>
          <a:effectLst/>
        </p:spPr>
        <p:style>
          <a:lnRef idx="1">
            <a:schemeClr val="dk1"/>
          </a:lnRef>
          <a:fillRef idx="0">
            <a:schemeClr val="dk1"/>
          </a:fillRef>
          <a:effectRef idx="0">
            <a:schemeClr val="dk1"/>
          </a:effectRef>
          <a:fontRef idx="minor">
            <a:schemeClr val="tx1"/>
          </a:fontRef>
        </p:style>
      </p:cxnSp>
      <p:graphicFrame>
        <p:nvGraphicFramePr>
          <p:cNvPr id="9219" name="Object 3"/>
          <p:cNvGraphicFramePr>
            <a:graphicFrameLocks noChangeAspect="1"/>
          </p:cNvGraphicFramePr>
          <p:nvPr/>
        </p:nvGraphicFramePr>
        <p:xfrm>
          <a:off x="580672" y="3854096"/>
          <a:ext cx="7926388" cy="606425"/>
        </p:xfrm>
        <a:graphic>
          <a:graphicData uri="http://schemas.openxmlformats.org/presentationml/2006/ole">
            <mc:AlternateContent xmlns:mc="http://schemas.openxmlformats.org/markup-compatibility/2006">
              <mc:Choice xmlns:v="urn:schemas-microsoft-com:vml" Requires="v">
                <p:oleObj spid="_x0000_s11289" name="Equation" r:id="rId5" imgW="3657600" imgH="279400" progId="Equation.3">
                  <p:embed/>
                </p:oleObj>
              </mc:Choice>
              <mc:Fallback>
                <p:oleObj name="Equation" r:id="rId5" imgW="3657600" imgH="279400" progId="Equation.3">
                  <p:embed/>
                  <p:pic>
                    <p:nvPicPr>
                      <p:cNvPr id="0"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0672" y="3854096"/>
                        <a:ext cx="7926388" cy="606425"/>
                      </a:xfrm>
                      <a:prstGeom prst="rect">
                        <a:avLst/>
                      </a:prstGeom>
                      <a:solidFill>
                        <a:srgbClr val="CC99FF"/>
                      </a:solidFill>
                    </p:spPr>
                  </p:pic>
                </p:oleObj>
              </mc:Fallback>
            </mc:AlternateContent>
          </a:graphicData>
        </a:graphic>
      </p:graphicFrame>
      <p:grpSp>
        <p:nvGrpSpPr>
          <p:cNvPr id="5" name="Group 77"/>
          <p:cNvGrpSpPr/>
          <p:nvPr/>
        </p:nvGrpSpPr>
        <p:grpSpPr>
          <a:xfrm>
            <a:off x="1636890" y="4436540"/>
            <a:ext cx="6479822" cy="1214812"/>
            <a:chOff x="1636890" y="4436540"/>
            <a:chExt cx="6479822" cy="1214812"/>
          </a:xfrm>
        </p:grpSpPr>
        <p:sp>
          <p:nvSpPr>
            <p:cNvPr id="59" name="TextBox 58"/>
            <p:cNvSpPr txBox="1"/>
            <p:nvPr/>
          </p:nvSpPr>
          <p:spPr>
            <a:xfrm>
              <a:off x="1636890" y="4820355"/>
              <a:ext cx="6479822" cy="830997"/>
            </a:xfrm>
            <a:prstGeom prst="rect">
              <a:avLst/>
            </a:prstGeom>
            <a:noFill/>
          </p:spPr>
          <p:txBody>
            <a:bodyPr wrap="square" rtlCol="0">
              <a:spAutoFit/>
            </a:bodyPr>
            <a:lstStyle/>
            <a:p>
              <a:r>
                <a:rPr lang="en-US" sz="2400" dirty="0" smtClean="0"/>
                <a:t>Product of two logistic probabilities, integrated over a volume determined by d</a:t>
              </a:r>
              <a:r>
                <a:rPr lang="en-US" sz="2400" baseline="-25000" dirty="0" smtClean="0"/>
                <a:t>ij</a:t>
              </a:r>
              <a:r>
                <a:rPr lang="en-US" sz="2400" dirty="0" smtClean="0"/>
                <a:t> </a:t>
              </a:r>
            </a:p>
          </p:txBody>
        </p:sp>
        <p:cxnSp>
          <p:nvCxnSpPr>
            <p:cNvPr id="61" name="Straight Arrow Connector 60"/>
            <p:cNvCxnSpPr/>
            <p:nvPr/>
          </p:nvCxnSpPr>
          <p:spPr>
            <a:xfrm rot="16200000" flipV="1">
              <a:off x="3160890" y="4538133"/>
              <a:ext cx="451557" cy="270935"/>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4" name="Straight Arrow Connector 63"/>
            <p:cNvCxnSpPr/>
            <p:nvPr/>
          </p:nvCxnSpPr>
          <p:spPr>
            <a:xfrm rot="5400000" flipH="1" flipV="1">
              <a:off x="4086583" y="4549426"/>
              <a:ext cx="474128" cy="248355"/>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grpSp>
      <p:sp>
        <p:nvSpPr>
          <p:cNvPr id="6" name="Oval 5"/>
          <p:cNvSpPr/>
          <p:nvPr/>
        </p:nvSpPr>
        <p:spPr>
          <a:xfrm>
            <a:off x="2070559" y="2494842"/>
            <a:ext cx="2065106" cy="462337"/>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rot="5400000" flipH="1" flipV="1">
            <a:off x="2491799" y="2133535"/>
            <a:ext cx="1138719" cy="11987"/>
          </a:xfrm>
          <a:prstGeom prst="line">
            <a:avLst/>
          </a:prstGeom>
          <a:ln>
            <a:solidFill>
              <a:schemeClr val="tx1"/>
            </a:solidFill>
          </a:ln>
          <a:effectLst/>
        </p:spPr>
        <p:style>
          <a:lnRef idx="1">
            <a:schemeClr val="dk1"/>
          </a:lnRef>
          <a:fillRef idx="0">
            <a:schemeClr val="dk1"/>
          </a:fillRef>
          <a:effectRef idx="0">
            <a:schemeClr val="dk1"/>
          </a:effectRef>
          <a:fontRef idx="minor">
            <a:schemeClr val="tx1"/>
          </a:fontRef>
        </p:style>
      </p:cxnSp>
      <p:sp>
        <p:nvSpPr>
          <p:cNvPr id="19" name="Freeform 18"/>
          <p:cNvSpPr/>
          <p:nvPr/>
        </p:nvSpPr>
        <p:spPr>
          <a:xfrm>
            <a:off x="3077427" y="1529071"/>
            <a:ext cx="3000054" cy="1171254"/>
          </a:xfrm>
          <a:custGeom>
            <a:avLst/>
            <a:gdLst>
              <a:gd name="connsiteX0" fmla="*/ 0 w 3000054"/>
              <a:gd name="connsiteY0" fmla="*/ 51371 h 1171254"/>
              <a:gd name="connsiteX1" fmla="*/ 493159 w 3000054"/>
              <a:gd name="connsiteY1" fmla="*/ 102742 h 1171254"/>
              <a:gd name="connsiteX2" fmla="*/ 1047964 w 3000054"/>
              <a:gd name="connsiteY2" fmla="*/ 667821 h 1171254"/>
              <a:gd name="connsiteX3" fmla="*/ 1818526 w 3000054"/>
              <a:gd name="connsiteY3" fmla="*/ 1068513 h 1171254"/>
              <a:gd name="connsiteX4" fmla="*/ 3000054 w 3000054"/>
              <a:gd name="connsiteY4" fmla="*/ 1171254 h 11712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0054" h="1171254">
                <a:moveTo>
                  <a:pt x="0" y="51371"/>
                </a:moveTo>
                <a:cubicBezTo>
                  <a:pt x="159249" y="25685"/>
                  <a:pt x="318498" y="0"/>
                  <a:pt x="493159" y="102742"/>
                </a:cubicBezTo>
                <a:cubicBezTo>
                  <a:pt x="667820" y="205484"/>
                  <a:pt x="827070" y="506859"/>
                  <a:pt x="1047964" y="667821"/>
                </a:cubicBezTo>
                <a:cubicBezTo>
                  <a:pt x="1268859" y="828783"/>
                  <a:pt x="1493178" y="984608"/>
                  <a:pt x="1818526" y="1068513"/>
                </a:cubicBezTo>
                <a:cubicBezTo>
                  <a:pt x="2143874" y="1152418"/>
                  <a:pt x="2571964" y="1161836"/>
                  <a:pt x="3000054" y="1171254"/>
                </a:cubicBezTo>
              </a:path>
            </a:pathLst>
          </a:custGeom>
          <a:ln>
            <a:solidFill>
              <a:srgbClr val="FFC000"/>
            </a:solidFill>
          </a:ln>
          <a:effectLst/>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79" name="TextBox 78"/>
          <p:cNvSpPr txBox="1"/>
          <p:nvPr/>
        </p:nvSpPr>
        <p:spPr>
          <a:xfrm>
            <a:off x="2919129" y="2733547"/>
            <a:ext cx="215757" cy="461665"/>
          </a:xfrm>
          <a:prstGeom prst="rect">
            <a:avLst/>
          </a:prstGeom>
          <a:noFill/>
        </p:spPr>
        <p:txBody>
          <a:bodyPr wrap="square" rtlCol="0">
            <a:spAutoFit/>
          </a:bodyPr>
          <a:lstStyle/>
          <a:p>
            <a:r>
              <a:rPr lang="en-US" sz="2400" b="1" dirty="0" err="1" smtClean="0">
                <a:solidFill>
                  <a:srgbClr val="3333FF"/>
                </a:solidFill>
              </a:rPr>
              <a:t>i</a:t>
            </a:r>
            <a:endParaRPr lang="en-US" sz="2400" b="1" dirty="0">
              <a:solidFill>
                <a:srgbClr val="3333FF"/>
              </a:solidFill>
            </a:endParaRPr>
          </a:p>
        </p:txBody>
      </p:sp>
      <p:sp>
        <p:nvSpPr>
          <p:cNvPr id="23" name="7-Point Star 22"/>
          <p:cNvSpPr/>
          <p:nvPr/>
        </p:nvSpPr>
        <p:spPr>
          <a:xfrm>
            <a:off x="4593373" y="2652444"/>
            <a:ext cx="123289" cy="123290"/>
          </a:xfrm>
          <a:prstGeom prst="star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622783" y="2500487"/>
            <a:ext cx="2065106" cy="462337"/>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p:cNvCxnSpPr>
            <a:endCxn id="39" idx="0"/>
          </p:cNvCxnSpPr>
          <p:nvPr/>
        </p:nvCxnSpPr>
        <p:spPr>
          <a:xfrm rot="5400000" flipH="1" flipV="1">
            <a:off x="4081362" y="2111007"/>
            <a:ext cx="1185996" cy="21058"/>
          </a:xfrm>
          <a:prstGeom prst="line">
            <a:avLst/>
          </a:prstGeom>
        </p:spPr>
        <p:style>
          <a:lnRef idx="1">
            <a:schemeClr val="dk1"/>
          </a:lnRef>
          <a:fillRef idx="0">
            <a:schemeClr val="dk1"/>
          </a:fillRef>
          <a:effectRef idx="0">
            <a:schemeClr val="dk1"/>
          </a:effectRef>
          <a:fontRef idx="minor">
            <a:schemeClr val="tx1"/>
          </a:fontRef>
        </p:style>
      </p:cxnSp>
      <p:sp>
        <p:nvSpPr>
          <p:cNvPr id="39" name="Freeform 38"/>
          <p:cNvSpPr/>
          <p:nvPr/>
        </p:nvSpPr>
        <p:spPr>
          <a:xfrm>
            <a:off x="1851378" y="1497657"/>
            <a:ext cx="2833511" cy="1206029"/>
          </a:xfrm>
          <a:custGeom>
            <a:avLst/>
            <a:gdLst>
              <a:gd name="connsiteX0" fmla="*/ 2540000 w 2540000"/>
              <a:gd name="connsiteY0" fmla="*/ 48918 h 1183451"/>
              <a:gd name="connsiteX1" fmla="*/ 2314222 w 2540000"/>
              <a:gd name="connsiteY1" fmla="*/ 105363 h 1183451"/>
              <a:gd name="connsiteX2" fmla="*/ 1806222 w 2540000"/>
              <a:gd name="connsiteY2" fmla="*/ 681096 h 1183451"/>
              <a:gd name="connsiteX3" fmla="*/ 1501422 w 2540000"/>
              <a:gd name="connsiteY3" fmla="*/ 963318 h 1183451"/>
              <a:gd name="connsiteX4" fmla="*/ 1106311 w 2540000"/>
              <a:gd name="connsiteY4" fmla="*/ 1143940 h 1183451"/>
              <a:gd name="connsiteX5" fmla="*/ 361244 w 2540000"/>
              <a:gd name="connsiteY5" fmla="*/ 1177807 h 1183451"/>
              <a:gd name="connsiteX6" fmla="*/ 0 w 2540000"/>
              <a:gd name="connsiteY6" fmla="*/ 1177807 h 1183451"/>
              <a:gd name="connsiteX0" fmla="*/ 2833511 w 2833511"/>
              <a:gd name="connsiteY0" fmla="*/ 30398 h 1187155"/>
              <a:gd name="connsiteX1" fmla="*/ 2314222 w 2833511"/>
              <a:gd name="connsiteY1" fmla="*/ 109067 h 1187155"/>
              <a:gd name="connsiteX2" fmla="*/ 1806222 w 2833511"/>
              <a:gd name="connsiteY2" fmla="*/ 684800 h 1187155"/>
              <a:gd name="connsiteX3" fmla="*/ 1501422 w 2833511"/>
              <a:gd name="connsiteY3" fmla="*/ 967022 h 1187155"/>
              <a:gd name="connsiteX4" fmla="*/ 1106311 w 2833511"/>
              <a:gd name="connsiteY4" fmla="*/ 1147644 h 1187155"/>
              <a:gd name="connsiteX5" fmla="*/ 361244 w 2833511"/>
              <a:gd name="connsiteY5" fmla="*/ 1181511 h 1187155"/>
              <a:gd name="connsiteX6" fmla="*/ 0 w 2833511"/>
              <a:gd name="connsiteY6" fmla="*/ 1181511 h 1187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33511" h="1187155">
                <a:moveTo>
                  <a:pt x="2833511" y="30398"/>
                </a:moveTo>
                <a:cubicBezTo>
                  <a:pt x="2781770" y="5939"/>
                  <a:pt x="2485437" y="0"/>
                  <a:pt x="2314222" y="109067"/>
                </a:cubicBezTo>
                <a:cubicBezTo>
                  <a:pt x="2143007" y="218134"/>
                  <a:pt x="1941689" y="541808"/>
                  <a:pt x="1806222" y="684800"/>
                </a:cubicBezTo>
                <a:cubicBezTo>
                  <a:pt x="1670755" y="827792"/>
                  <a:pt x="1618074" y="889881"/>
                  <a:pt x="1501422" y="967022"/>
                </a:cubicBezTo>
                <a:cubicBezTo>
                  <a:pt x="1384770" y="1044163"/>
                  <a:pt x="1296341" y="1111896"/>
                  <a:pt x="1106311" y="1147644"/>
                </a:cubicBezTo>
                <a:cubicBezTo>
                  <a:pt x="916281" y="1183392"/>
                  <a:pt x="545629" y="1175867"/>
                  <a:pt x="361244" y="1181511"/>
                </a:cubicBezTo>
                <a:cubicBezTo>
                  <a:pt x="176859" y="1187155"/>
                  <a:pt x="88429" y="1184333"/>
                  <a:pt x="0" y="1181511"/>
                </a:cubicBezTo>
              </a:path>
            </a:pathLst>
          </a:custGeom>
          <a:ln w="31750">
            <a:solidFill>
              <a:srgbClr val="FFC0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TextBox 79"/>
          <p:cNvSpPr txBox="1"/>
          <p:nvPr/>
        </p:nvSpPr>
        <p:spPr>
          <a:xfrm>
            <a:off x="4533376" y="2707913"/>
            <a:ext cx="215757" cy="461665"/>
          </a:xfrm>
          <a:prstGeom prst="rect">
            <a:avLst/>
          </a:prstGeom>
          <a:noFill/>
        </p:spPr>
        <p:txBody>
          <a:bodyPr wrap="square" rtlCol="0">
            <a:spAutoFit/>
          </a:bodyPr>
          <a:lstStyle/>
          <a:p>
            <a:r>
              <a:rPr lang="en-US" sz="2400" b="1" dirty="0" smtClean="0">
                <a:solidFill>
                  <a:srgbClr val="3333FF"/>
                </a:solidFill>
              </a:rPr>
              <a:t>j</a:t>
            </a:r>
            <a:endParaRPr lang="en-US" sz="2400" b="1" dirty="0">
              <a:solidFill>
                <a:srgbClr val="3333FF"/>
              </a:solidFill>
            </a:endParaRPr>
          </a:p>
        </p:txBody>
      </p:sp>
      <p:sp>
        <p:nvSpPr>
          <p:cNvPr id="11" name="7-Point Star 10"/>
          <p:cNvSpPr/>
          <p:nvPr/>
        </p:nvSpPr>
        <p:spPr>
          <a:xfrm>
            <a:off x="2995234" y="2668488"/>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32"/>
          <p:cNvGrpSpPr/>
          <p:nvPr/>
        </p:nvGrpSpPr>
        <p:grpSpPr>
          <a:xfrm>
            <a:off x="3619611" y="2026354"/>
            <a:ext cx="528359" cy="722932"/>
            <a:chOff x="3619611" y="2026354"/>
            <a:chExt cx="528359" cy="722932"/>
          </a:xfrm>
        </p:grpSpPr>
        <p:cxnSp>
          <p:nvCxnSpPr>
            <p:cNvPr id="41" name="Straight Connector 40"/>
            <p:cNvCxnSpPr/>
            <p:nvPr/>
          </p:nvCxnSpPr>
          <p:spPr>
            <a:xfrm rot="5400000" flipH="1" flipV="1">
              <a:off x="3350770" y="2460088"/>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rot="5400000" flipH="1" flipV="1">
              <a:off x="3435438" y="2443154"/>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rot="5400000" flipH="1" flipV="1">
              <a:off x="3437468" y="2387597"/>
              <a:ext cx="688622" cy="2"/>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rot="5400000" flipH="1" flipV="1">
              <a:off x="3510846" y="2381953"/>
              <a:ext cx="688622" cy="2"/>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rot="5400000" flipH="1" flipV="1">
              <a:off x="3601157" y="2370664"/>
              <a:ext cx="688622" cy="2"/>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rot="16200000" flipV="1">
              <a:off x="3753557" y="2421463"/>
              <a:ext cx="598312" cy="3"/>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rot="5400000" flipH="1" flipV="1">
              <a:off x="3875703" y="2477020"/>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grpSp>
      <p:sp>
        <p:nvSpPr>
          <p:cNvPr id="32" name="Slide Number Placeholder 3"/>
          <p:cNvSpPr>
            <a:spLocks noGrp="1"/>
          </p:cNvSpPr>
          <p:nvPr>
            <p:ph type="sldNum" sz="quarter" idx="12"/>
          </p:nvPr>
        </p:nvSpPr>
        <p:spPr>
          <a:xfrm>
            <a:off x="6553200" y="6243638"/>
            <a:ext cx="2133600" cy="457200"/>
          </a:xfrm>
        </p:spPr>
        <p:txBody>
          <a:bodyPr/>
          <a:lstStyle/>
          <a:p>
            <a:pPr>
              <a:defRPr/>
            </a:pPr>
            <a:fld id="{2DEE0258-976C-4407-B205-7B6A67568B47}" type="slidenum">
              <a:rPr lang="en-US" altLang="en-US" smtClean="0"/>
              <a:pPr>
                <a:defRPr/>
              </a:pPr>
              <a:t>10</a:t>
            </a:fld>
            <a:endParaRPr lang="en-US" altLang="en-US" dirty="0"/>
          </a:p>
        </p:txBody>
      </p:sp>
      <p:sp>
        <p:nvSpPr>
          <p:cNvPr id="31" name="Rectangle 30"/>
          <p:cNvSpPr/>
          <p:nvPr/>
        </p:nvSpPr>
        <p:spPr>
          <a:xfrm>
            <a:off x="1275644" y="5746045"/>
            <a:ext cx="6333067" cy="846667"/>
          </a:xfrm>
          <a:prstGeom prst="rect">
            <a:avLst/>
          </a:prstGeom>
          <a:solidFill>
            <a:srgbClr val="FFFF00"/>
          </a:solidFill>
          <a:ln w="38100">
            <a:solidFill>
              <a:srgbClr val="FF99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As</a:t>
            </a:r>
            <a:r>
              <a:rPr lang="en-US" dirty="0" smtClean="0"/>
              <a:t> </a:t>
            </a:r>
            <a:r>
              <a:rPr lang="el-GR" sz="2400" dirty="0" smtClean="0">
                <a:cs typeface="Arial"/>
              </a:rPr>
              <a:t>α</a:t>
            </a:r>
            <a:r>
              <a:rPr lang="en-US" sz="2400" dirty="0" smtClean="0">
                <a:cs typeface="Arial"/>
                <a:sym typeface="Wingdings" pitchFamily="2" charset="2"/>
              </a:rPr>
              <a:t>∞</a:t>
            </a:r>
            <a:r>
              <a:rPr lang="en-US" sz="2400" dirty="0" smtClean="0">
                <a:cs typeface="Arial"/>
              </a:rPr>
              <a:t>  </a:t>
            </a:r>
            <a:r>
              <a:rPr lang="en-US" sz="2400" dirty="0">
                <a:cs typeface="Arial"/>
              </a:rPr>
              <a:t>L</a:t>
            </a:r>
            <a:r>
              <a:rPr lang="en-US" sz="2400" dirty="0" smtClean="0">
                <a:cs typeface="Arial"/>
              </a:rPr>
              <a:t>ogistic </a:t>
            </a:r>
            <a:r>
              <a:rPr lang="en-US" sz="2400" dirty="0" smtClean="0">
                <a:cs typeface="Arial"/>
                <a:sym typeface="Wingdings" pitchFamily="2" charset="2"/>
              </a:rPr>
              <a:t> Step function</a:t>
            </a:r>
          </a:p>
          <a:p>
            <a:pPr algn="ctr"/>
            <a:r>
              <a:rPr lang="en-US" sz="2400" dirty="0" smtClean="0">
                <a:cs typeface="Arial"/>
                <a:sym typeface="Wingdings" pitchFamily="2" charset="2"/>
              </a:rPr>
              <a:t>Much easier to analyze!</a:t>
            </a:r>
            <a:endParaRPr lang="en-US" sz="2400" dirty="0"/>
          </a:p>
        </p:txBody>
      </p:sp>
    </p:spTree>
    <p:custDataLst>
      <p:tags r:id="rId2"/>
    </p:custDataLst>
  </p:cSld>
  <p:clrMapOvr>
    <a:masterClrMapping/>
  </p:clrMapOvr>
  <p:transition advTm="6091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029128"/>
          </a:xfrm>
        </p:spPr>
        <p:txBody>
          <a:bodyPr>
            <a:normAutofit/>
          </a:bodyPr>
          <a:lstStyle/>
          <a:p>
            <a:pPr algn="l"/>
            <a:r>
              <a:rPr lang="en-US" dirty="0" smtClean="0"/>
              <a:t>Common Neighbors</a:t>
            </a:r>
            <a:endParaRPr lang="en-US" dirty="0"/>
          </a:p>
        </p:txBody>
      </p:sp>
      <p:sp>
        <p:nvSpPr>
          <p:cNvPr id="3" name="Slide Number Placeholder 2"/>
          <p:cNvSpPr>
            <a:spLocks noGrp="1"/>
          </p:cNvSpPr>
          <p:nvPr>
            <p:ph type="sldNum" sz="quarter" idx="4294967295"/>
          </p:nvPr>
        </p:nvSpPr>
        <p:spPr>
          <a:xfrm>
            <a:off x="8534400" y="6197600"/>
            <a:ext cx="609600" cy="457200"/>
          </a:xfrm>
          <a:prstGeom prst="rect">
            <a:avLst/>
          </a:prstGeom>
        </p:spPr>
        <p:txBody>
          <a:bodyPr/>
          <a:lstStyle/>
          <a:p>
            <a:fld id="{AC7E74DA-5DAD-4354-B920-4015A1B158BB}" type="slidenum">
              <a:rPr lang="en-US" smtClean="0"/>
              <a:pPr/>
              <a:t>11</a:t>
            </a:fld>
            <a:endParaRPr lang="en-US" dirty="0"/>
          </a:p>
        </p:txBody>
      </p:sp>
      <p:sp>
        <p:nvSpPr>
          <p:cNvPr id="27" name="Parallelogram 26"/>
          <p:cNvSpPr/>
          <p:nvPr/>
        </p:nvSpPr>
        <p:spPr>
          <a:xfrm>
            <a:off x="1417834" y="2186495"/>
            <a:ext cx="6256961" cy="1315092"/>
          </a:xfrm>
          <a:prstGeom prst="parallelogram">
            <a:avLst>
              <a:gd name="adj" fmla="val 7303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7-Point Star 42"/>
          <p:cNvSpPr/>
          <p:nvPr/>
        </p:nvSpPr>
        <p:spPr>
          <a:xfrm>
            <a:off x="4772348" y="2510131"/>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7-Point Star 43"/>
          <p:cNvSpPr/>
          <p:nvPr/>
        </p:nvSpPr>
        <p:spPr>
          <a:xfrm>
            <a:off x="5902505" y="2592324"/>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7-Point Star 44"/>
          <p:cNvSpPr/>
          <p:nvPr/>
        </p:nvSpPr>
        <p:spPr>
          <a:xfrm>
            <a:off x="1669552" y="3301240"/>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3666162" y="2780683"/>
            <a:ext cx="2065106" cy="462337"/>
          </a:xfrm>
          <a:prstGeom prst="ellipse">
            <a:avLst/>
          </a:prstGeom>
          <a:solidFill>
            <a:schemeClr val="accent1">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4648200" y="1524000"/>
            <a:ext cx="419699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t>Everyone has same radius </a:t>
            </a:r>
            <a:r>
              <a:rPr lang="en-US" sz="2400" b="1" i="1" dirty="0" smtClean="0"/>
              <a:t>r</a:t>
            </a:r>
            <a:endParaRPr lang="en-US" sz="2400" b="1" i="1" dirty="0"/>
          </a:p>
        </p:txBody>
      </p:sp>
      <p:sp>
        <p:nvSpPr>
          <p:cNvPr id="29" name="Oval 28"/>
          <p:cNvSpPr/>
          <p:nvPr/>
        </p:nvSpPr>
        <p:spPr>
          <a:xfrm>
            <a:off x="2332234" y="2782395"/>
            <a:ext cx="2065106" cy="462337"/>
          </a:xfrm>
          <a:prstGeom prst="ellipse">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p:nvPr/>
        </p:nvCxnSpPr>
        <p:spPr>
          <a:xfrm rot="5400000" flipH="1" flipV="1">
            <a:off x="4135348" y="2753286"/>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sp>
        <p:nvSpPr>
          <p:cNvPr id="36" name="7-Point Star 35"/>
          <p:cNvSpPr/>
          <p:nvPr/>
        </p:nvSpPr>
        <p:spPr>
          <a:xfrm>
            <a:off x="2924710" y="2881714"/>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37"/>
          <p:cNvGrpSpPr/>
          <p:nvPr/>
        </p:nvGrpSpPr>
        <p:grpSpPr>
          <a:xfrm>
            <a:off x="3337388" y="1857722"/>
            <a:ext cx="2991493" cy="1150705"/>
            <a:chOff x="3337388" y="2732927"/>
            <a:chExt cx="2991493" cy="1150705"/>
          </a:xfrm>
        </p:grpSpPr>
        <p:cxnSp>
          <p:nvCxnSpPr>
            <p:cNvPr id="39" name="Straight Connector 38"/>
            <p:cNvCxnSpPr/>
            <p:nvPr/>
          </p:nvCxnSpPr>
          <p:spPr>
            <a:xfrm>
              <a:off x="3339101" y="3883632"/>
              <a:ext cx="2989780" cy="0"/>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rot="5400000" flipH="1" flipV="1">
              <a:off x="2774022" y="3296293"/>
              <a:ext cx="1138719" cy="11987"/>
            </a:xfrm>
            <a:prstGeom prst="line">
              <a:avLst/>
            </a:prstGeom>
          </p:spPr>
          <p:style>
            <a:lnRef idx="1">
              <a:schemeClr val="dk1"/>
            </a:lnRef>
            <a:fillRef idx="0">
              <a:schemeClr val="dk1"/>
            </a:fillRef>
            <a:effectRef idx="0">
              <a:schemeClr val="dk1"/>
            </a:effectRef>
            <a:fontRef idx="minor">
              <a:schemeClr val="tx1"/>
            </a:fontRef>
          </p:style>
        </p:cxnSp>
      </p:grpSp>
      <p:cxnSp>
        <p:nvCxnSpPr>
          <p:cNvPr id="51" name="Elbow Connector 50"/>
          <p:cNvCxnSpPr/>
          <p:nvPr/>
        </p:nvCxnSpPr>
        <p:spPr>
          <a:xfrm>
            <a:off x="3349375" y="1878269"/>
            <a:ext cx="2126751" cy="1119871"/>
          </a:xfrm>
          <a:prstGeom prst="bentConnector3">
            <a:avLst>
              <a:gd name="adj1" fmla="val 50000"/>
            </a:avLst>
          </a:prstGeom>
          <a:ln w="66675">
            <a:solidFill>
              <a:srgbClr val="FFC000"/>
            </a:solidFill>
          </a:ln>
        </p:spPr>
        <p:style>
          <a:lnRef idx="2">
            <a:schemeClr val="accent2"/>
          </a:lnRef>
          <a:fillRef idx="0">
            <a:schemeClr val="accent2"/>
          </a:fillRef>
          <a:effectRef idx="1">
            <a:schemeClr val="accent2"/>
          </a:effectRef>
          <a:fontRef idx="minor">
            <a:schemeClr val="tx1"/>
          </a:fontRef>
        </p:style>
      </p:cxnSp>
      <p:sp>
        <p:nvSpPr>
          <p:cNvPr id="46" name="7-Point Star 45"/>
          <p:cNvSpPr/>
          <p:nvPr/>
        </p:nvSpPr>
        <p:spPr>
          <a:xfrm>
            <a:off x="4647345" y="2960481"/>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p:cNvCxnSpPr>
            <a:stCxn id="34" idx="5"/>
          </p:cNvCxnSpPr>
          <p:nvPr/>
        </p:nvCxnSpPr>
        <p:spPr>
          <a:xfrm rot="10800000">
            <a:off x="3195264" y="2823479"/>
            <a:ext cx="94403" cy="168270"/>
          </a:xfrm>
          <a:prstGeom prst="line">
            <a:avLst/>
          </a:prstGeom>
          <a:ln w="19050"/>
        </p:spPr>
        <p:style>
          <a:lnRef idx="1">
            <a:schemeClr val="dk1"/>
          </a:lnRef>
          <a:fillRef idx="0">
            <a:schemeClr val="dk1"/>
          </a:fillRef>
          <a:effectRef idx="0">
            <a:schemeClr val="dk1"/>
          </a:effectRef>
          <a:fontRef idx="minor">
            <a:schemeClr val="tx1"/>
          </a:fontRef>
        </p:style>
      </p:cxnSp>
      <p:cxnSp>
        <p:nvCxnSpPr>
          <p:cNvPr id="66" name="Straight Connector 65"/>
          <p:cNvCxnSpPr/>
          <p:nvPr/>
        </p:nvCxnSpPr>
        <p:spPr>
          <a:xfrm>
            <a:off x="3314905" y="3020848"/>
            <a:ext cx="277627" cy="169089"/>
          </a:xfrm>
          <a:prstGeom prst="line">
            <a:avLst/>
          </a:prstGeom>
          <a:ln w="19050"/>
        </p:spPr>
        <p:style>
          <a:lnRef idx="1">
            <a:schemeClr val="dk1"/>
          </a:lnRef>
          <a:fillRef idx="0">
            <a:schemeClr val="dk1"/>
          </a:fillRef>
          <a:effectRef idx="0">
            <a:schemeClr val="dk1"/>
          </a:effectRef>
          <a:fontRef idx="minor">
            <a:schemeClr val="tx1"/>
          </a:fontRef>
        </p:style>
      </p:cxnSp>
      <p:cxnSp>
        <p:nvCxnSpPr>
          <p:cNvPr id="68" name="Straight Connector 67"/>
          <p:cNvCxnSpPr>
            <a:endCxn id="42" idx="4"/>
          </p:cNvCxnSpPr>
          <p:nvPr/>
        </p:nvCxnSpPr>
        <p:spPr>
          <a:xfrm flipV="1">
            <a:off x="3341036" y="2887370"/>
            <a:ext cx="629928" cy="155750"/>
          </a:xfrm>
          <a:prstGeom prst="line">
            <a:avLst/>
          </a:prstGeom>
          <a:ln w="19050"/>
        </p:spPr>
        <p:style>
          <a:lnRef idx="1">
            <a:schemeClr val="dk1"/>
          </a:lnRef>
          <a:fillRef idx="0">
            <a:schemeClr val="dk1"/>
          </a:fillRef>
          <a:effectRef idx="0">
            <a:schemeClr val="dk1"/>
          </a:effectRef>
          <a:fontRef idx="minor">
            <a:schemeClr val="tx1"/>
          </a:fontRef>
        </p:style>
      </p:cxnSp>
      <p:sp>
        <p:nvSpPr>
          <p:cNvPr id="34" name="7-Point Star 33"/>
          <p:cNvSpPr/>
          <p:nvPr/>
        </p:nvSpPr>
        <p:spPr>
          <a:xfrm>
            <a:off x="3277457" y="2967330"/>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7-Point Star 34"/>
          <p:cNvSpPr/>
          <p:nvPr/>
        </p:nvSpPr>
        <p:spPr>
          <a:xfrm>
            <a:off x="3121631" y="2719040"/>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7-Point Star 36"/>
          <p:cNvSpPr/>
          <p:nvPr/>
        </p:nvSpPr>
        <p:spPr>
          <a:xfrm>
            <a:off x="3530887" y="3159115"/>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7-Point Star 41"/>
          <p:cNvSpPr/>
          <p:nvPr/>
        </p:nvSpPr>
        <p:spPr>
          <a:xfrm>
            <a:off x="3970964" y="2808081"/>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2" name="Straight Connector 71"/>
          <p:cNvCxnSpPr>
            <a:stCxn id="42" idx="1"/>
            <a:endCxn id="46" idx="4"/>
          </p:cNvCxnSpPr>
          <p:nvPr/>
        </p:nvCxnSpPr>
        <p:spPr>
          <a:xfrm>
            <a:off x="4094253" y="2887370"/>
            <a:ext cx="553092" cy="152400"/>
          </a:xfrm>
          <a:prstGeom prst="line">
            <a:avLst/>
          </a:prstGeom>
          <a:ln w="19050"/>
        </p:spPr>
        <p:style>
          <a:lnRef idx="1">
            <a:schemeClr val="dk1"/>
          </a:lnRef>
          <a:fillRef idx="0">
            <a:schemeClr val="dk1"/>
          </a:fillRef>
          <a:effectRef idx="0">
            <a:schemeClr val="dk1"/>
          </a:effectRef>
          <a:fontRef idx="minor">
            <a:schemeClr val="tx1"/>
          </a:fontRef>
        </p:style>
      </p:cxnSp>
      <p:cxnSp>
        <p:nvCxnSpPr>
          <p:cNvPr id="77" name="Straight Connector 76"/>
          <p:cNvCxnSpPr>
            <a:stCxn id="36" idx="1"/>
            <a:endCxn id="34" idx="4"/>
          </p:cNvCxnSpPr>
          <p:nvPr/>
        </p:nvCxnSpPr>
        <p:spPr>
          <a:xfrm>
            <a:off x="3047999" y="2961003"/>
            <a:ext cx="229458" cy="85616"/>
          </a:xfrm>
          <a:prstGeom prst="line">
            <a:avLst/>
          </a:prstGeom>
          <a:ln w="19050"/>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3133618" y="3162526"/>
            <a:ext cx="215757" cy="461665"/>
          </a:xfrm>
          <a:prstGeom prst="rect">
            <a:avLst/>
          </a:prstGeom>
          <a:noFill/>
        </p:spPr>
        <p:txBody>
          <a:bodyPr wrap="square" rtlCol="0">
            <a:spAutoFit/>
          </a:bodyPr>
          <a:lstStyle/>
          <a:p>
            <a:r>
              <a:rPr lang="en-US" sz="2400" b="1" dirty="0" err="1" smtClean="0">
                <a:solidFill>
                  <a:schemeClr val="bg1"/>
                </a:solidFill>
              </a:rPr>
              <a:t>i</a:t>
            </a:r>
            <a:endParaRPr lang="en-US" sz="2400" b="1" dirty="0">
              <a:solidFill>
                <a:schemeClr val="bg1"/>
              </a:solidFill>
            </a:endParaRPr>
          </a:p>
        </p:txBody>
      </p:sp>
      <p:sp>
        <p:nvSpPr>
          <p:cNvPr id="50" name="TextBox 49"/>
          <p:cNvSpPr txBox="1"/>
          <p:nvPr/>
        </p:nvSpPr>
        <p:spPr>
          <a:xfrm>
            <a:off x="4601110" y="3109443"/>
            <a:ext cx="215757" cy="461665"/>
          </a:xfrm>
          <a:prstGeom prst="rect">
            <a:avLst/>
          </a:prstGeom>
          <a:noFill/>
        </p:spPr>
        <p:txBody>
          <a:bodyPr wrap="square" rtlCol="0">
            <a:spAutoFit/>
          </a:bodyPr>
          <a:lstStyle/>
          <a:p>
            <a:r>
              <a:rPr lang="en-US" sz="2400" b="1" dirty="0" smtClean="0">
                <a:solidFill>
                  <a:schemeClr val="bg1"/>
                </a:solidFill>
              </a:rPr>
              <a:t>j</a:t>
            </a:r>
            <a:endParaRPr lang="en-US" sz="2400" b="1" dirty="0">
              <a:solidFill>
                <a:schemeClr val="bg1"/>
              </a:solidFill>
            </a:endParaRPr>
          </a:p>
        </p:txBody>
      </p:sp>
      <p:graphicFrame>
        <p:nvGraphicFramePr>
          <p:cNvPr id="1027" name="Object 3"/>
          <p:cNvGraphicFramePr>
            <a:graphicFrameLocks noChangeAspect="1"/>
          </p:cNvGraphicFramePr>
          <p:nvPr/>
        </p:nvGraphicFramePr>
        <p:xfrm>
          <a:off x="2774422" y="3811058"/>
          <a:ext cx="2614612" cy="523875"/>
        </p:xfrm>
        <a:graphic>
          <a:graphicData uri="http://schemas.openxmlformats.org/presentationml/2006/ole">
            <mc:AlternateContent xmlns:mc="http://schemas.openxmlformats.org/markup-compatibility/2006">
              <mc:Choice xmlns:v="urn:schemas-microsoft-com:vml" Requires="v">
                <p:oleObj spid="_x0000_s110640" name="Equation" r:id="rId5" imgW="1206500" imgH="241300" progId="Equation.3">
                  <p:embed/>
                </p:oleObj>
              </mc:Choice>
              <mc:Fallback>
                <p:oleObj name="Equation" r:id="rId5" imgW="1206500" imgH="241300" progId="Equation.3">
                  <p:embed/>
                  <p:pic>
                    <p:nvPicPr>
                      <p:cNvPr id="0" name="Picture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4422" y="3811058"/>
                        <a:ext cx="2614612" cy="523875"/>
                      </a:xfrm>
                      <a:prstGeom prst="rect">
                        <a:avLst/>
                      </a:prstGeom>
                      <a:solidFill>
                        <a:srgbClr val="CC99FF"/>
                      </a:solidFill>
                    </p:spPr>
                  </p:pic>
                </p:oleObj>
              </mc:Fallback>
            </mc:AlternateContent>
          </a:graphicData>
        </a:graphic>
      </p:graphicFrame>
      <p:sp>
        <p:nvSpPr>
          <p:cNvPr id="48" name="Freeform 47"/>
          <p:cNvSpPr/>
          <p:nvPr/>
        </p:nvSpPr>
        <p:spPr>
          <a:xfrm>
            <a:off x="3661363" y="2805288"/>
            <a:ext cx="735660" cy="380059"/>
          </a:xfrm>
          <a:custGeom>
            <a:avLst/>
            <a:gdLst>
              <a:gd name="connsiteX0" fmla="*/ 368770 w 775171"/>
              <a:gd name="connsiteY0" fmla="*/ 3763 h 378178"/>
              <a:gd name="connsiteX1" fmla="*/ 131704 w 775171"/>
              <a:gd name="connsiteY1" fmla="*/ 82786 h 378178"/>
              <a:gd name="connsiteX2" fmla="*/ 7526 w 775171"/>
              <a:gd name="connsiteY2" fmla="*/ 206963 h 378178"/>
              <a:gd name="connsiteX3" fmla="*/ 176859 w 775171"/>
              <a:gd name="connsiteY3" fmla="*/ 342430 h 378178"/>
              <a:gd name="connsiteX4" fmla="*/ 346193 w 775171"/>
              <a:gd name="connsiteY4" fmla="*/ 376297 h 378178"/>
              <a:gd name="connsiteX5" fmla="*/ 594548 w 775171"/>
              <a:gd name="connsiteY5" fmla="*/ 331141 h 378178"/>
              <a:gd name="connsiteX6" fmla="*/ 752593 w 775171"/>
              <a:gd name="connsiteY6" fmla="*/ 229541 h 378178"/>
              <a:gd name="connsiteX7" fmla="*/ 730015 w 775171"/>
              <a:gd name="connsiteY7" fmla="*/ 150519 h 378178"/>
              <a:gd name="connsiteX8" fmla="*/ 526815 w 775171"/>
              <a:gd name="connsiteY8" fmla="*/ 60208 h 378178"/>
              <a:gd name="connsiteX9" fmla="*/ 368770 w 775171"/>
              <a:gd name="connsiteY9" fmla="*/ 3763 h 378178"/>
              <a:gd name="connsiteX0" fmla="*/ 368770 w 775171"/>
              <a:gd name="connsiteY0" fmla="*/ 5644 h 380059"/>
              <a:gd name="connsiteX1" fmla="*/ 131704 w 775171"/>
              <a:gd name="connsiteY1" fmla="*/ 84667 h 380059"/>
              <a:gd name="connsiteX2" fmla="*/ 7526 w 775171"/>
              <a:gd name="connsiteY2" fmla="*/ 208844 h 380059"/>
              <a:gd name="connsiteX3" fmla="*/ 176859 w 775171"/>
              <a:gd name="connsiteY3" fmla="*/ 344311 h 380059"/>
              <a:gd name="connsiteX4" fmla="*/ 346193 w 775171"/>
              <a:gd name="connsiteY4" fmla="*/ 378178 h 380059"/>
              <a:gd name="connsiteX5" fmla="*/ 594548 w 775171"/>
              <a:gd name="connsiteY5" fmla="*/ 333022 h 380059"/>
              <a:gd name="connsiteX6" fmla="*/ 752593 w 775171"/>
              <a:gd name="connsiteY6" fmla="*/ 231422 h 380059"/>
              <a:gd name="connsiteX7" fmla="*/ 730015 w 775171"/>
              <a:gd name="connsiteY7" fmla="*/ 152400 h 380059"/>
              <a:gd name="connsiteX8" fmla="*/ 560681 w 775171"/>
              <a:gd name="connsiteY8" fmla="*/ 50800 h 380059"/>
              <a:gd name="connsiteX9" fmla="*/ 368770 w 775171"/>
              <a:gd name="connsiteY9" fmla="*/ 5644 h 380059"/>
              <a:gd name="connsiteX0" fmla="*/ 368770 w 769526"/>
              <a:gd name="connsiteY0" fmla="*/ 5644 h 380059"/>
              <a:gd name="connsiteX1" fmla="*/ 131704 w 769526"/>
              <a:gd name="connsiteY1" fmla="*/ 84667 h 380059"/>
              <a:gd name="connsiteX2" fmla="*/ 7526 w 769526"/>
              <a:gd name="connsiteY2" fmla="*/ 208844 h 380059"/>
              <a:gd name="connsiteX3" fmla="*/ 176859 w 769526"/>
              <a:gd name="connsiteY3" fmla="*/ 344311 h 380059"/>
              <a:gd name="connsiteX4" fmla="*/ 346193 w 769526"/>
              <a:gd name="connsiteY4" fmla="*/ 378178 h 380059"/>
              <a:gd name="connsiteX5" fmla="*/ 594548 w 769526"/>
              <a:gd name="connsiteY5" fmla="*/ 333022 h 380059"/>
              <a:gd name="connsiteX6" fmla="*/ 752593 w 769526"/>
              <a:gd name="connsiteY6" fmla="*/ 231422 h 380059"/>
              <a:gd name="connsiteX7" fmla="*/ 696149 w 769526"/>
              <a:gd name="connsiteY7" fmla="*/ 152400 h 380059"/>
              <a:gd name="connsiteX8" fmla="*/ 560681 w 769526"/>
              <a:gd name="connsiteY8" fmla="*/ 50800 h 380059"/>
              <a:gd name="connsiteX9" fmla="*/ 368770 w 769526"/>
              <a:gd name="connsiteY9" fmla="*/ 5644 h 380059"/>
              <a:gd name="connsiteX0" fmla="*/ 368770 w 735660"/>
              <a:gd name="connsiteY0" fmla="*/ 5644 h 380059"/>
              <a:gd name="connsiteX1" fmla="*/ 131704 w 735660"/>
              <a:gd name="connsiteY1" fmla="*/ 84667 h 380059"/>
              <a:gd name="connsiteX2" fmla="*/ 7526 w 735660"/>
              <a:gd name="connsiteY2" fmla="*/ 208844 h 380059"/>
              <a:gd name="connsiteX3" fmla="*/ 176859 w 735660"/>
              <a:gd name="connsiteY3" fmla="*/ 344311 h 380059"/>
              <a:gd name="connsiteX4" fmla="*/ 346193 w 735660"/>
              <a:gd name="connsiteY4" fmla="*/ 378178 h 380059"/>
              <a:gd name="connsiteX5" fmla="*/ 594548 w 735660"/>
              <a:gd name="connsiteY5" fmla="*/ 333022 h 380059"/>
              <a:gd name="connsiteX6" fmla="*/ 718727 w 735660"/>
              <a:gd name="connsiteY6" fmla="*/ 197556 h 380059"/>
              <a:gd name="connsiteX7" fmla="*/ 696149 w 735660"/>
              <a:gd name="connsiteY7" fmla="*/ 152400 h 380059"/>
              <a:gd name="connsiteX8" fmla="*/ 560681 w 735660"/>
              <a:gd name="connsiteY8" fmla="*/ 50800 h 380059"/>
              <a:gd name="connsiteX9" fmla="*/ 368770 w 735660"/>
              <a:gd name="connsiteY9" fmla="*/ 5644 h 380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5660" h="380059">
                <a:moveTo>
                  <a:pt x="368770" y="5644"/>
                </a:moveTo>
                <a:cubicBezTo>
                  <a:pt x="297274" y="11288"/>
                  <a:pt x="191911" y="50800"/>
                  <a:pt x="131704" y="84667"/>
                </a:cubicBezTo>
                <a:cubicBezTo>
                  <a:pt x="71497" y="118534"/>
                  <a:pt x="0" y="165570"/>
                  <a:pt x="7526" y="208844"/>
                </a:cubicBezTo>
                <a:cubicBezTo>
                  <a:pt x="15052" y="252118"/>
                  <a:pt x="120415" y="316089"/>
                  <a:pt x="176859" y="344311"/>
                </a:cubicBezTo>
                <a:cubicBezTo>
                  <a:pt x="233303" y="372533"/>
                  <a:pt x="276578" y="380059"/>
                  <a:pt x="346193" y="378178"/>
                </a:cubicBezTo>
                <a:cubicBezTo>
                  <a:pt x="415808" y="376297"/>
                  <a:pt x="532459" y="363126"/>
                  <a:pt x="594548" y="333022"/>
                </a:cubicBezTo>
                <a:cubicBezTo>
                  <a:pt x="656637" y="302918"/>
                  <a:pt x="701794" y="227660"/>
                  <a:pt x="718727" y="197556"/>
                </a:cubicBezTo>
                <a:cubicBezTo>
                  <a:pt x="735660" y="167452"/>
                  <a:pt x="722490" y="176859"/>
                  <a:pt x="696149" y="152400"/>
                </a:cubicBezTo>
                <a:cubicBezTo>
                  <a:pt x="669808" y="127941"/>
                  <a:pt x="615244" y="75259"/>
                  <a:pt x="560681" y="50800"/>
                </a:cubicBezTo>
                <a:cubicBezTo>
                  <a:pt x="506118" y="26341"/>
                  <a:pt x="440266" y="0"/>
                  <a:pt x="368770" y="5644"/>
                </a:cubicBezTo>
                <a:close/>
              </a:path>
            </a:pathLst>
          </a:custGeom>
          <a:solidFill>
            <a:srgbClr val="FF0000">
              <a:alpha val="4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51"/>
          <p:cNvCxnSpPr/>
          <p:nvPr/>
        </p:nvCxnSpPr>
        <p:spPr>
          <a:xfrm rot="16200000" flipV="1">
            <a:off x="3781782" y="3510845"/>
            <a:ext cx="598309" cy="11290"/>
          </a:xfrm>
          <a:prstGeom prst="straightConnector1">
            <a:avLst/>
          </a:prstGeom>
          <a:ln>
            <a:solidFill>
              <a:srgbClr val="C00000"/>
            </a:solidFill>
            <a:tailEnd type="arrow"/>
          </a:ln>
        </p:spPr>
        <p:style>
          <a:lnRef idx="3">
            <a:schemeClr val="accent1"/>
          </a:lnRef>
          <a:fillRef idx="0">
            <a:schemeClr val="accent1"/>
          </a:fillRef>
          <a:effectRef idx="2">
            <a:schemeClr val="accent1"/>
          </a:effectRef>
          <a:fontRef idx="minor">
            <a:schemeClr val="tx1"/>
          </a:fontRef>
        </p:style>
      </p:cxnSp>
      <p:sp>
        <p:nvSpPr>
          <p:cNvPr id="63" name="TextBox 62"/>
          <p:cNvSpPr txBox="1"/>
          <p:nvPr/>
        </p:nvSpPr>
        <p:spPr>
          <a:xfrm>
            <a:off x="205484" y="5356495"/>
            <a:ext cx="1962363" cy="1015663"/>
          </a:xfrm>
          <a:prstGeom prst="rect">
            <a:avLst/>
          </a:prstGeom>
          <a:ln>
            <a:solidFill>
              <a:srgbClr val="FFC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t># common </a:t>
            </a:r>
            <a:r>
              <a:rPr lang="en-US" sz="2000" dirty="0" err="1" smtClean="0"/>
              <a:t>nbrs</a:t>
            </a:r>
            <a:r>
              <a:rPr lang="en-US" sz="2000" dirty="0" smtClean="0"/>
              <a:t> gives a bound on distance</a:t>
            </a:r>
            <a:endParaRPr lang="en-US" sz="2000" dirty="0"/>
          </a:p>
        </p:txBody>
      </p:sp>
      <p:sp>
        <p:nvSpPr>
          <p:cNvPr id="65" name="Right Arrow 64"/>
          <p:cNvSpPr/>
          <p:nvPr/>
        </p:nvSpPr>
        <p:spPr>
          <a:xfrm>
            <a:off x="2164231" y="5728935"/>
            <a:ext cx="322115" cy="304800"/>
          </a:xfrm>
          <a:prstGeom prst="rightArrow">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graphicFrame>
        <p:nvGraphicFramePr>
          <p:cNvPr id="1028" name="Object 4"/>
          <p:cNvGraphicFramePr>
            <a:graphicFrameLocks noChangeAspect="1"/>
          </p:cNvGraphicFramePr>
          <p:nvPr/>
        </p:nvGraphicFramePr>
        <p:xfrm>
          <a:off x="2474913" y="4683125"/>
          <a:ext cx="4911725" cy="1693863"/>
        </p:xfrm>
        <a:graphic>
          <a:graphicData uri="http://schemas.openxmlformats.org/presentationml/2006/ole">
            <mc:AlternateContent xmlns:mc="http://schemas.openxmlformats.org/markup-compatibility/2006">
              <mc:Choice xmlns:v="urn:schemas-microsoft-com:vml" Requires="v">
                <p:oleObj spid="_x0000_s110641" name="Equation" r:id="rId7" imgW="2946400" imgH="1016000" progId="Equation.3">
                  <p:embed/>
                </p:oleObj>
              </mc:Choice>
              <mc:Fallback>
                <p:oleObj name="Equation" r:id="rId7" imgW="2946400" imgH="1016000" progId="Equation.3">
                  <p:embed/>
                  <p:pic>
                    <p:nvPicPr>
                      <p:cNvPr id="0" name="Picture 2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74913" y="4683125"/>
                        <a:ext cx="4911725" cy="1693863"/>
                      </a:xfrm>
                      <a:prstGeom prst="rect">
                        <a:avLst/>
                      </a:prstGeom>
                      <a:solidFill>
                        <a:srgbClr val="CC99FF"/>
                      </a:solidFill>
                      <a:ln w="28575">
                        <a:solidFill>
                          <a:schemeClr val="bg1"/>
                        </a:solidFill>
                        <a:miter lim="800000"/>
                        <a:headEnd/>
                        <a:tailEnd/>
                      </a:ln>
                    </p:spPr>
                  </p:pic>
                </p:oleObj>
              </mc:Fallback>
            </mc:AlternateContent>
          </a:graphicData>
        </a:graphic>
      </p:graphicFrame>
      <p:sp>
        <p:nvSpPr>
          <p:cNvPr id="54" name="TextBox 53"/>
          <p:cNvSpPr txBox="1"/>
          <p:nvPr/>
        </p:nvSpPr>
        <p:spPr>
          <a:xfrm>
            <a:off x="7127522" y="3618092"/>
            <a:ext cx="1749778" cy="1015663"/>
          </a:xfrm>
          <a:prstGeom prst="rect">
            <a:avLst/>
          </a:prstGeom>
          <a:noFill/>
        </p:spPr>
        <p:txBody>
          <a:bodyPr wrap="square" rtlCol="0">
            <a:spAutoFit/>
          </a:bodyPr>
          <a:lstStyle/>
          <a:p>
            <a:r>
              <a:rPr lang="el-GR" sz="2000" dirty="0" smtClean="0">
                <a:solidFill>
                  <a:srgbClr val="FF0000"/>
                </a:solidFill>
                <a:latin typeface="+mn-lt"/>
              </a:rPr>
              <a:t>η</a:t>
            </a:r>
            <a:r>
              <a:rPr lang="en-US" sz="2000" dirty="0" smtClean="0">
                <a:solidFill>
                  <a:srgbClr val="FF0000"/>
                </a:solidFill>
                <a:latin typeface="+mn-lt"/>
              </a:rPr>
              <a:t>=Number of common neighbors</a:t>
            </a:r>
            <a:endParaRPr lang="en-US" dirty="0">
              <a:solidFill>
                <a:srgbClr val="FF0000"/>
              </a:solidFill>
              <a:latin typeface="+mn-lt"/>
            </a:endParaRPr>
          </a:p>
        </p:txBody>
      </p:sp>
      <p:sp>
        <p:nvSpPr>
          <p:cNvPr id="56" name="Freeform 55"/>
          <p:cNvSpPr/>
          <p:nvPr/>
        </p:nvSpPr>
        <p:spPr>
          <a:xfrm>
            <a:off x="4965700" y="3945467"/>
            <a:ext cx="2197100" cy="740833"/>
          </a:xfrm>
          <a:custGeom>
            <a:avLst/>
            <a:gdLst>
              <a:gd name="connsiteX0" fmla="*/ 2197100 w 2197100"/>
              <a:gd name="connsiteY0" fmla="*/ 105833 h 740833"/>
              <a:gd name="connsiteX1" fmla="*/ 1206500 w 2197100"/>
              <a:gd name="connsiteY1" fmla="*/ 105833 h 740833"/>
              <a:gd name="connsiteX2" fmla="*/ 0 w 2197100"/>
              <a:gd name="connsiteY2" fmla="*/ 740833 h 740833"/>
            </a:gdLst>
            <a:ahLst/>
            <a:cxnLst>
              <a:cxn ang="0">
                <a:pos x="connsiteX0" y="connsiteY0"/>
              </a:cxn>
              <a:cxn ang="0">
                <a:pos x="connsiteX1" y="connsiteY1"/>
              </a:cxn>
              <a:cxn ang="0">
                <a:pos x="connsiteX2" y="connsiteY2"/>
              </a:cxn>
            </a:cxnLst>
            <a:rect l="l" t="t" r="r" b="b"/>
            <a:pathLst>
              <a:path w="2197100" h="740833">
                <a:moveTo>
                  <a:pt x="2197100" y="105833"/>
                </a:moveTo>
                <a:cubicBezTo>
                  <a:pt x="1884891" y="52916"/>
                  <a:pt x="1572683" y="0"/>
                  <a:pt x="1206500" y="105833"/>
                </a:cubicBezTo>
                <a:cubicBezTo>
                  <a:pt x="840317" y="211666"/>
                  <a:pt x="420158" y="476249"/>
                  <a:pt x="0" y="740833"/>
                </a:cubicBezTo>
              </a:path>
            </a:pathLst>
          </a:custGeom>
          <a:ln w="381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TextBox 68"/>
          <p:cNvSpPr txBox="1"/>
          <p:nvPr/>
        </p:nvSpPr>
        <p:spPr>
          <a:xfrm>
            <a:off x="7394222" y="5232737"/>
            <a:ext cx="1749778" cy="1015663"/>
          </a:xfrm>
          <a:prstGeom prst="rect">
            <a:avLst/>
          </a:prstGeom>
          <a:noFill/>
        </p:spPr>
        <p:txBody>
          <a:bodyPr wrap="square" rtlCol="0">
            <a:spAutoFit/>
          </a:bodyPr>
          <a:lstStyle/>
          <a:p>
            <a:r>
              <a:rPr lang="en-US" sz="2000" dirty="0" smtClean="0">
                <a:solidFill>
                  <a:srgbClr val="FF0000"/>
                </a:solidFill>
              </a:rPr>
              <a:t>V(r)=volume of radius r in D dims</a:t>
            </a:r>
            <a:endParaRPr lang="en-US" dirty="0"/>
          </a:p>
        </p:txBody>
      </p:sp>
      <p:sp>
        <p:nvSpPr>
          <p:cNvPr id="70" name="Freeform 69"/>
          <p:cNvSpPr/>
          <p:nvPr/>
        </p:nvSpPr>
        <p:spPr>
          <a:xfrm>
            <a:off x="6570133" y="6255455"/>
            <a:ext cx="1670756" cy="428979"/>
          </a:xfrm>
          <a:custGeom>
            <a:avLst/>
            <a:gdLst>
              <a:gd name="connsiteX0" fmla="*/ 1569155 w 1569155"/>
              <a:gd name="connsiteY0" fmla="*/ 0 h 624652"/>
              <a:gd name="connsiteX1" fmla="*/ 936978 w 1569155"/>
              <a:gd name="connsiteY1" fmla="*/ 598311 h 624652"/>
              <a:gd name="connsiteX2" fmla="*/ 0 w 1569155"/>
              <a:gd name="connsiteY2" fmla="*/ 158045 h 624652"/>
            </a:gdLst>
            <a:ahLst/>
            <a:cxnLst>
              <a:cxn ang="0">
                <a:pos x="connsiteX0" y="connsiteY0"/>
              </a:cxn>
              <a:cxn ang="0">
                <a:pos x="connsiteX1" y="connsiteY1"/>
              </a:cxn>
              <a:cxn ang="0">
                <a:pos x="connsiteX2" y="connsiteY2"/>
              </a:cxn>
            </a:cxnLst>
            <a:rect l="l" t="t" r="r" b="b"/>
            <a:pathLst>
              <a:path w="1569155" h="624652">
                <a:moveTo>
                  <a:pt x="1569155" y="0"/>
                </a:moveTo>
                <a:cubicBezTo>
                  <a:pt x="1383829" y="285985"/>
                  <a:pt x="1198504" y="571970"/>
                  <a:pt x="936978" y="598311"/>
                </a:cubicBezTo>
                <a:cubicBezTo>
                  <a:pt x="675452" y="624652"/>
                  <a:pt x="337726" y="391348"/>
                  <a:pt x="0" y="158045"/>
                </a:cubicBezTo>
              </a:path>
            </a:pathLst>
          </a:custGeom>
          <a:ln w="381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TextBox 54"/>
          <p:cNvSpPr txBox="1"/>
          <p:nvPr/>
        </p:nvSpPr>
        <p:spPr>
          <a:xfrm>
            <a:off x="205482" y="1537383"/>
            <a:ext cx="2955407" cy="430887"/>
          </a:xfrm>
          <a:prstGeom prst="rect">
            <a:avLst/>
          </a:prstGeom>
          <a:noFill/>
          <a:ln>
            <a:solidFill>
              <a:schemeClr val="tx1"/>
            </a:solidFill>
          </a:ln>
        </p:spPr>
        <p:txBody>
          <a:bodyPr wrap="square" rtlCol="0">
            <a:spAutoFit/>
          </a:bodyPr>
          <a:lstStyle/>
          <a:p>
            <a:r>
              <a:rPr lang="en-US" sz="2200" dirty="0" smtClean="0">
                <a:solidFill>
                  <a:srgbClr val="FF0000"/>
                </a:solidFill>
              </a:rPr>
              <a:t>Unit volume universe</a:t>
            </a:r>
            <a:endParaRPr lang="en-US" sz="2200" dirty="0">
              <a:solidFill>
                <a:srgbClr val="FF0000"/>
              </a:solidFill>
            </a:endParaRPr>
          </a:p>
        </p:txBody>
      </p:sp>
      <p:cxnSp>
        <p:nvCxnSpPr>
          <p:cNvPr id="57" name="Straight Arrow Connector 56"/>
          <p:cNvCxnSpPr/>
          <p:nvPr/>
        </p:nvCxnSpPr>
        <p:spPr>
          <a:xfrm>
            <a:off x="1247422" y="1975556"/>
            <a:ext cx="914400" cy="914400"/>
          </a:xfrm>
          <a:prstGeom prst="straightConnector1">
            <a:avLst/>
          </a:prstGeom>
          <a:ln>
            <a:solidFill>
              <a:srgbClr val="FF0000"/>
            </a:solidFill>
            <a:tailEnd type="arrow"/>
          </a:ln>
        </p:spPr>
        <p:style>
          <a:lnRef idx="3">
            <a:schemeClr val="accent1"/>
          </a:lnRef>
          <a:fillRef idx="0">
            <a:schemeClr val="accent1"/>
          </a:fillRef>
          <a:effectRef idx="2">
            <a:schemeClr val="accent1"/>
          </a:effectRef>
          <a:fontRef idx="minor">
            <a:schemeClr val="tx1"/>
          </a:fontRef>
        </p:style>
      </p:cxnSp>
    </p:spTree>
    <p:custDataLst>
      <p:tags r:id="rId2"/>
    </p:custDataLst>
  </p:cSld>
  <p:clrMapOvr>
    <a:masterClrMapping/>
  </p:clrMapOvr>
  <p:transition advTm="18719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63" grpId="0" animBg="1"/>
      <p:bldP spid="65" grpId="0" animBg="1"/>
      <p:bldP spid="54" grpId="0"/>
      <p:bldP spid="56" grpId="0" animBg="1"/>
      <p:bldP spid="69" grpId="0"/>
      <p:bldP spid="7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Common Neighbors</a:t>
            </a:r>
            <a:endParaRPr lang="en-US" dirty="0"/>
          </a:p>
        </p:txBody>
      </p:sp>
      <p:sp>
        <p:nvSpPr>
          <p:cNvPr id="3" name="Content Placeholder 2"/>
          <p:cNvSpPr>
            <a:spLocks noGrp="1"/>
          </p:cNvSpPr>
          <p:nvPr>
            <p:ph idx="1"/>
          </p:nvPr>
        </p:nvSpPr>
        <p:spPr>
          <a:xfrm>
            <a:off x="330200" y="1646237"/>
            <a:ext cx="8521700" cy="4526280"/>
          </a:xfrm>
        </p:spPr>
        <p:txBody>
          <a:bodyPr>
            <a:normAutofit/>
          </a:bodyPr>
          <a:lstStyle/>
          <a:p>
            <a:r>
              <a:rPr lang="en-US" sz="2800" dirty="0" smtClean="0"/>
              <a:t>OPT =  node closest to </a:t>
            </a:r>
            <a:r>
              <a:rPr lang="en-US" sz="2800" dirty="0" err="1" smtClean="0"/>
              <a:t>i</a:t>
            </a:r>
            <a:endParaRPr lang="en-US" sz="2800" dirty="0" smtClean="0"/>
          </a:p>
          <a:p>
            <a:r>
              <a:rPr lang="en-US" sz="2800" dirty="0" smtClean="0"/>
              <a:t>MAX = node with max common neighbors with </a:t>
            </a:r>
            <a:r>
              <a:rPr lang="en-US" sz="2800" dirty="0" err="1" smtClean="0"/>
              <a:t>i</a:t>
            </a:r>
            <a:endParaRPr lang="en-US" sz="2800" dirty="0" smtClean="0"/>
          </a:p>
          <a:p>
            <a:endParaRPr lang="en-US" sz="2800" dirty="0" smtClean="0"/>
          </a:p>
          <a:p>
            <a:r>
              <a:rPr lang="en-US" sz="2800" dirty="0" smtClean="0">
                <a:solidFill>
                  <a:srgbClr val="FF0000"/>
                </a:solidFill>
              </a:rPr>
              <a:t>Theorem:</a:t>
            </a:r>
            <a:endParaRPr lang="en-US" baseline="30000" dirty="0" smtClean="0">
              <a:solidFill>
                <a:srgbClr val="FF0000"/>
              </a:solidFill>
              <a:latin typeface="Constantia"/>
            </a:endParaRPr>
          </a:p>
          <a:p>
            <a:pPr>
              <a:buNone/>
            </a:pPr>
            <a:endParaRPr lang="en-US" sz="2800" baseline="30000" dirty="0" smtClean="0">
              <a:solidFill>
                <a:srgbClr val="FFFF00"/>
              </a:solidFill>
              <a:latin typeface="Constantia"/>
            </a:endParaRPr>
          </a:p>
          <a:p>
            <a:pPr>
              <a:buNone/>
            </a:pPr>
            <a:r>
              <a:rPr lang="en-US" sz="2800" dirty="0" smtClean="0">
                <a:solidFill>
                  <a:srgbClr val="FFFF00"/>
                </a:solidFill>
                <a:latin typeface="Constantia"/>
              </a:rPr>
              <a:t> </a:t>
            </a:r>
          </a:p>
        </p:txBody>
      </p:sp>
      <p:graphicFrame>
        <p:nvGraphicFramePr>
          <p:cNvPr id="2052" name="Object 4"/>
          <p:cNvGraphicFramePr>
            <a:graphicFrameLocks noChangeAspect="1"/>
          </p:cNvGraphicFramePr>
          <p:nvPr/>
        </p:nvGraphicFramePr>
        <p:xfrm>
          <a:off x="4897438" y="5776913"/>
          <a:ext cx="263525" cy="501650"/>
        </p:xfrm>
        <a:graphic>
          <a:graphicData uri="http://schemas.openxmlformats.org/presentationml/2006/ole">
            <mc:AlternateContent xmlns:mc="http://schemas.openxmlformats.org/markup-compatibility/2006">
              <mc:Choice xmlns:v="urn:schemas-microsoft-com:vml" Requires="v">
                <p:oleObj spid="_x0000_s12313" name="Equation" r:id="rId4" imgW="114151" imgH="215619" progId="Equation.3">
                  <p:embed/>
                </p:oleObj>
              </mc:Choice>
              <mc:Fallback>
                <p:oleObj name="Equation" r:id="rId4" imgW="114151" imgH="215619" progId="Equation.3">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97438" y="5776913"/>
                        <a:ext cx="263525" cy="501650"/>
                      </a:xfrm>
                      <a:prstGeom prst="rect">
                        <a:avLst/>
                      </a:prstGeom>
                      <a:noFill/>
                      <a:extLst>
                        <a:ext uri="{909E8E84-426E-40DD-AFC4-6F175D3DCCD1}">
                          <a14:hiddenFill xmlns:a14="http://schemas.microsoft.com/office/drawing/2010/main">
                            <a:solidFill>
                              <a:srgbClr val="CC99FF"/>
                            </a:solidFill>
                          </a14:hiddenFill>
                        </a:ext>
                      </a:extLst>
                    </p:spPr>
                  </p:pic>
                </p:oleObj>
              </mc:Fallback>
            </mc:AlternateContent>
          </a:graphicData>
        </a:graphic>
      </p:graphicFrame>
      <p:sp>
        <p:nvSpPr>
          <p:cNvPr id="7" name="TextBox 6"/>
          <p:cNvSpPr txBox="1"/>
          <p:nvPr/>
        </p:nvSpPr>
        <p:spPr>
          <a:xfrm>
            <a:off x="3546805" y="3325338"/>
            <a:ext cx="990600" cy="461665"/>
          </a:xfrm>
          <a:prstGeom prst="rect">
            <a:avLst/>
          </a:prstGeom>
          <a:noFill/>
        </p:spPr>
        <p:txBody>
          <a:bodyPr wrap="square" rtlCol="0">
            <a:spAutoFit/>
          </a:bodyPr>
          <a:lstStyle/>
          <a:p>
            <a:r>
              <a:rPr lang="en-US" dirty="0" err="1" smtClean="0">
                <a:solidFill>
                  <a:srgbClr val="FF0000"/>
                </a:solidFill>
              </a:rPr>
              <a:t>w.h.p</a:t>
            </a:r>
            <a:endParaRPr lang="en-US" dirty="0">
              <a:solidFill>
                <a:srgbClr val="FF0000"/>
              </a:solidFill>
            </a:endParaRPr>
          </a:p>
        </p:txBody>
      </p:sp>
      <p:sp>
        <p:nvSpPr>
          <p:cNvPr id="10" name="TextBox 9"/>
          <p:cNvSpPr txBox="1"/>
          <p:nvPr/>
        </p:nvSpPr>
        <p:spPr>
          <a:xfrm>
            <a:off x="996596" y="5212658"/>
            <a:ext cx="7243280" cy="954107"/>
          </a:xfrm>
          <a:prstGeom prst="rect">
            <a:avLst/>
          </a:prstGeom>
          <a:solidFill>
            <a:srgbClr val="FFFF00"/>
          </a:solid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800" dirty="0" smtClean="0"/>
              <a:t>Link prediction by common neighbors is asymptotically optimal</a:t>
            </a:r>
            <a:endParaRPr lang="en-US" sz="2800" dirty="0"/>
          </a:p>
        </p:txBody>
      </p:sp>
      <p:sp>
        <p:nvSpPr>
          <p:cNvPr id="11" name="TextBox 10"/>
          <p:cNvSpPr txBox="1"/>
          <p:nvPr/>
        </p:nvSpPr>
        <p:spPr>
          <a:xfrm>
            <a:off x="1530849" y="3534311"/>
            <a:ext cx="6195317" cy="584775"/>
          </a:xfrm>
          <a:prstGeom prst="rect">
            <a:avLst/>
          </a:prstGeom>
          <a:noFill/>
        </p:spPr>
        <p:txBody>
          <a:bodyPr wrap="square" rtlCol="0">
            <a:spAutoFit/>
          </a:bodyPr>
          <a:lstStyle/>
          <a:p>
            <a:r>
              <a:rPr lang="en-US" sz="3200" dirty="0" err="1" smtClean="0">
                <a:solidFill>
                  <a:srgbClr val="FF0000"/>
                </a:solidFill>
              </a:rPr>
              <a:t>d</a:t>
            </a:r>
            <a:r>
              <a:rPr lang="en-US" sz="3200" baseline="-25000" dirty="0" err="1" smtClean="0">
                <a:solidFill>
                  <a:srgbClr val="FF0000"/>
                </a:solidFill>
              </a:rPr>
              <a:t>OPT</a:t>
            </a:r>
            <a:r>
              <a:rPr lang="en-US" sz="3200" baseline="-25000" dirty="0" smtClean="0">
                <a:solidFill>
                  <a:srgbClr val="FF0000"/>
                </a:solidFill>
              </a:rPr>
              <a:t> </a:t>
            </a:r>
            <a:r>
              <a:rPr lang="en-US" sz="3200" dirty="0" smtClean="0">
                <a:solidFill>
                  <a:srgbClr val="FF0000"/>
                </a:solidFill>
              </a:rPr>
              <a:t> ≤ </a:t>
            </a:r>
            <a:r>
              <a:rPr lang="en-US" sz="3200" dirty="0" err="1" smtClean="0">
                <a:solidFill>
                  <a:srgbClr val="FF0000"/>
                </a:solidFill>
              </a:rPr>
              <a:t>d</a:t>
            </a:r>
            <a:r>
              <a:rPr lang="en-US" sz="3200" baseline="-25000" dirty="0" err="1" smtClean="0">
                <a:solidFill>
                  <a:srgbClr val="FF0000"/>
                </a:solidFill>
              </a:rPr>
              <a:t>MAX</a:t>
            </a:r>
            <a:r>
              <a:rPr lang="en-US" sz="3200" baseline="-25000" dirty="0" smtClean="0">
                <a:solidFill>
                  <a:srgbClr val="FF0000"/>
                </a:solidFill>
              </a:rPr>
              <a:t> </a:t>
            </a:r>
            <a:r>
              <a:rPr lang="en-US" sz="3200" dirty="0" smtClean="0">
                <a:solidFill>
                  <a:srgbClr val="FF0000"/>
                </a:solidFill>
              </a:rPr>
              <a:t>≤ </a:t>
            </a:r>
            <a:r>
              <a:rPr lang="en-US" sz="3200" dirty="0" err="1" smtClean="0">
                <a:solidFill>
                  <a:srgbClr val="FF0000"/>
                </a:solidFill>
              </a:rPr>
              <a:t>d</a:t>
            </a:r>
            <a:r>
              <a:rPr lang="en-US" sz="3200" baseline="-25000" dirty="0" err="1" smtClean="0">
                <a:solidFill>
                  <a:srgbClr val="FF0000"/>
                </a:solidFill>
              </a:rPr>
              <a:t>OPT</a:t>
            </a:r>
            <a:r>
              <a:rPr lang="en-US" sz="3200" baseline="-25000" dirty="0" smtClean="0">
                <a:solidFill>
                  <a:srgbClr val="FF0000"/>
                </a:solidFill>
              </a:rPr>
              <a:t> </a:t>
            </a:r>
            <a:r>
              <a:rPr lang="en-US" sz="3200" dirty="0" smtClean="0">
                <a:solidFill>
                  <a:srgbClr val="FF0000"/>
                </a:solidFill>
              </a:rPr>
              <a:t> + 2[</a:t>
            </a:r>
            <a:r>
              <a:rPr lang="el-GR" sz="3200" dirty="0" smtClean="0">
                <a:solidFill>
                  <a:srgbClr val="FF0000"/>
                </a:solidFill>
                <a:latin typeface="Constantia"/>
              </a:rPr>
              <a:t>ε</a:t>
            </a:r>
            <a:r>
              <a:rPr lang="en-US" sz="3200" dirty="0" smtClean="0">
                <a:solidFill>
                  <a:srgbClr val="FF0000"/>
                </a:solidFill>
                <a:latin typeface="Constantia"/>
              </a:rPr>
              <a:t>/V(1)]</a:t>
            </a:r>
            <a:r>
              <a:rPr lang="en-US" sz="3200" baseline="30000" dirty="0" smtClean="0">
                <a:solidFill>
                  <a:srgbClr val="FF0000"/>
                </a:solidFill>
                <a:latin typeface="Constantia"/>
              </a:rPr>
              <a:t>1/D</a:t>
            </a:r>
            <a:endParaRPr lang="en-US" sz="3200" dirty="0">
              <a:solidFill>
                <a:srgbClr val="FF0000"/>
              </a:solidFill>
            </a:endParaRPr>
          </a:p>
        </p:txBody>
      </p:sp>
      <p:sp>
        <p:nvSpPr>
          <p:cNvPr id="8" name="Slide Number Placeholder 3"/>
          <p:cNvSpPr>
            <a:spLocks noGrp="1"/>
          </p:cNvSpPr>
          <p:nvPr>
            <p:ph type="sldNum" sz="quarter" idx="12"/>
          </p:nvPr>
        </p:nvSpPr>
        <p:spPr>
          <a:xfrm>
            <a:off x="6553200" y="6243638"/>
            <a:ext cx="2133600" cy="457200"/>
          </a:xfrm>
        </p:spPr>
        <p:txBody>
          <a:bodyPr/>
          <a:lstStyle/>
          <a:p>
            <a:pPr>
              <a:defRPr/>
            </a:pPr>
            <a:fld id="{2DEE0258-976C-4407-B205-7B6A67568B47}" type="slidenum">
              <a:rPr lang="en-US" altLang="en-US" smtClean="0"/>
              <a:pPr>
                <a:defRPr/>
              </a:pPr>
              <a:t>12</a:t>
            </a:fld>
            <a:endParaRPr lang="en-US" altLang="en-US" dirty="0"/>
          </a:p>
        </p:txBody>
      </p:sp>
    </p:spTree>
  </p:cSld>
  <p:clrMapOvr>
    <a:masterClrMapping/>
  </p:clrMapOvr>
  <p:transition advTm="91422"/>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8488" y="462846"/>
            <a:ext cx="8229600" cy="911114"/>
          </a:xfrm>
        </p:spPr>
        <p:txBody>
          <a:bodyPr>
            <a:noAutofit/>
          </a:bodyPr>
          <a:lstStyle/>
          <a:p>
            <a:pPr algn="l"/>
            <a:r>
              <a:rPr lang="en-US" sz="3800" dirty="0" smtClean="0"/>
              <a:t>Common Neighbors: Distinct  Radii</a:t>
            </a:r>
            <a:endParaRPr lang="en-US" sz="3800" dirty="0"/>
          </a:p>
        </p:txBody>
      </p:sp>
      <p:sp>
        <p:nvSpPr>
          <p:cNvPr id="2" name="Content Placeholder 1"/>
          <p:cNvSpPr>
            <a:spLocks noGrp="1"/>
          </p:cNvSpPr>
          <p:nvPr>
            <p:ph idx="1"/>
          </p:nvPr>
        </p:nvSpPr>
        <p:spPr>
          <a:xfrm>
            <a:off x="457200" y="1437923"/>
            <a:ext cx="8229600" cy="2156177"/>
          </a:xfrm>
        </p:spPr>
        <p:txBody>
          <a:bodyPr>
            <a:normAutofit/>
          </a:bodyPr>
          <a:lstStyle/>
          <a:p>
            <a:r>
              <a:rPr lang="en-US" sz="2400" dirty="0" smtClean="0"/>
              <a:t>Node </a:t>
            </a:r>
            <a:r>
              <a:rPr lang="en-US" sz="2400" i="1" dirty="0" smtClean="0"/>
              <a:t>k</a:t>
            </a:r>
            <a:r>
              <a:rPr lang="en-US" sz="2400" dirty="0" smtClean="0"/>
              <a:t> has radius </a:t>
            </a:r>
            <a:r>
              <a:rPr lang="en-US" sz="2400" dirty="0" err="1" smtClean="0"/>
              <a:t>r</a:t>
            </a:r>
            <a:r>
              <a:rPr lang="en-US" sz="2400" baseline="-25000" dirty="0" err="1" smtClean="0"/>
              <a:t>k</a:t>
            </a:r>
            <a:r>
              <a:rPr lang="en-US" sz="2400" dirty="0" smtClean="0"/>
              <a:t> . </a:t>
            </a:r>
          </a:p>
          <a:p>
            <a:endParaRPr lang="en-US" sz="2400" dirty="0" smtClean="0"/>
          </a:p>
          <a:p>
            <a:pPr marL="292100" lvl="1" indent="-292100">
              <a:spcBef>
                <a:spcPts val="0"/>
              </a:spcBef>
              <a:buClr>
                <a:schemeClr val="accent1"/>
              </a:buClr>
              <a:buSzPct val="70000"/>
              <a:buFont typeface="Wingdings 2"/>
              <a:buChar char=""/>
            </a:pPr>
            <a:r>
              <a:rPr lang="en-US" sz="2400" dirty="0" smtClean="0"/>
              <a:t> </a:t>
            </a:r>
            <a:r>
              <a:rPr lang="en-US" sz="2400" dirty="0" err="1" smtClean="0"/>
              <a:t>i</a:t>
            </a:r>
            <a:r>
              <a:rPr lang="en-US" sz="2400" dirty="0" err="1" smtClean="0">
                <a:sym typeface="Wingdings" pitchFamily="2" charset="2"/>
              </a:rPr>
              <a:t></a:t>
            </a:r>
            <a:r>
              <a:rPr lang="en-US" sz="2400" dirty="0" err="1" smtClean="0"/>
              <a:t>k</a:t>
            </a:r>
            <a:r>
              <a:rPr lang="en-US" sz="2400" dirty="0" smtClean="0"/>
              <a:t>  if  </a:t>
            </a:r>
            <a:r>
              <a:rPr lang="en-US" sz="2400" dirty="0" err="1" smtClean="0"/>
              <a:t>d</a:t>
            </a:r>
            <a:r>
              <a:rPr lang="en-US" sz="2400" baseline="-25000" dirty="0" err="1" smtClean="0"/>
              <a:t>ik</a:t>
            </a:r>
            <a:r>
              <a:rPr lang="en-US" sz="2400" dirty="0" smtClean="0"/>
              <a:t> ≤ r</a:t>
            </a:r>
            <a:r>
              <a:rPr lang="en-US" sz="2400" baseline="-25000" dirty="0" smtClean="0"/>
              <a:t>k</a:t>
            </a:r>
            <a:r>
              <a:rPr lang="en-US" sz="2400" dirty="0" smtClean="0"/>
              <a:t>  (Directed graph) </a:t>
            </a:r>
          </a:p>
          <a:p>
            <a:pPr marL="474980" lvl="2" indent="-292100">
              <a:spcBef>
                <a:spcPts val="0"/>
              </a:spcBef>
              <a:buClr>
                <a:schemeClr val="accent1"/>
              </a:buClr>
              <a:buSzPct val="70000"/>
              <a:buFont typeface="Wingdings 2"/>
              <a:buChar char=""/>
            </a:pPr>
            <a:r>
              <a:rPr lang="en-US" sz="2100" dirty="0" smtClean="0"/>
              <a:t>r</a:t>
            </a:r>
            <a:r>
              <a:rPr lang="en-US" sz="2100" baseline="-25000" dirty="0" smtClean="0"/>
              <a:t>k </a:t>
            </a:r>
            <a:r>
              <a:rPr lang="en-US" sz="2100" dirty="0" smtClean="0"/>
              <a:t> captures popularity of node k</a:t>
            </a:r>
            <a:endParaRPr lang="en-US" sz="2000" dirty="0" smtClean="0"/>
          </a:p>
          <a:p>
            <a:pPr marL="474980" lvl="2" indent="-292100">
              <a:spcBef>
                <a:spcPts val="0"/>
              </a:spcBef>
              <a:buClr>
                <a:schemeClr val="accent1"/>
              </a:buClr>
              <a:buSzPct val="70000"/>
              <a:buFont typeface="Wingdings 2"/>
              <a:buChar char=""/>
            </a:pPr>
            <a:endParaRPr lang="en-US" sz="2100" dirty="0" smtClean="0"/>
          </a:p>
          <a:p>
            <a:endParaRPr lang="en-US" sz="2400" dirty="0" smtClean="0"/>
          </a:p>
          <a:p>
            <a:pPr>
              <a:buNone/>
            </a:pPr>
            <a:endParaRPr lang="en-US" sz="2400" dirty="0" smtClean="0"/>
          </a:p>
          <a:p>
            <a:endParaRPr lang="en-US" sz="2400" dirty="0" smtClean="0"/>
          </a:p>
          <a:p>
            <a:pPr>
              <a:buNone/>
            </a:pPr>
            <a:endParaRPr lang="en-US" sz="2400" dirty="0" smtClean="0"/>
          </a:p>
        </p:txBody>
      </p:sp>
      <p:sp>
        <p:nvSpPr>
          <p:cNvPr id="3" name="Slide Number Placeholder 2"/>
          <p:cNvSpPr>
            <a:spLocks noGrp="1"/>
          </p:cNvSpPr>
          <p:nvPr>
            <p:ph type="sldNum" sz="quarter" idx="4294967295"/>
          </p:nvPr>
        </p:nvSpPr>
        <p:spPr>
          <a:xfrm>
            <a:off x="8410575" y="6181531"/>
            <a:ext cx="609600" cy="457200"/>
          </a:xfrm>
          <a:prstGeom prst="rect">
            <a:avLst/>
          </a:prstGeom>
        </p:spPr>
        <p:txBody>
          <a:bodyPr/>
          <a:lstStyle/>
          <a:p>
            <a:fld id="{AC7E74DA-5DAD-4354-B920-4015A1B158BB}" type="slidenum">
              <a:rPr lang="en-US" smtClean="0"/>
              <a:pPr/>
              <a:t>13</a:t>
            </a:fld>
            <a:endParaRPr lang="en-US" dirty="0"/>
          </a:p>
        </p:txBody>
      </p:sp>
      <p:grpSp>
        <p:nvGrpSpPr>
          <p:cNvPr id="8" name="Group 7"/>
          <p:cNvGrpSpPr/>
          <p:nvPr/>
        </p:nvGrpSpPr>
        <p:grpSpPr>
          <a:xfrm>
            <a:off x="4914900" y="3340100"/>
            <a:ext cx="3479800" cy="3327400"/>
            <a:chOff x="4914900" y="3340100"/>
            <a:chExt cx="3479800" cy="3327400"/>
          </a:xfrm>
        </p:grpSpPr>
        <p:sp>
          <p:nvSpPr>
            <p:cNvPr id="89" name="TextBox 88"/>
            <p:cNvSpPr txBox="1"/>
            <p:nvPr/>
          </p:nvSpPr>
          <p:spPr>
            <a:xfrm>
              <a:off x="5270500" y="3340100"/>
              <a:ext cx="2743200" cy="461665"/>
            </a:xfrm>
            <a:prstGeom prst="rect">
              <a:avLst/>
            </a:prstGeom>
            <a:noFill/>
          </p:spPr>
          <p:txBody>
            <a:bodyPr wrap="square" rtlCol="0">
              <a:spAutoFit/>
            </a:bodyPr>
            <a:lstStyle/>
            <a:p>
              <a:r>
                <a:rPr lang="en-US" sz="2400" u="sng" dirty="0" smtClean="0">
                  <a:solidFill>
                    <a:srgbClr val="3333FF"/>
                  </a:solidFill>
                </a:rPr>
                <a:t>Type 2: </a:t>
              </a:r>
              <a:r>
                <a:rPr lang="en-US" sz="2400" u="sng" dirty="0" err="1" smtClean="0">
                  <a:solidFill>
                    <a:srgbClr val="3333FF"/>
                  </a:solidFill>
                </a:rPr>
                <a:t>i</a:t>
              </a:r>
              <a:r>
                <a:rPr lang="en-US" sz="2400" u="sng" dirty="0" smtClean="0">
                  <a:solidFill>
                    <a:srgbClr val="3333FF"/>
                  </a:solidFill>
                </a:rPr>
                <a:t> </a:t>
              </a:r>
              <a:r>
                <a:rPr lang="en-US" sz="2400" u="sng" dirty="0" smtClean="0">
                  <a:solidFill>
                    <a:srgbClr val="3333FF"/>
                  </a:solidFill>
                  <a:sym typeface="Wingdings" pitchFamily="2" charset="2"/>
                </a:rPr>
                <a:t> k  j</a:t>
              </a:r>
              <a:endParaRPr lang="en-US" sz="2400" u="sng" dirty="0">
                <a:solidFill>
                  <a:srgbClr val="3333FF"/>
                </a:solidFill>
              </a:endParaRPr>
            </a:p>
          </p:txBody>
        </p:sp>
        <p:sp>
          <p:nvSpPr>
            <p:cNvPr id="96" name="Freeform 95"/>
            <p:cNvSpPr/>
            <p:nvPr/>
          </p:nvSpPr>
          <p:spPr>
            <a:xfrm>
              <a:off x="6426201" y="4343400"/>
              <a:ext cx="495300" cy="1240367"/>
            </a:xfrm>
            <a:custGeom>
              <a:avLst/>
              <a:gdLst>
                <a:gd name="connsiteX0" fmla="*/ 368300 w 560917"/>
                <a:gd name="connsiteY0" fmla="*/ 21167 h 1210734"/>
                <a:gd name="connsiteX1" fmla="*/ 241300 w 560917"/>
                <a:gd name="connsiteY1" fmla="*/ 97367 h 1210734"/>
                <a:gd name="connsiteX2" fmla="*/ 88900 w 560917"/>
                <a:gd name="connsiteY2" fmla="*/ 275167 h 1210734"/>
                <a:gd name="connsiteX3" fmla="*/ 12700 w 560917"/>
                <a:gd name="connsiteY3" fmla="*/ 503767 h 1210734"/>
                <a:gd name="connsiteX4" fmla="*/ 12700 w 560917"/>
                <a:gd name="connsiteY4" fmla="*/ 681567 h 1210734"/>
                <a:gd name="connsiteX5" fmla="*/ 76200 w 560917"/>
                <a:gd name="connsiteY5" fmla="*/ 897467 h 1210734"/>
                <a:gd name="connsiteX6" fmla="*/ 254000 w 560917"/>
                <a:gd name="connsiteY6" fmla="*/ 1087967 h 1210734"/>
                <a:gd name="connsiteX7" fmla="*/ 368300 w 560917"/>
                <a:gd name="connsiteY7" fmla="*/ 1176867 h 1210734"/>
                <a:gd name="connsiteX8" fmla="*/ 508000 w 560917"/>
                <a:gd name="connsiteY8" fmla="*/ 884767 h 1210734"/>
                <a:gd name="connsiteX9" fmla="*/ 558800 w 560917"/>
                <a:gd name="connsiteY9" fmla="*/ 567267 h 1210734"/>
                <a:gd name="connsiteX10" fmla="*/ 495300 w 560917"/>
                <a:gd name="connsiteY10" fmla="*/ 224367 h 1210734"/>
                <a:gd name="connsiteX11" fmla="*/ 368300 w 560917"/>
                <a:gd name="connsiteY11" fmla="*/ 21167 h 121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0917" h="1210734">
                  <a:moveTo>
                    <a:pt x="368300" y="21167"/>
                  </a:moveTo>
                  <a:cubicBezTo>
                    <a:pt x="325967" y="0"/>
                    <a:pt x="287867" y="55034"/>
                    <a:pt x="241300" y="97367"/>
                  </a:cubicBezTo>
                  <a:cubicBezTo>
                    <a:pt x="194733" y="139700"/>
                    <a:pt x="127000" y="207434"/>
                    <a:pt x="88900" y="275167"/>
                  </a:cubicBezTo>
                  <a:cubicBezTo>
                    <a:pt x="50800" y="342900"/>
                    <a:pt x="25400" y="436034"/>
                    <a:pt x="12700" y="503767"/>
                  </a:cubicBezTo>
                  <a:cubicBezTo>
                    <a:pt x="0" y="571500"/>
                    <a:pt x="2117" y="615950"/>
                    <a:pt x="12700" y="681567"/>
                  </a:cubicBezTo>
                  <a:cubicBezTo>
                    <a:pt x="23283" y="747184"/>
                    <a:pt x="35983" y="829734"/>
                    <a:pt x="76200" y="897467"/>
                  </a:cubicBezTo>
                  <a:cubicBezTo>
                    <a:pt x="116417" y="965200"/>
                    <a:pt x="205317" y="1041400"/>
                    <a:pt x="254000" y="1087967"/>
                  </a:cubicBezTo>
                  <a:cubicBezTo>
                    <a:pt x="302683" y="1134534"/>
                    <a:pt x="325967" y="1210734"/>
                    <a:pt x="368300" y="1176867"/>
                  </a:cubicBezTo>
                  <a:cubicBezTo>
                    <a:pt x="410633" y="1143000"/>
                    <a:pt x="476250" y="986367"/>
                    <a:pt x="508000" y="884767"/>
                  </a:cubicBezTo>
                  <a:cubicBezTo>
                    <a:pt x="539750" y="783167"/>
                    <a:pt x="560917" y="677334"/>
                    <a:pt x="558800" y="567267"/>
                  </a:cubicBezTo>
                  <a:cubicBezTo>
                    <a:pt x="556683" y="457200"/>
                    <a:pt x="524933" y="317500"/>
                    <a:pt x="495300" y="224367"/>
                  </a:cubicBezTo>
                  <a:cubicBezTo>
                    <a:pt x="465667" y="131234"/>
                    <a:pt x="410633" y="42334"/>
                    <a:pt x="368300" y="21167"/>
                  </a:cubicBezTo>
                  <a:close/>
                </a:path>
              </a:pathLst>
            </a:custGeom>
            <a:solidFill>
              <a:srgbClr val="82F52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6477000" y="4064000"/>
              <a:ext cx="1917700" cy="17907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4914900" y="4025900"/>
              <a:ext cx="2006600" cy="187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7" name="Straight Connector 106"/>
            <p:cNvCxnSpPr/>
            <p:nvPr/>
          </p:nvCxnSpPr>
          <p:spPr>
            <a:xfrm flipH="1">
              <a:off x="5105400" y="5112327"/>
              <a:ext cx="630382" cy="437573"/>
            </a:xfrm>
            <a:prstGeom prst="line">
              <a:avLst/>
            </a:prstGeom>
            <a:ln w="25400">
              <a:solidFill>
                <a:schemeClr val="tx1"/>
              </a:solidFill>
              <a:prstDash val="dash"/>
              <a:tailEnd type="stealth" w="lg" len="lg"/>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7581900" y="5092699"/>
              <a:ext cx="525158" cy="467239"/>
            </a:xfrm>
            <a:prstGeom prst="line">
              <a:avLst/>
            </a:prstGeom>
            <a:ln w="25400">
              <a:solidFill>
                <a:schemeClr val="tx1"/>
              </a:solidFill>
              <a:prstDash val="dash"/>
              <a:tailEnd type="stealth" w="lg" len="lg"/>
            </a:ln>
          </p:spPr>
          <p:style>
            <a:lnRef idx="1">
              <a:schemeClr val="accent1"/>
            </a:lnRef>
            <a:fillRef idx="0">
              <a:schemeClr val="accent1"/>
            </a:fillRef>
            <a:effectRef idx="0">
              <a:schemeClr val="accent1"/>
            </a:effectRef>
            <a:fontRef idx="minor">
              <a:schemeClr val="tx1"/>
            </a:fontRef>
          </p:style>
        </p:cxnSp>
        <p:sp>
          <p:nvSpPr>
            <p:cNvPr id="109" name="TextBox 108"/>
            <p:cNvSpPr txBox="1"/>
            <p:nvPr/>
          </p:nvSpPr>
          <p:spPr>
            <a:xfrm>
              <a:off x="5219700" y="4787900"/>
              <a:ext cx="508000" cy="461665"/>
            </a:xfrm>
            <a:prstGeom prst="rect">
              <a:avLst/>
            </a:prstGeom>
            <a:noFill/>
          </p:spPr>
          <p:txBody>
            <a:bodyPr wrap="square" rtlCol="0">
              <a:spAutoFit/>
            </a:bodyPr>
            <a:lstStyle/>
            <a:p>
              <a:r>
                <a:rPr lang="en-US" sz="2400" dirty="0" smtClean="0"/>
                <a:t>r</a:t>
              </a:r>
              <a:r>
                <a:rPr lang="en-US" sz="2400" baseline="-25000" dirty="0" smtClean="0"/>
                <a:t>k</a:t>
              </a:r>
              <a:endParaRPr lang="en-US" sz="2400" dirty="0"/>
            </a:p>
          </p:txBody>
        </p:sp>
        <p:sp>
          <p:nvSpPr>
            <p:cNvPr id="110" name="TextBox 109"/>
            <p:cNvSpPr txBox="1"/>
            <p:nvPr/>
          </p:nvSpPr>
          <p:spPr>
            <a:xfrm>
              <a:off x="7734300" y="4838700"/>
              <a:ext cx="558800" cy="461665"/>
            </a:xfrm>
            <a:prstGeom prst="rect">
              <a:avLst/>
            </a:prstGeom>
            <a:noFill/>
          </p:spPr>
          <p:txBody>
            <a:bodyPr wrap="square" rtlCol="0">
              <a:spAutoFit/>
            </a:bodyPr>
            <a:lstStyle/>
            <a:p>
              <a:r>
                <a:rPr lang="en-US" sz="2400" dirty="0" smtClean="0"/>
                <a:t>r</a:t>
              </a:r>
              <a:r>
                <a:rPr lang="en-US" sz="2400" baseline="-25000" dirty="0" smtClean="0"/>
                <a:t>k</a:t>
              </a:r>
              <a:endParaRPr lang="en-US" sz="2400" dirty="0"/>
            </a:p>
          </p:txBody>
        </p:sp>
        <p:sp>
          <p:nvSpPr>
            <p:cNvPr id="115" name="TextBox 114"/>
            <p:cNvSpPr txBox="1"/>
            <p:nvPr/>
          </p:nvSpPr>
          <p:spPr>
            <a:xfrm>
              <a:off x="5017911" y="6144280"/>
              <a:ext cx="3296356" cy="523220"/>
            </a:xfrm>
            <a:prstGeom prst="rect">
              <a:avLst/>
            </a:prstGeom>
            <a:noFill/>
          </p:spPr>
          <p:txBody>
            <a:bodyPr wrap="square" rtlCol="0">
              <a:spAutoFit/>
            </a:bodyPr>
            <a:lstStyle/>
            <a:p>
              <a:pPr algn="ctr"/>
              <a:r>
                <a:rPr lang="en-US" sz="2800" dirty="0" smtClean="0"/>
                <a:t>   </a:t>
              </a:r>
              <a:r>
                <a:rPr lang="en-US" sz="2800" dirty="0" smtClean="0">
                  <a:solidFill>
                    <a:srgbClr val="3333FF"/>
                  </a:solidFill>
                </a:rPr>
                <a:t>A(r</a:t>
              </a:r>
              <a:r>
                <a:rPr lang="en-US" sz="2800" baseline="-25000" dirty="0" smtClean="0">
                  <a:solidFill>
                    <a:srgbClr val="3333FF"/>
                  </a:solidFill>
                </a:rPr>
                <a:t>k </a:t>
              </a:r>
              <a:r>
                <a:rPr lang="en-US" sz="2800" dirty="0" smtClean="0">
                  <a:solidFill>
                    <a:srgbClr val="3333FF"/>
                  </a:solidFill>
                </a:rPr>
                <a:t>, r</a:t>
              </a:r>
              <a:r>
                <a:rPr lang="en-US" sz="2800" baseline="-25000" dirty="0">
                  <a:solidFill>
                    <a:srgbClr val="3333FF"/>
                  </a:solidFill>
                </a:rPr>
                <a:t>k</a:t>
              </a:r>
              <a:r>
                <a:rPr lang="en-US" sz="2800" baseline="-25000" dirty="0" smtClean="0">
                  <a:solidFill>
                    <a:srgbClr val="3333FF"/>
                  </a:solidFill>
                </a:rPr>
                <a:t> </a:t>
              </a:r>
              <a:r>
                <a:rPr lang="en-US" sz="2800" dirty="0" smtClean="0">
                  <a:solidFill>
                    <a:srgbClr val="3333FF"/>
                  </a:solidFill>
                </a:rPr>
                <a:t>,d</a:t>
              </a:r>
              <a:r>
                <a:rPr lang="en-US" sz="2800" baseline="-25000" dirty="0" smtClean="0">
                  <a:solidFill>
                    <a:srgbClr val="3333FF"/>
                  </a:solidFill>
                </a:rPr>
                <a:t>ij</a:t>
              </a:r>
              <a:r>
                <a:rPr lang="en-US" sz="2800" dirty="0" smtClean="0">
                  <a:solidFill>
                    <a:srgbClr val="3333FF"/>
                  </a:solidFill>
                </a:rPr>
                <a:t>)</a:t>
              </a:r>
              <a:endParaRPr lang="en-US" sz="2800" dirty="0">
                <a:solidFill>
                  <a:srgbClr val="3333FF"/>
                </a:solidFill>
              </a:endParaRPr>
            </a:p>
          </p:txBody>
        </p:sp>
        <p:grpSp>
          <p:nvGrpSpPr>
            <p:cNvPr id="50" name="Group 49"/>
            <p:cNvGrpSpPr/>
            <p:nvPr/>
          </p:nvGrpSpPr>
          <p:grpSpPr>
            <a:xfrm>
              <a:off x="5671756" y="4761499"/>
              <a:ext cx="434635" cy="461665"/>
              <a:chOff x="8480765" y="2814935"/>
              <a:chExt cx="434635" cy="461665"/>
            </a:xfrm>
          </p:grpSpPr>
          <p:sp>
            <p:nvSpPr>
              <p:cNvPr id="51" name="Oval 50"/>
              <p:cNvSpPr/>
              <p:nvPr/>
            </p:nvSpPr>
            <p:spPr>
              <a:xfrm>
                <a:off x="8480765" y="2850560"/>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8570026" y="2814935"/>
                <a:ext cx="225777" cy="461665"/>
              </a:xfrm>
              <a:prstGeom prst="rect">
                <a:avLst/>
              </a:prstGeom>
              <a:noFill/>
              <a:ln>
                <a:noFill/>
              </a:ln>
            </p:spPr>
            <p:txBody>
              <a:bodyPr wrap="square" rtlCol="0">
                <a:spAutoFit/>
              </a:bodyPr>
              <a:lstStyle/>
              <a:p>
                <a:r>
                  <a:rPr lang="en-US" b="1" dirty="0" err="1" smtClean="0">
                    <a:solidFill>
                      <a:srgbClr val="FF0000"/>
                    </a:solidFill>
                  </a:rPr>
                  <a:t>i</a:t>
                </a:r>
                <a:endParaRPr lang="en-US" b="1" dirty="0">
                  <a:solidFill>
                    <a:srgbClr val="FF0000"/>
                  </a:solidFill>
                </a:endParaRPr>
              </a:p>
            </p:txBody>
          </p:sp>
        </p:grpSp>
        <p:grpSp>
          <p:nvGrpSpPr>
            <p:cNvPr id="53" name="Group 52"/>
            <p:cNvGrpSpPr/>
            <p:nvPr/>
          </p:nvGrpSpPr>
          <p:grpSpPr>
            <a:xfrm>
              <a:off x="7185365" y="4734791"/>
              <a:ext cx="434635" cy="461665"/>
              <a:chOff x="8480765" y="2814935"/>
              <a:chExt cx="434635" cy="461665"/>
            </a:xfrm>
          </p:grpSpPr>
          <p:sp>
            <p:nvSpPr>
              <p:cNvPr id="54" name="Oval 53"/>
              <p:cNvSpPr/>
              <p:nvPr/>
            </p:nvSpPr>
            <p:spPr>
              <a:xfrm>
                <a:off x="8480765" y="2850560"/>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8570026" y="2814935"/>
                <a:ext cx="225777" cy="461665"/>
              </a:xfrm>
              <a:prstGeom prst="rect">
                <a:avLst/>
              </a:prstGeom>
              <a:noFill/>
              <a:ln>
                <a:noFill/>
              </a:ln>
            </p:spPr>
            <p:txBody>
              <a:bodyPr wrap="square" rtlCol="0">
                <a:spAutoFit/>
              </a:bodyPr>
              <a:lstStyle/>
              <a:p>
                <a:r>
                  <a:rPr lang="en-US" b="1" dirty="0" smtClean="0">
                    <a:solidFill>
                      <a:srgbClr val="FF0000"/>
                    </a:solidFill>
                  </a:rPr>
                  <a:t>j</a:t>
                </a:r>
                <a:endParaRPr lang="en-US" b="1" dirty="0">
                  <a:solidFill>
                    <a:srgbClr val="FF0000"/>
                  </a:solidFill>
                </a:endParaRPr>
              </a:p>
            </p:txBody>
          </p:sp>
        </p:grpSp>
        <p:grpSp>
          <p:nvGrpSpPr>
            <p:cNvPr id="57" name="Group 56"/>
            <p:cNvGrpSpPr/>
            <p:nvPr/>
          </p:nvGrpSpPr>
          <p:grpSpPr>
            <a:xfrm>
              <a:off x="6553200" y="4736068"/>
              <a:ext cx="344076" cy="369332"/>
              <a:chOff x="8480765" y="2814935"/>
              <a:chExt cx="434635" cy="422270"/>
            </a:xfrm>
            <a:solidFill>
              <a:srgbClr val="FFFF00"/>
            </a:solidFill>
          </p:grpSpPr>
          <p:sp>
            <p:nvSpPr>
              <p:cNvPr id="58" name="Oval 57"/>
              <p:cNvSpPr/>
              <p:nvPr/>
            </p:nvSpPr>
            <p:spPr>
              <a:xfrm>
                <a:off x="8480765" y="2850560"/>
                <a:ext cx="434635" cy="386645"/>
              </a:xfrm>
              <a:prstGeom prst="ellipse">
                <a:avLst/>
              </a:prstGeom>
              <a:grp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8570026" y="2814935"/>
                <a:ext cx="225777" cy="369332"/>
              </a:xfrm>
              <a:prstGeom prst="rect">
                <a:avLst/>
              </a:prstGeom>
              <a:noFill/>
              <a:ln>
                <a:noFill/>
              </a:ln>
            </p:spPr>
            <p:txBody>
              <a:bodyPr wrap="square" rtlCol="0">
                <a:spAutoFit/>
              </a:bodyPr>
              <a:lstStyle/>
              <a:p>
                <a:r>
                  <a:rPr lang="en-US" sz="1800" b="1" dirty="0" smtClean="0">
                    <a:solidFill>
                      <a:srgbClr val="FF0000"/>
                    </a:solidFill>
                  </a:rPr>
                  <a:t>k</a:t>
                </a:r>
                <a:endParaRPr lang="en-US" sz="1800" b="1" dirty="0">
                  <a:solidFill>
                    <a:srgbClr val="FF0000"/>
                  </a:solidFill>
                </a:endParaRPr>
              </a:p>
            </p:txBody>
          </p:sp>
        </p:grpSp>
      </p:grpSp>
      <p:grpSp>
        <p:nvGrpSpPr>
          <p:cNvPr id="7" name="Group 6"/>
          <p:cNvGrpSpPr/>
          <p:nvPr/>
        </p:nvGrpSpPr>
        <p:grpSpPr>
          <a:xfrm>
            <a:off x="660400" y="3378200"/>
            <a:ext cx="3048000" cy="3279120"/>
            <a:chOff x="660400" y="3378200"/>
            <a:chExt cx="3048000" cy="3279120"/>
          </a:xfrm>
        </p:grpSpPr>
        <p:sp>
          <p:nvSpPr>
            <p:cNvPr id="92" name="Freeform 91"/>
            <p:cNvSpPr/>
            <p:nvPr/>
          </p:nvSpPr>
          <p:spPr>
            <a:xfrm>
              <a:off x="2463801" y="4506385"/>
              <a:ext cx="429682" cy="980016"/>
            </a:xfrm>
            <a:custGeom>
              <a:avLst/>
              <a:gdLst>
                <a:gd name="connsiteX0" fmla="*/ 368300 w 560917"/>
                <a:gd name="connsiteY0" fmla="*/ 21167 h 1210734"/>
                <a:gd name="connsiteX1" fmla="*/ 241300 w 560917"/>
                <a:gd name="connsiteY1" fmla="*/ 97367 h 1210734"/>
                <a:gd name="connsiteX2" fmla="*/ 88900 w 560917"/>
                <a:gd name="connsiteY2" fmla="*/ 275167 h 1210734"/>
                <a:gd name="connsiteX3" fmla="*/ 12700 w 560917"/>
                <a:gd name="connsiteY3" fmla="*/ 503767 h 1210734"/>
                <a:gd name="connsiteX4" fmla="*/ 12700 w 560917"/>
                <a:gd name="connsiteY4" fmla="*/ 681567 h 1210734"/>
                <a:gd name="connsiteX5" fmla="*/ 76200 w 560917"/>
                <a:gd name="connsiteY5" fmla="*/ 897467 h 1210734"/>
                <a:gd name="connsiteX6" fmla="*/ 254000 w 560917"/>
                <a:gd name="connsiteY6" fmla="*/ 1087967 h 1210734"/>
                <a:gd name="connsiteX7" fmla="*/ 368300 w 560917"/>
                <a:gd name="connsiteY7" fmla="*/ 1176867 h 1210734"/>
                <a:gd name="connsiteX8" fmla="*/ 508000 w 560917"/>
                <a:gd name="connsiteY8" fmla="*/ 884767 h 1210734"/>
                <a:gd name="connsiteX9" fmla="*/ 558800 w 560917"/>
                <a:gd name="connsiteY9" fmla="*/ 567267 h 1210734"/>
                <a:gd name="connsiteX10" fmla="*/ 495300 w 560917"/>
                <a:gd name="connsiteY10" fmla="*/ 224367 h 1210734"/>
                <a:gd name="connsiteX11" fmla="*/ 368300 w 560917"/>
                <a:gd name="connsiteY11" fmla="*/ 21167 h 1210734"/>
                <a:gd name="connsiteX0" fmla="*/ 368300 w 560916"/>
                <a:gd name="connsiteY0" fmla="*/ 18675 h 1208242"/>
                <a:gd name="connsiteX1" fmla="*/ 241300 w 560916"/>
                <a:gd name="connsiteY1" fmla="*/ 94875 h 1208242"/>
                <a:gd name="connsiteX2" fmla="*/ 88900 w 560916"/>
                <a:gd name="connsiteY2" fmla="*/ 272675 h 1208242"/>
                <a:gd name="connsiteX3" fmla="*/ 12700 w 560916"/>
                <a:gd name="connsiteY3" fmla="*/ 501275 h 1208242"/>
                <a:gd name="connsiteX4" fmla="*/ 12700 w 560916"/>
                <a:gd name="connsiteY4" fmla="*/ 679075 h 1208242"/>
                <a:gd name="connsiteX5" fmla="*/ 76200 w 560916"/>
                <a:gd name="connsiteY5" fmla="*/ 894975 h 1208242"/>
                <a:gd name="connsiteX6" fmla="*/ 254000 w 560916"/>
                <a:gd name="connsiteY6" fmla="*/ 1085475 h 1208242"/>
                <a:gd name="connsiteX7" fmla="*/ 368300 w 560916"/>
                <a:gd name="connsiteY7" fmla="*/ 1174375 h 1208242"/>
                <a:gd name="connsiteX8" fmla="*/ 508000 w 560916"/>
                <a:gd name="connsiteY8" fmla="*/ 882275 h 1208242"/>
                <a:gd name="connsiteX9" fmla="*/ 558800 w 560916"/>
                <a:gd name="connsiteY9" fmla="*/ 564775 h 1208242"/>
                <a:gd name="connsiteX10" fmla="*/ 495301 w 560916"/>
                <a:gd name="connsiteY10" fmla="*/ 206928 h 1208242"/>
                <a:gd name="connsiteX11" fmla="*/ 368300 w 560916"/>
                <a:gd name="connsiteY11" fmla="*/ 18675 h 1208242"/>
                <a:gd name="connsiteX0" fmla="*/ 368300 w 574665"/>
                <a:gd name="connsiteY0" fmla="*/ 8711 h 1198278"/>
                <a:gd name="connsiteX1" fmla="*/ 241300 w 574665"/>
                <a:gd name="connsiteY1" fmla="*/ 84911 h 1198278"/>
                <a:gd name="connsiteX2" fmla="*/ 88900 w 574665"/>
                <a:gd name="connsiteY2" fmla="*/ 262711 h 1198278"/>
                <a:gd name="connsiteX3" fmla="*/ 12700 w 574665"/>
                <a:gd name="connsiteY3" fmla="*/ 491311 h 1198278"/>
                <a:gd name="connsiteX4" fmla="*/ 12700 w 574665"/>
                <a:gd name="connsiteY4" fmla="*/ 669111 h 1198278"/>
                <a:gd name="connsiteX5" fmla="*/ 76200 w 574665"/>
                <a:gd name="connsiteY5" fmla="*/ 885011 h 1198278"/>
                <a:gd name="connsiteX6" fmla="*/ 254000 w 574665"/>
                <a:gd name="connsiteY6" fmla="*/ 1075511 h 1198278"/>
                <a:gd name="connsiteX7" fmla="*/ 368300 w 574665"/>
                <a:gd name="connsiteY7" fmla="*/ 1164411 h 1198278"/>
                <a:gd name="connsiteX8" fmla="*/ 508000 w 574665"/>
                <a:gd name="connsiteY8" fmla="*/ 872311 h 1198278"/>
                <a:gd name="connsiteX9" fmla="*/ 558800 w 574665"/>
                <a:gd name="connsiteY9" fmla="*/ 554811 h 1198278"/>
                <a:gd name="connsiteX10" fmla="*/ 412813 w 574665"/>
                <a:gd name="connsiteY10" fmla="*/ 137175 h 1198278"/>
                <a:gd name="connsiteX11" fmla="*/ 368300 w 574665"/>
                <a:gd name="connsiteY11" fmla="*/ 8711 h 1198278"/>
                <a:gd name="connsiteX0" fmla="*/ 368300 w 558167"/>
                <a:gd name="connsiteY0" fmla="*/ 8711 h 1198278"/>
                <a:gd name="connsiteX1" fmla="*/ 241300 w 558167"/>
                <a:gd name="connsiteY1" fmla="*/ 84911 h 1198278"/>
                <a:gd name="connsiteX2" fmla="*/ 88900 w 558167"/>
                <a:gd name="connsiteY2" fmla="*/ 262711 h 1198278"/>
                <a:gd name="connsiteX3" fmla="*/ 12700 w 558167"/>
                <a:gd name="connsiteY3" fmla="*/ 491311 h 1198278"/>
                <a:gd name="connsiteX4" fmla="*/ 12700 w 558167"/>
                <a:gd name="connsiteY4" fmla="*/ 669111 h 1198278"/>
                <a:gd name="connsiteX5" fmla="*/ 76200 w 558167"/>
                <a:gd name="connsiteY5" fmla="*/ 885011 h 1198278"/>
                <a:gd name="connsiteX6" fmla="*/ 254000 w 558167"/>
                <a:gd name="connsiteY6" fmla="*/ 1075511 h 1198278"/>
                <a:gd name="connsiteX7" fmla="*/ 368300 w 558167"/>
                <a:gd name="connsiteY7" fmla="*/ 1164411 h 1198278"/>
                <a:gd name="connsiteX8" fmla="*/ 508000 w 558167"/>
                <a:gd name="connsiteY8" fmla="*/ 872311 h 1198278"/>
                <a:gd name="connsiteX9" fmla="*/ 542302 w 558167"/>
                <a:gd name="connsiteY9" fmla="*/ 539863 h 1198278"/>
                <a:gd name="connsiteX10" fmla="*/ 412813 w 558167"/>
                <a:gd name="connsiteY10" fmla="*/ 137175 h 1198278"/>
                <a:gd name="connsiteX11" fmla="*/ 368300 w 558167"/>
                <a:gd name="connsiteY11" fmla="*/ 8711 h 1198278"/>
                <a:gd name="connsiteX0" fmla="*/ 302310 w 558167"/>
                <a:gd name="connsiteY0" fmla="*/ 8711 h 1153435"/>
                <a:gd name="connsiteX1" fmla="*/ 241300 w 558167"/>
                <a:gd name="connsiteY1" fmla="*/ 40068 h 1153435"/>
                <a:gd name="connsiteX2" fmla="*/ 88900 w 558167"/>
                <a:gd name="connsiteY2" fmla="*/ 217868 h 1153435"/>
                <a:gd name="connsiteX3" fmla="*/ 12700 w 558167"/>
                <a:gd name="connsiteY3" fmla="*/ 446468 h 1153435"/>
                <a:gd name="connsiteX4" fmla="*/ 12700 w 558167"/>
                <a:gd name="connsiteY4" fmla="*/ 624268 h 1153435"/>
                <a:gd name="connsiteX5" fmla="*/ 76200 w 558167"/>
                <a:gd name="connsiteY5" fmla="*/ 840168 h 1153435"/>
                <a:gd name="connsiteX6" fmla="*/ 254000 w 558167"/>
                <a:gd name="connsiteY6" fmla="*/ 1030668 h 1153435"/>
                <a:gd name="connsiteX7" fmla="*/ 368300 w 558167"/>
                <a:gd name="connsiteY7" fmla="*/ 1119568 h 1153435"/>
                <a:gd name="connsiteX8" fmla="*/ 508000 w 558167"/>
                <a:gd name="connsiteY8" fmla="*/ 827468 h 1153435"/>
                <a:gd name="connsiteX9" fmla="*/ 542302 w 558167"/>
                <a:gd name="connsiteY9" fmla="*/ 495020 h 1153435"/>
                <a:gd name="connsiteX10" fmla="*/ 412813 w 558167"/>
                <a:gd name="connsiteY10" fmla="*/ 92332 h 1153435"/>
                <a:gd name="connsiteX11" fmla="*/ 302310 w 558167"/>
                <a:gd name="connsiteY11" fmla="*/ 8711 h 1153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58167" h="1153435">
                  <a:moveTo>
                    <a:pt x="302310" y="8711"/>
                  </a:moveTo>
                  <a:cubicBezTo>
                    <a:pt x="273725" y="0"/>
                    <a:pt x="276868" y="5208"/>
                    <a:pt x="241300" y="40068"/>
                  </a:cubicBezTo>
                  <a:cubicBezTo>
                    <a:pt x="205732" y="74928"/>
                    <a:pt x="127000" y="150135"/>
                    <a:pt x="88900" y="217868"/>
                  </a:cubicBezTo>
                  <a:cubicBezTo>
                    <a:pt x="50800" y="285601"/>
                    <a:pt x="25400" y="378735"/>
                    <a:pt x="12700" y="446468"/>
                  </a:cubicBezTo>
                  <a:cubicBezTo>
                    <a:pt x="0" y="514201"/>
                    <a:pt x="2117" y="558651"/>
                    <a:pt x="12700" y="624268"/>
                  </a:cubicBezTo>
                  <a:cubicBezTo>
                    <a:pt x="23283" y="689885"/>
                    <a:pt x="35983" y="772435"/>
                    <a:pt x="76200" y="840168"/>
                  </a:cubicBezTo>
                  <a:cubicBezTo>
                    <a:pt x="116417" y="907901"/>
                    <a:pt x="205317" y="984101"/>
                    <a:pt x="254000" y="1030668"/>
                  </a:cubicBezTo>
                  <a:cubicBezTo>
                    <a:pt x="302683" y="1077235"/>
                    <a:pt x="325967" y="1153435"/>
                    <a:pt x="368300" y="1119568"/>
                  </a:cubicBezTo>
                  <a:cubicBezTo>
                    <a:pt x="410633" y="1085701"/>
                    <a:pt x="479000" y="931559"/>
                    <a:pt x="508000" y="827468"/>
                  </a:cubicBezTo>
                  <a:cubicBezTo>
                    <a:pt x="537000" y="723377"/>
                    <a:pt x="558167" y="617543"/>
                    <a:pt x="542302" y="495020"/>
                  </a:cubicBezTo>
                  <a:cubicBezTo>
                    <a:pt x="526438" y="372497"/>
                    <a:pt x="452812" y="173383"/>
                    <a:pt x="412813" y="92332"/>
                  </a:cubicBezTo>
                  <a:cubicBezTo>
                    <a:pt x="372814" y="11281"/>
                    <a:pt x="330896" y="17422"/>
                    <a:pt x="302310" y="8711"/>
                  </a:cubicBezTo>
                  <a:close/>
                </a:path>
              </a:pathLst>
            </a:custGeom>
            <a:solidFill>
              <a:srgbClr val="82F52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2476500" y="4343400"/>
              <a:ext cx="1231900" cy="1193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660400" y="3937000"/>
              <a:ext cx="2184400" cy="21209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977900" y="3378200"/>
              <a:ext cx="2540000" cy="461665"/>
            </a:xfrm>
            <a:prstGeom prst="rect">
              <a:avLst/>
            </a:prstGeom>
            <a:noFill/>
          </p:spPr>
          <p:txBody>
            <a:bodyPr wrap="square" rtlCol="0">
              <a:spAutoFit/>
            </a:bodyPr>
            <a:lstStyle/>
            <a:p>
              <a:r>
                <a:rPr lang="en-US" sz="2400" u="sng" dirty="0" smtClean="0">
                  <a:solidFill>
                    <a:srgbClr val="3333FF"/>
                  </a:solidFill>
                </a:rPr>
                <a:t>Type 1: </a:t>
              </a:r>
              <a:r>
                <a:rPr lang="en-US" sz="2400" u="sng" dirty="0" err="1" smtClean="0">
                  <a:solidFill>
                    <a:srgbClr val="3333FF"/>
                  </a:solidFill>
                </a:rPr>
                <a:t>i</a:t>
              </a:r>
              <a:r>
                <a:rPr lang="en-US" sz="2400" u="sng" dirty="0" smtClean="0">
                  <a:solidFill>
                    <a:srgbClr val="3333FF"/>
                  </a:solidFill>
                  <a:sym typeface="Wingdings" pitchFamily="2" charset="2"/>
                </a:rPr>
                <a:t> k  j</a:t>
              </a:r>
              <a:endParaRPr lang="en-US" sz="2400" u="sng" dirty="0">
                <a:solidFill>
                  <a:srgbClr val="3333FF"/>
                </a:solidFill>
              </a:endParaRPr>
            </a:p>
          </p:txBody>
        </p:sp>
        <p:cxnSp>
          <p:nvCxnSpPr>
            <p:cNvPr id="83" name="Straight Connector 82"/>
            <p:cNvCxnSpPr/>
            <p:nvPr/>
          </p:nvCxnSpPr>
          <p:spPr>
            <a:xfrm flipH="1">
              <a:off x="891398" y="5101936"/>
              <a:ext cx="708802" cy="518366"/>
            </a:xfrm>
            <a:prstGeom prst="line">
              <a:avLst/>
            </a:prstGeom>
            <a:ln w="25400">
              <a:solidFill>
                <a:schemeClr val="tx1"/>
              </a:solidFill>
              <a:prstDash val="dash"/>
              <a:tailEnd type="stealth" w="lg" len="lg"/>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3069168" y="5215467"/>
              <a:ext cx="368301" cy="198964"/>
            </a:xfrm>
            <a:prstGeom prst="line">
              <a:avLst/>
            </a:prstGeom>
            <a:ln w="25400">
              <a:solidFill>
                <a:schemeClr val="tx1"/>
              </a:solidFill>
              <a:prstDash val="dash"/>
              <a:tailEnd type="stealth" w="lg" len="lg"/>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1066800" y="4927600"/>
              <a:ext cx="406400" cy="461665"/>
            </a:xfrm>
            <a:prstGeom prst="rect">
              <a:avLst/>
            </a:prstGeom>
            <a:noFill/>
          </p:spPr>
          <p:txBody>
            <a:bodyPr wrap="square" rtlCol="0">
              <a:spAutoFit/>
            </a:bodyPr>
            <a:lstStyle/>
            <a:p>
              <a:r>
                <a:rPr lang="en-US" sz="2400" dirty="0" err="1" smtClean="0"/>
                <a:t>r</a:t>
              </a:r>
              <a:r>
                <a:rPr lang="en-US" sz="2400" baseline="-25000" dirty="0" err="1" smtClean="0"/>
                <a:t>i</a:t>
              </a:r>
              <a:endParaRPr lang="en-US" sz="2400" dirty="0"/>
            </a:p>
          </p:txBody>
        </p:sp>
        <p:sp>
          <p:nvSpPr>
            <p:cNvPr id="88" name="TextBox 87"/>
            <p:cNvSpPr txBox="1"/>
            <p:nvPr/>
          </p:nvSpPr>
          <p:spPr>
            <a:xfrm>
              <a:off x="3238500" y="4775200"/>
              <a:ext cx="406400" cy="461665"/>
            </a:xfrm>
            <a:prstGeom prst="rect">
              <a:avLst/>
            </a:prstGeom>
            <a:noFill/>
          </p:spPr>
          <p:txBody>
            <a:bodyPr wrap="square" rtlCol="0">
              <a:spAutoFit/>
            </a:bodyPr>
            <a:lstStyle/>
            <a:p>
              <a:r>
                <a:rPr lang="en-US" sz="2400" dirty="0" err="1" smtClean="0"/>
                <a:t>r</a:t>
              </a:r>
              <a:r>
                <a:rPr lang="en-US" sz="2400" baseline="-25000" dirty="0" err="1"/>
                <a:t>j</a:t>
              </a:r>
              <a:endParaRPr lang="en-US" sz="2400" dirty="0"/>
            </a:p>
          </p:txBody>
        </p:sp>
        <p:sp>
          <p:nvSpPr>
            <p:cNvPr id="93" name="TextBox 92"/>
            <p:cNvSpPr txBox="1"/>
            <p:nvPr/>
          </p:nvSpPr>
          <p:spPr>
            <a:xfrm>
              <a:off x="1093119" y="6134100"/>
              <a:ext cx="2060717" cy="523220"/>
            </a:xfrm>
            <a:prstGeom prst="rect">
              <a:avLst/>
            </a:prstGeom>
            <a:noFill/>
          </p:spPr>
          <p:txBody>
            <a:bodyPr wrap="square" rtlCol="0">
              <a:spAutoFit/>
            </a:bodyPr>
            <a:lstStyle/>
            <a:p>
              <a:pPr algn="ctr"/>
              <a:r>
                <a:rPr lang="en-US" sz="2800" dirty="0" smtClean="0">
                  <a:solidFill>
                    <a:srgbClr val="3333FF"/>
                  </a:solidFill>
                </a:rPr>
                <a:t>   A(</a:t>
              </a:r>
              <a:r>
                <a:rPr lang="en-US" sz="2800" dirty="0" err="1" smtClean="0">
                  <a:solidFill>
                    <a:srgbClr val="3333FF"/>
                  </a:solidFill>
                </a:rPr>
                <a:t>r</a:t>
              </a:r>
              <a:r>
                <a:rPr lang="en-US" sz="2800" baseline="-25000" dirty="0" err="1" smtClean="0">
                  <a:solidFill>
                    <a:srgbClr val="3333FF"/>
                  </a:solidFill>
                </a:rPr>
                <a:t>i</a:t>
              </a:r>
              <a:r>
                <a:rPr lang="en-US" sz="2800" baseline="-25000" dirty="0" smtClean="0">
                  <a:solidFill>
                    <a:srgbClr val="3333FF"/>
                  </a:solidFill>
                </a:rPr>
                <a:t> </a:t>
              </a:r>
              <a:r>
                <a:rPr lang="en-US" sz="2800" dirty="0" smtClean="0">
                  <a:solidFill>
                    <a:srgbClr val="3333FF"/>
                  </a:solidFill>
                </a:rPr>
                <a:t>, </a:t>
              </a:r>
              <a:r>
                <a:rPr lang="en-US" sz="2800" dirty="0" err="1" smtClean="0">
                  <a:solidFill>
                    <a:srgbClr val="3333FF"/>
                  </a:solidFill>
                </a:rPr>
                <a:t>r</a:t>
              </a:r>
              <a:r>
                <a:rPr lang="en-US" sz="2800" baseline="-25000" dirty="0" err="1">
                  <a:solidFill>
                    <a:srgbClr val="3333FF"/>
                  </a:solidFill>
                </a:rPr>
                <a:t>j</a:t>
              </a:r>
              <a:r>
                <a:rPr lang="en-US" sz="2800" baseline="-25000" dirty="0" smtClean="0">
                  <a:solidFill>
                    <a:srgbClr val="3333FF"/>
                  </a:solidFill>
                </a:rPr>
                <a:t> </a:t>
              </a:r>
              <a:r>
                <a:rPr lang="en-US" sz="2800" dirty="0" smtClean="0">
                  <a:solidFill>
                    <a:srgbClr val="3333FF"/>
                  </a:solidFill>
                </a:rPr>
                <a:t>,d</a:t>
              </a:r>
              <a:r>
                <a:rPr lang="en-US" sz="2800" baseline="-25000" dirty="0" smtClean="0">
                  <a:solidFill>
                    <a:srgbClr val="3333FF"/>
                  </a:solidFill>
                </a:rPr>
                <a:t>ij</a:t>
              </a:r>
              <a:r>
                <a:rPr lang="en-US" sz="2800" dirty="0" smtClean="0">
                  <a:solidFill>
                    <a:srgbClr val="3333FF"/>
                  </a:solidFill>
                </a:rPr>
                <a:t>)</a:t>
              </a:r>
              <a:endParaRPr lang="en-US" sz="2800" dirty="0">
                <a:solidFill>
                  <a:srgbClr val="3333FF"/>
                </a:solidFill>
              </a:endParaRPr>
            </a:p>
          </p:txBody>
        </p:sp>
        <p:grpSp>
          <p:nvGrpSpPr>
            <p:cNvPr id="41" name="Group 40"/>
            <p:cNvGrpSpPr/>
            <p:nvPr/>
          </p:nvGrpSpPr>
          <p:grpSpPr>
            <a:xfrm>
              <a:off x="1546565" y="4775353"/>
              <a:ext cx="434635" cy="461665"/>
              <a:chOff x="8480765" y="2814935"/>
              <a:chExt cx="434635" cy="461665"/>
            </a:xfrm>
          </p:grpSpPr>
          <p:sp>
            <p:nvSpPr>
              <p:cNvPr id="42" name="Oval 41"/>
              <p:cNvSpPr/>
              <p:nvPr/>
            </p:nvSpPr>
            <p:spPr>
              <a:xfrm>
                <a:off x="8480765" y="2850560"/>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8570026" y="2814935"/>
                <a:ext cx="225777" cy="461665"/>
              </a:xfrm>
              <a:prstGeom prst="rect">
                <a:avLst/>
              </a:prstGeom>
              <a:noFill/>
              <a:ln>
                <a:noFill/>
              </a:ln>
            </p:spPr>
            <p:txBody>
              <a:bodyPr wrap="square" rtlCol="0">
                <a:spAutoFit/>
              </a:bodyPr>
              <a:lstStyle/>
              <a:p>
                <a:r>
                  <a:rPr lang="en-US" b="1" dirty="0" err="1" smtClean="0">
                    <a:solidFill>
                      <a:srgbClr val="FF0000"/>
                    </a:solidFill>
                  </a:rPr>
                  <a:t>i</a:t>
                </a:r>
                <a:endParaRPr lang="en-US" b="1" dirty="0">
                  <a:solidFill>
                    <a:srgbClr val="FF0000"/>
                  </a:solidFill>
                </a:endParaRPr>
              </a:p>
            </p:txBody>
          </p:sp>
        </p:grpSp>
        <p:grpSp>
          <p:nvGrpSpPr>
            <p:cNvPr id="47" name="Group 46"/>
            <p:cNvGrpSpPr/>
            <p:nvPr/>
          </p:nvGrpSpPr>
          <p:grpSpPr>
            <a:xfrm>
              <a:off x="2905991" y="4738253"/>
              <a:ext cx="434635" cy="407498"/>
              <a:chOff x="8480765" y="2814935"/>
              <a:chExt cx="434635" cy="422270"/>
            </a:xfrm>
          </p:grpSpPr>
          <p:sp>
            <p:nvSpPr>
              <p:cNvPr id="48" name="Oval 47"/>
              <p:cNvSpPr/>
              <p:nvPr/>
            </p:nvSpPr>
            <p:spPr>
              <a:xfrm>
                <a:off x="8480765" y="2850560"/>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8570026" y="2814935"/>
                <a:ext cx="225777" cy="414614"/>
              </a:xfrm>
              <a:prstGeom prst="rect">
                <a:avLst/>
              </a:prstGeom>
              <a:noFill/>
              <a:ln>
                <a:noFill/>
              </a:ln>
            </p:spPr>
            <p:txBody>
              <a:bodyPr wrap="square" rtlCol="0">
                <a:spAutoFit/>
              </a:bodyPr>
              <a:lstStyle/>
              <a:p>
                <a:r>
                  <a:rPr lang="en-US" sz="2000" b="1" dirty="0" smtClean="0">
                    <a:solidFill>
                      <a:srgbClr val="FF0000"/>
                    </a:solidFill>
                  </a:rPr>
                  <a:t>j</a:t>
                </a:r>
                <a:endParaRPr lang="en-US" sz="2000" b="1" dirty="0">
                  <a:solidFill>
                    <a:srgbClr val="FF0000"/>
                  </a:solidFill>
                </a:endParaRPr>
              </a:p>
            </p:txBody>
          </p:sp>
        </p:grpSp>
        <p:grpSp>
          <p:nvGrpSpPr>
            <p:cNvPr id="62" name="Group 61"/>
            <p:cNvGrpSpPr/>
            <p:nvPr/>
          </p:nvGrpSpPr>
          <p:grpSpPr>
            <a:xfrm>
              <a:off x="2493818" y="4724400"/>
              <a:ext cx="344076" cy="369332"/>
              <a:chOff x="8480765" y="2814935"/>
              <a:chExt cx="434635" cy="422270"/>
            </a:xfrm>
            <a:solidFill>
              <a:srgbClr val="FFFF00"/>
            </a:solidFill>
          </p:grpSpPr>
          <p:sp>
            <p:nvSpPr>
              <p:cNvPr id="63" name="Oval 62"/>
              <p:cNvSpPr/>
              <p:nvPr/>
            </p:nvSpPr>
            <p:spPr>
              <a:xfrm>
                <a:off x="8480765" y="2850560"/>
                <a:ext cx="434635" cy="386645"/>
              </a:xfrm>
              <a:prstGeom prst="ellipse">
                <a:avLst/>
              </a:prstGeom>
              <a:grp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8570026" y="2814935"/>
                <a:ext cx="225777" cy="369332"/>
              </a:xfrm>
              <a:prstGeom prst="rect">
                <a:avLst/>
              </a:prstGeom>
              <a:noFill/>
              <a:ln>
                <a:noFill/>
              </a:ln>
            </p:spPr>
            <p:txBody>
              <a:bodyPr wrap="square" rtlCol="0">
                <a:spAutoFit/>
              </a:bodyPr>
              <a:lstStyle/>
              <a:p>
                <a:r>
                  <a:rPr lang="en-US" sz="1800" b="1" dirty="0" smtClean="0">
                    <a:solidFill>
                      <a:srgbClr val="FF0000"/>
                    </a:solidFill>
                  </a:rPr>
                  <a:t>k</a:t>
                </a:r>
                <a:endParaRPr lang="en-US" sz="1800" b="1" dirty="0">
                  <a:solidFill>
                    <a:srgbClr val="FF0000"/>
                  </a:solidFill>
                </a:endParaRPr>
              </a:p>
            </p:txBody>
          </p:sp>
        </p:grpSp>
      </p:grpSp>
      <p:sp>
        <p:nvSpPr>
          <p:cNvPr id="91" name="Oval 90"/>
          <p:cNvSpPr/>
          <p:nvPr/>
        </p:nvSpPr>
        <p:spPr>
          <a:xfrm>
            <a:off x="6194765" y="1011433"/>
            <a:ext cx="2283993" cy="21889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4" name="Group 93"/>
          <p:cNvGrpSpPr/>
          <p:nvPr/>
        </p:nvGrpSpPr>
        <p:grpSpPr>
          <a:xfrm>
            <a:off x="6457805" y="1283526"/>
            <a:ext cx="434635" cy="461665"/>
            <a:chOff x="4899364" y="1793175"/>
            <a:chExt cx="434635" cy="461665"/>
          </a:xfrm>
        </p:grpSpPr>
        <p:sp>
          <p:nvSpPr>
            <p:cNvPr id="125" name="Oval 124"/>
            <p:cNvSpPr/>
            <p:nvPr/>
          </p:nvSpPr>
          <p:spPr>
            <a:xfrm>
              <a:off x="4899364" y="1828800"/>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Box 125"/>
            <p:cNvSpPr txBox="1"/>
            <p:nvPr/>
          </p:nvSpPr>
          <p:spPr>
            <a:xfrm>
              <a:off x="4988625" y="1793175"/>
              <a:ext cx="225777" cy="461665"/>
            </a:xfrm>
            <a:prstGeom prst="rect">
              <a:avLst/>
            </a:prstGeom>
            <a:noFill/>
            <a:ln>
              <a:noFill/>
            </a:ln>
          </p:spPr>
          <p:txBody>
            <a:bodyPr wrap="square" rtlCol="0">
              <a:spAutoFit/>
            </a:bodyPr>
            <a:lstStyle/>
            <a:p>
              <a:r>
                <a:rPr lang="en-US" b="1" dirty="0" err="1" smtClean="0">
                  <a:solidFill>
                    <a:srgbClr val="FF0000"/>
                  </a:solidFill>
                </a:rPr>
                <a:t>i</a:t>
              </a:r>
              <a:endParaRPr lang="en-US" b="1" dirty="0">
                <a:solidFill>
                  <a:srgbClr val="FF0000"/>
                </a:solidFill>
              </a:endParaRPr>
            </a:p>
          </p:txBody>
        </p:sp>
      </p:grpSp>
      <p:cxnSp>
        <p:nvCxnSpPr>
          <p:cNvPr id="95" name="Straight Connector 94"/>
          <p:cNvCxnSpPr/>
          <p:nvPr/>
        </p:nvCxnSpPr>
        <p:spPr>
          <a:xfrm flipH="1">
            <a:off x="6423365" y="2175165"/>
            <a:ext cx="827809" cy="644236"/>
          </a:xfrm>
          <a:prstGeom prst="line">
            <a:avLst/>
          </a:prstGeom>
          <a:ln w="25400">
            <a:solidFill>
              <a:schemeClr val="tx1"/>
            </a:solidFill>
            <a:prstDash val="dash"/>
            <a:tailEnd type="none" w="lg" len="lg"/>
          </a:ln>
        </p:spPr>
        <p:style>
          <a:lnRef idx="1">
            <a:schemeClr val="accent1"/>
          </a:lnRef>
          <a:fillRef idx="0">
            <a:schemeClr val="accent1"/>
          </a:fillRef>
          <a:effectRef idx="0">
            <a:schemeClr val="accent1"/>
          </a:effectRef>
          <a:fontRef idx="minor">
            <a:schemeClr val="tx1"/>
          </a:fontRef>
        </p:style>
      </p:cxnSp>
      <p:sp>
        <p:nvSpPr>
          <p:cNvPr id="106" name="TextBox 105"/>
          <p:cNvSpPr txBox="1"/>
          <p:nvPr/>
        </p:nvSpPr>
        <p:spPr>
          <a:xfrm>
            <a:off x="6651965" y="2002034"/>
            <a:ext cx="406400" cy="461665"/>
          </a:xfrm>
          <a:prstGeom prst="rect">
            <a:avLst/>
          </a:prstGeom>
          <a:noFill/>
        </p:spPr>
        <p:txBody>
          <a:bodyPr wrap="square" rtlCol="0">
            <a:spAutoFit/>
          </a:bodyPr>
          <a:lstStyle/>
          <a:p>
            <a:r>
              <a:rPr lang="en-US" sz="2400" dirty="0" err="1" smtClean="0"/>
              <a:t>r</a:t>
            </a:r>
            <a:r>
              <a:rPr lang="en-US" sz="2400" baseline="-25000" dirty="0" err="1" smtClean="0"/>
              <a:t>k</a:t>
            </a:r>
            <a:endParaRPr lang="en-US" sz="2400" dirty="0"/>
          </a:p>
        </p:txBody>
      </p:sp>
      <p:cxnSp>
        <p:nvCxnSpPr>
          <p:cNvPr id="111" name="Straight Arrow Connector 110"/>
          <p:cNvCxnSpPr/>
          <p:nvPr/>
        </p:nvCxnSpPr>
        <p:spPr>
          <a:xfrm>
            <a:off x="6848030" y="1586502"/>
            <a:ext cx="337335" cy="31849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rot="16200000" flipV="1">
            <a:off x="7377150" y="2321104"/>
            <a:ext cx="339048" cy="10274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113" name="Group 112"/>
          <p:cNvGrpSpPr/>
          <p:nvPr/>
        </p:nvGrpSpPr>
        <p:grpSpPr>
          <a:xfrm>
            <a:off x="7185365" y="1828801"/>
            <a:ext cx="434635" cy="461665"/>
            <a:chOff x="7947365" y="1066800"/>
            <a:chExt cx="434635" cy="461665"/>
          </a:xfrm>
        </p:grpSpPr>
        <p:sp>
          <p:nvSpPr>
            <p:cNvPr id="123" name="Oval 122"/>
            <p:cNvSpPr/>
            <p:nvPr/>
          </p:nvSpPr>
          <p:spPr>
            <a:xfrm>
              <a:off x="7947365" y="1102425"/>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TextBox 123"/>
            <p:cNvSpPr txBox="1"/>
            <p:nvPr/>
          </p:nvSpPr>
          <p:spPr>
            <a:xfrm>
              <a:off x="8036626" y="1066800"/>
              <a:ext cx="225777" cy="461665"/>
            </a:xfrm>
            <a:prstGeom prst="rect">
              <a:avLst/>
            </a:prstGeom>
            <a:noFill/>
            <a:ln>
              <a:noFill/>
            </a:ln>
          </p:spPr>
          <p:txBody>
            <a:bodyPr wrap="square" rtlCol="0">
              <a:spAutoFit/>
            </a:bodyPr>
            <a:lstStyle/>
            <a:p>
              <a:r>
                <a:rPr lang="en-US" b="1" dirty="0" smtClean="0">
                  <a:solidFill>
                    <a:srgbClr val="FF0000"/>
                  </a:solidFill>
                </a:rPr>
                <a:t>k</a:t>
              </a:r>
              <a:endParaRPr lang="en-US" b="1" dirty="0">
                <a:solidFill>
                  <a:srgbClr val="FF0000"/>
                </a:solidFill>
              </a:endParaRPr>
            </a:p>
          </p:txBody>
        </p:sp>
      </p:grpSp>
      <p:grpSp>
        <p:nvGrpSpPr>
          <p:cNvPr id="114" name="Group 113"/>
          <p:cNvGrpSpPr/>
          <p:nvPr/>
        </p:nvGrpSpPr>
        <p:grpSpPr>
          <a:xfrm>
            <a:off x="7490165" y="2514601"/>
            <a:ext cx="434635" cy="461665"/>
            <a:chOff x="7871165" y="381000"/>
            <a:chExt cx="434635" cy="461665"/>
          </a:xfrm>
        </p:grpSpPr>
        <p:sp>
          <p:nvSpPr>
            <p:cNvPr id="119" name="Oval 118"/>
            <p:cNvSpPr/>
            <p:nvPr/>
          </p:nvSpPr>
          <p:spPr>
            <a:xfrm>
              <a:off x="7871165" y="416625"/>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TextBox 121"/>
            <p:cNvSpPr txBox="1"/>
            <p:nvPr/>
          </p:nvSpPr>
          <p:spPr>
            <a:xfrm>
              <a:off x="7960426" y="381000"/>
              <a:ext cx="225777" cy="461665"/>
            </a:xfrm>
            <a:prstGeom prst="rect">
              <a:avLst/>
            </a:prstGeom>
            <a:noFill/>
            <a:ln>
              <a:noFill/>
            </a:ln>
          </p:spPr>
          <p:txBody>
            <a:bodyPr wrap="square" rtlCol="0">
              <a:spAutoFit/>
            </a:bodyPr>
            <a:lstStyle/>
            <a:p>
              <a:r>
                <a:rPr lang="en-US" b="1" dirty="0" smtClean="0">
                  <a:solidFill>
                    <a:srgbClr val="FF0000"/>
                  </a:solidFill>
                </a:rPr>
                <a:t>j</a:t>
              </a:r>
              <a:endParaRPr lang="en-US" b="1" dirty="0">
                <a:solidFill>
                  <a:srgbClr val="FF0000"/>
                </a:solidFill>
              </a:endParaRPr>
            </a:p>
          </p:txBody>
        </p:sp>
      </p:grpSp>
      <p:grpSp>
        <p:nvGrpSpPr>
          <p:cNvPr id="116" name="Group 115"/>
          <p:cNvGrpSpPr/>
          <p:nvPr/>
        </p:nvGrpSpPr>
        <p:grpSpPr>
          <a:xfrm>
            <a:off x="8480765" y="1219201"/>
            <a:ext cx="434635" cy="461665"/>
            <a:chOff x="8480765" y="2814935"/>
            <a:chExt cx="434635" cy="461665"/>
          </a:xfrm>
        </p:grpSpPr>
        <p:sp>
          <p:nvSpPr>
            <p:cNvPr id="117" name="Oval 116"/>
            <p:cNvSpPr/>
            <p:nvPr/>
          </p:nvSpPr>
          <p:spPr>
            <a:xfrm>
              <a:off x="8480765" y="2850560"/>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Box 117"/>
            <p:cNvSpPr txBox="1"/>
            <p:nvPr/>
          </p:nvSpPr>
          <p:spPr>
            <a:xfrm>
              <a:off x="8570026" y="2814935"/>
              <a:ext cx="225777" cy="461665"/>
            </a:xfrm>
            <a:prstGeom prst="rect">
              <a:avLst/>
            </a:prstGeom>
            <a:noFill/>
            <a:ln>
              <a:noFill/>
            </a:ln>
          </p:spPr>
          <p:txBody>
            <a:bodyPr wrap="square" rtlCol="0">
              <a:spAutoFit/>
            </a:bodyPr>
            <a:lstStyle/>
            <a:p>
              <a:r>
                <a:rPr lang="en-US" b="1" dirty="0" err="1" smtClean="0">
                  <a:solidFill>
                    <a:srgbClr val="FF0000"/>
                  </a:solidFill>
                </a:rPr>
                <a:t>m</a:t>
              </a:r>
              <a:endParaRPr lang="en-US" b="1" dirty="0">
                <a:solidFill>
                  <a:srgbClr val="FF0000"/>
                </a:solidFill>
              </a:endParaRPr>
            </a:p>
          </p:txBody>
        </p:sp>
      </p:grpSp>
      <p:sp>
        <p:nvSpPr>
          <p:cNvPr id="65" name="Right Arrow 64">
            <a:hlinkClick r:id="rId3" action="ppaction://hlinksldjump"/>
          </p:cNvPr>
          <p:cNvSpPr/>
          <p:nvPr/>
        </p:nvSpPr>
        <p:spPr bwMode="auto">
          <a:xfrm>
            <a:off x="8534400" y="180109"/>
            <a:ext cx="460664" cy="304800"/>
          </a:xfrm>
          <a:prstGeom prst="rightArrow">
            <a:avLst/>
          </a:prstGeom>
          <a:solidFill>
            <a:srgbClr val="FF0000"/>
          </a:solidFill>
          <a:ln w="508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custDataLst>
      <p:tags r:id="rId1"/>
    </p:custDataLst>
    <p:extLst>
      <p:ext uri="{BB962C8B-B14F-4D97-AF65-F5344CB8AC3E}">
        <p14:creationId xmlns:p14="http://schemas.microsoft.com/office/powerpoint/2010/main" val="3760811399"/>
      </p:ext>
    </p:extLst>
  </p:cSld>
  <p:clrMapOvr>
    <a:masterClrMapping/>
  </p:clrMapOvr>
  <p:transition advTm="11143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400" dirty="0" smtClean="0"/>
              <a:t>Type 2 common neighbors</a:t>
            </a:r>
            <a:endParaRPr lang="en-US" sz="4400" dirty="0"/>
          </a:p>
        </p:txBody>
      </p:sp>
      <p:grpSp>
        <p:nvGrpSpPr>
          <p:cNvPr id="4" name="Group 15"/>
          <p:cNvGrpSpPr/>
          <p:nvPr/>
        </p:nvGrpSpPr>
        <p:grpSpPr>
          <a:xfrm>
            <a:off x="3310370" y="3138320"/>
            <a:ext cx="2142162" cy="1374521"/>
            <a:chOff x="3849145" y="2120217"/>
            <a:chExt cx="1709853" cy="960191"/>
          </a:xfrm>
        </p:grpSpPr>
        <p:sp>
          <p:nvSpPr>
            <p:cNvPr id="6" name="TextBox 5"/>
            <p:cNvSpPr txBox="1"/>
            <p:nvPr/>
          </p:nvSpPr>
          <p:spPr>
            <a:xfrm>
              <a:off x="3849145" y="2714905"/>
              <a:ext cx="246580" cy="365503"/>
            </a:xfrm>
            <a:prstGeom prst="rect">
              <a:avLst/>
            </a:prstGeom>
            <a:noFill/>
          </p:spPr>
          <p:txBody>
            <a:bodyPr wrap="square" rtlCol="0">
              <a:spAutoFit/>
            </a:bodyPr>
            <a:lstStyle/>
            <a:p>
              <a:r>
                <a:rPr lang="en-US" sz="2800" dirty="0" err="1" smtClean="0"/>
                <a:t>i</a:t>
              </a:r>
              <a:endParaRPr lang="en-US" sz="2800" dirty="0"/>
            </a:p>
          </p:txBody>
        </p:sp>
        <p:sp>
          <p:nvSpPr>
            <p:cNvPr id="7" name="7-Point Star 6"/>
            <p:cNvSpPr/>
            <p:nvPr/>
          </p:nvSpPr>
          <p:spPr>
            <a:xfrm>
              <a:off x="5193778" y="2796106"/>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7-Point Star 7"/>
            <p:cNvSpPr/>
            <p:nvPr/>
          </p:nvSpPr>
          <p:spPr>
            <a:xfrm>
              <a:off x="4027471" y="2794583"/>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7-Point Star 8"/>
            <p:cNvSpPr/>
            <p:nvPr/>
          </p:nvSpPr>
          <p:spPr>
            <a:xfrm>
              <a:off x="4618236" y="2440125"/>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312418" y="2728001"/>
              <a:ext cx="246580" cy="279503"/>
            </a:xfrm>
            <a:prstGeom prst="rect">
              <a:avLst/>
            </a:prstGeom>
            <a:noFill/>
          </p:spPr>
          <p:txBody>
            <a:bodyPr wrap="square" rtlCol="0">
              <a:spAutoFit/>
            </a:bodyPr>
            <a:lstStyle/>
            <a:p>
              <a:r>
                <a:rPr lang="en-US" sz="2000" b="1" dirty="0" smtClean="0"/>
                <a:t>j</a:t>
              </a:r>
              <a:endParaRPr lang="en-US" sz="2000" b="1" dirty="0"/>
            </a:p>
          </p:txBody>
        </p:sp>
        <p:cxnSp>
          <p:nvCxnSpPr>
            <p:cNvPr id="11" name="Straight Arrow Connector 10"/>
            <p:cNvCxnSpPr>
              <a:stCxn id="8" idx="0"/>
            </p:cNvCxnSpPr>
            <p:nvPr/>
          </p:nvCxnSpPr>
          <p:spPr>
            <a:xfrm flipV="1">
              <a:off x="4138551" y="2558265"/>
              <a:ext cx="484820" cy="260737"/>
            </a:xfrm>
            <a:prstGeom prst="straightConnector1">
              <a:avLst/>
            </a:prstGeom>
            <a:ln w="1905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2" name="Straight Arrow Connector 11"/>
            <p:cNvCxnSpPr>
              <a:stCxn id="7" idx="5"/>
              <a:endCxn id="9" idx="2"/>
            </p:cNvCxnSpPr>
            <p:nvPr/>
          </p:nvCxnSpPr>
          <p:spPr>
            <a:xfrm rot="10800000">
              <a:off x="4707315" y="2563417"/>
              <a:ext cx="498672" cy="257109"/>
            </a:xfrm>
            <a:prstGeom prst="straightConnector1">
              <a:avLst/>
            </a:prstGeom>
            <a:ln w="1905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4543306" y="2120217"/>
              <a:ext cx="246580" cy="322503"/>
            </a:xfrm>
            <a:prstGeom prst="rect">
              <a:avLst/>
            </a:prstGeom>
            <a:noFill/>
          </p:spPr>
          <p:txBody>
            <a:bodyPr wrap="square" rtlCol="0">
              <a:spAutoFit/>
            </a:bodyPr>
            <a:lstStyle/>
            <a:p>
              <a:r>
                <a:rPr lang="en-US" sz="2400" dirty="0" smtClean="0"/>
                <a:t>k</a:t>
              </a:r>
              <a:endParaRPr lang="en-US" sz="2400" dirty="0"/>
            </a:p>
          </p:txBody>
        </p:sp>
      </p:grpSp>
      <p:grpSp>
        <p:nvGrpSpPr>
          <p:cNvPr id="22" name="Group 21"/>
          <p:cNvGrpSpPr/>
          <p:nvPr/>
        </p:nvGrpSpPr>
        <p:grpSpPr>
          <a:xfrm>
            <a:off x="537633" y="2720631"/>
            <a:ext cx="3793067" cy="919790"/>
            <a:chOff x="548922" y="2799651"/>
            <a:chExt cx="3793067" cy="919790"/>
          </a:xfrm>
        </p:grpSpPr>
        <p:sp>
          <p:nvSpPr>
            <p:cNvPr id="17" name="Left Arrow 16"/>
            <p:cNvSpPr/>
            <p:nvPr/>
          </p:nvSpPr>
          <p:spPr>
            <a:xfrm rot="1058215">
              <a:off x="3184395" y="3452249"/>
              <a:ext cx="978408" cy="267192"/>
            </a:xfrm>
            <a:prstGeom prst="leftArrow">
              <a:avLst/>
            </a:prstGeom>
            <a:solidFill>
              <a:srgbClr val="FF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9" name="TextBox 18"/>
            <p:cNvSpPr txBox="1"/>
            <p:nvPr/>
          </p:nvSpPr>
          <p:spPr>
            <a:xfrm>
              <a:off x="548922" y="2799651"/>
              <a:ext cx="3793067" cy="461665"/>
            </a:xfrm>
            <a:prstGeom prst="rect">
              <a:avLst/>
            </a:prstGeom>
            <a:noFill/>
          </p:spPr>
          <p:txBody>
            <a:bodyPr wrap="square" rtlCol="0">
              <a:spAutoFit/>
            </a:bodyPr>
            <a:lstStyle/>
            <a:p>
              <a:r>
                <a:rPr lang="el-GR" sz="2400" dirty="0" smtClean="0">
                  <a:solidFill>
                    <a:srgbClr val="FF0000"/>
                  </a:solidFill>
                  <a:latin typeface="Book Antiqua"/>
                </a:rPr>
                <a:t>η</a:t>
              </a:r>
              <a:r>
                <a:rPr lang="en-US" sz="2400" baseline="-25000" dirty="0" smtClean="0">
                  <a:solidFill>
                    <a:srgbClr val="FF0000"/>
                  </a:solidFill>
                  <a:latin typeface="Book Antiqua"/>
                </a:rPr>
                <a:t>1 </a:t>
              </a:r>
              <a:r>
                <a:rPr lang="en-US" sz="2400" dirty="0" smtClean="0">
                  <a:solidFill>
                    <a:srgbClr val="FF0000"/>
                  </a:solidFill>
                  <a:latin typeface="Book Antiqua"/>
                </a:rPr>
                <a:t>~ Bin[N</a:t>
              </a:r>
              <a:r>
                <a:rPr lang="en-US" sz="2400" baseline="-25000" dirty="0">
                  <a:solidFill>
                    <a:srgbClr val="FF0000"/>
                  </a:solidFill>
                  <a:latin typeface="Book Antiqua"/>
                </a:rPr>
                <a:t>1</a:t>
              </a:r>
              <a:r>
                <a:rPr lang="en-US" sz="2400" dirty="0" smtClean="0">
                  <a:solidFill>
                    <a:srgbClr val="FF0000"/>
                  </a:solidFill>
                  <a:latin typeface="Book Antiqua"/>
                </a:rPr>
                <a:t> , A(r</a:t>
              </a:r>
              <a:r>
                <a:rPr lang="en-US" sz="2400" baseline="-25000" dirty="0" smtClean="0">
                  <a:solidFill>
                    <a:srgbClr val="FF0000"/>
                  </a:solidFill>
                  <a:latin typeface="Book Antiqua"/>
                </a:rPr>
                <a:t>1</a:t>
              </a:r>
              <a:r>
                <a:rPr lang="en-US" sz="2400" dirty="0" smtClean="0">
                  <a:solidFill>
                    <a:srgbClr val="FF0000"/>
                  </a:solidFill>
                  <a:latin typeface="Book Antiqua"/>
                </a:rPr>
                <a:t>, r</a:t>
              </a:r>
              <a:r>
                <a:rPr lang="en-US" sz="2400" baseline="-25000" dirty="0" smtClean="0">
                  <a:solidFill>
                    <a:srgbClr val="FF0000"/>
                  </a:solidFill>
                  <a:latin typeface="Book Antiqua"/>
                </a:rPr>
                <a:t>1</a:t>
              </a:r>
              <a:r>
                <a:rPr lang="en-US" sz="2400" dirty="0" smtClean="0">
                  <a:solidFill>
                    <a:srgbClr val="FF0000"/>
                  </a:solidFill>
                  <a:latin typeface="Book Antiqua"/>
                </a:rPr>
                <a:t>, d</a:t>
              </a:r>
              <a:r>
                <a:rPr lang="en-US" sz="2400" baseline="-25000" dirty="0" smtClean="0">
                  <a:solidFill>
                    <a:srgbClr val="FF0000"/>
                  </a:solidFill>
                  <a:latin typeface="Book Antiqua"/>
                </a:rPr>
                <a:t>ij</a:t>
              </a:r>
              <a:r>
                <a:rPr lang="en-US" sz="2400" dirty="0" smtClean="0">
                  <a:solidFill>
                    <a:srgbClr val="FF0000"/>
                  </a:solidFill>
                  <a:latin typeface="Book Antiqua"/>
                </a:rPr>
                <a:t>)]</a:t>
              </a:r>
              <a:endParaRPr lang="en-US" sz="2400" baseline="-25000" dirty="0">
                <a:solidFill>
                  <a:srgbClr val="FF0000"/>
                </a:solidFill>
              </a:endParaRPr>
            </a:p>
          </p:txBody>
        </p:sp>
      </p:grpSp>
      <p:grpSp>
        <p:nvGrpSpPr>
          <p:cNvPr id="23" name="Group 22"/>
          <p:cNvGrpSpPr/>
          <p:nvPr/>
        </p:nvGrpSpPr>
        <p:grpSpPr>
          <a:xfrm>
            <a:off x="4533419" y="2681118"/>
            <a:ext cx="4006627" cy="919789"/>
            <a:chOff x="4555996" y="2760139"/>
            <a:chExt cx="4006627" cy="919789"/>
          </a:xfrm>
        </p:grpSpPr>
        <p:sp>
          <p:nvSpPr>
            <p:cNvPr id="18" name="Left Arrow 17"/>
            <p:cNvSpPr/>
            <p:nvPr/>
          </p:nvSpPr>
          <p:spPr>
            <a:xfrm rot="9462502">
              <a:off x="4555996" y="3412736"/>
              <a:ext cx="978408" cy="267192"/>
            </a:xfrm>
            <a:prstGeom prst="leftArrow">
              <a:avLst/>
            </a:prstGeom>
            <a:solidFill>
              <a:srgbClr val="FF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0" name="TextBox 19"/>
            <p:cNvSpPr txBox="1"/>
            <p:nvPr/>
          </p:nvSpPr>
          <p:spPr>
            <a:xfrm>
              <a:off x="4769556" y="2760139"/>
              <a:ext cx="3793067" cy="461665"/>
            </a:xfrm>
            <a:prstGeom prst="rect">
              <a:avLst/>
            </a:prstGeom>
            <a:noFill/>
          </p:spPr>
          <p:txBody>
            <a:bodyPr wrap="square" rtlCol="0">
              <a:spAutoFit/>
            </a:bodyPr>
            <a:lstStyle/>
            <a:p>
              <a:r>
                <a:rPr lang="el-GR" sz="2400" dirty="0" smtClean="0">
                  <a:solidFill>
                    <a:srgbClr val="FF0000"/>
                  </a:solidFill>
                  <a:latin typeface="Book Antiqua"/>
                </a:rPr>
                <a:t>η</a:t>
              </a:r>
              <a:r>
                <a:rPr lang="en-US" sz="2400" baseline="-25000" dirty="0" smtClean="0">
                  <a:solidFill>
                    <a:srgbClr val="FF0000"/>
                  </a:solidFill>
                  <a:latin typeface="Book Antiqua"/>
                </a:rPr>
                <a:t>2 </a:t>
              </a:r>
              <a:r>
                <a:rPr lang="en-US" sz="2400" dirty="0" smtClean="0">
                  <a:solidFill>
                    <a:srgbClr val="FF0000"/>
                  </a:solidFill>
                  <a:latin typeface="Book Antiqua"/>
                </a:rPr>
                <a:t> ~ Bin[N</a:t>
              </a:r>
              <a:r>
                <a:rPr lang="en-US" sz="2400" baseline="-25000" dirty="0" smtClean="0">
                  <a:solidFill>
                    <a:srgbClr val="FF0000"/>
                  </a:solidFill>
                  <a:latin typeface="Book Antiqua"/>
                </a:rPr>
                <a:t>2</a:t>
              </a:r>
              <a:r>
                <a:rPr lang="en-US" sz="2400" dirty="0" smtClean="0">
                  <a:solidFill>
                    <a:srgbClr val="FF0000"/>
                  </a:solidFill>
                  <a:latin typeface="Book Antiqua"/>
                </a:rPr>
                <a:t> , A(r</a:t>
              </a:r>
              <a:r>
                <a:rPr lang="en-US" sz="2400" baseline="-25000" dirty="0" smtClean="0">
                  <a:solidFill>
                    <a:srgbClr val="FF0000"/>
                  </a:solidFill>
                  <a:latin typeface="Book Antiqua"/>
                </a:rPr>
                <a:t>2</a:t>
              </a:r>
              <a:r>
                <a:rPr lang="en-US" sz="2400" dirty="0" smtClean="0">
                  <a:solidFill>
                    <a:srgbClr val="FF0000"/>
                  </a:solidFill>
                  <a:latin typeface="Book Antiqua"/>
                </a:rPr>
                <a:t>, r</a:t>
              </a:r>
              <a:r>
                <a:rPr lang="en-US" sz="2400" baseline="-25000" dirty="0" smtClean="0">
                  <a:solidFill>
                    <a:srgbClr val="FF0000"/>
                  </a:solidFill>
                  <a:latin typeface="Book Antiqua"/>
                </a:rPr>
                <a:t>2</a:t>
              </a:r>
              <a:r>
                <a:rPr lang="en-US" sz="2400" dirty="0" smtClean="0">
                  <a:solidFill>
                    <a:srgbClr val="FF0000"/>
                  </a:solidFill>
                  <a:latin typeface="Book Antiqua"/>
                </a:rPr>
                <a:t>, d</a:t>
              </a:r>
              <a:r>
                <a:rPr lang="en-US" sz="2400" baseline="-25000" dirty="0" smtClean="0">
                  <a:solidFill>
                    <a:srgbClr val="FF0000"/>
                  </a:solidFill>
                  <a:latin typeface="Book Antiqua"/>
                </a:rPr>
                <a:t>ij</a:t>
              </a:r>
              <a:r>
                <a:rPr lang="en-US" sz="2400" dirty="0" smtClean="0">
                  <a:solidFill>
                    <a:srgbClr val="FF0000"/>
                  </a:solidFill>
                  <a:latin typeface="Book Antiqua"/>
                </a:rPr>
                <a:t>)]</a:t>
              </a:r>
              <a:endParaRPr lang="en-US" sz="2400" baseline="-25000" dirty="0">
                <a:solidFill>
                  <a:srgbClr val="FF0000"/>
                </a:solidFill>
              </a:endParaRPr>
            </a:p>
          </p:txBody>
        </p:sp>
      </p:grpSp>
      <p:sp>
        <p:nvSpPr>
          <p:cNvPr id="21" name="TextBox 20"/>
          <p:cNvSpPr txBox="1"/>
          <p:nvPr/>
        </p:nvSpPr>
        <p:spPr>
          <a:xfrm>
            <a:off x="527114" y="1476279"/>
            <a:ext cx="7879644" cy="1323439"/>
          </a:xfrm>
          <a:prstGeom prst="rect">
            <a:avLst/>
          </a:prstGeom>
          <a:noFill/>
        </p:spPr>
        <p:txBody>
          <a:bodyPr wrap="square" rtlCol="0">
            <a:spAutoFit/>
          </a:bodyPr>
          <a:lstStyle/>
          <a:p>
            <a:pPr algn="l"/>
            <a:r>
              <a:rPr lang="en-US" sz="2000" dirty="0" smtClean="0"/>
              <a:t>Example graph:</a:t>
            </a:r>
          </a:p>
          <a:p>
            <a:pPr algn="l">
              <a:buFont typeface="Wingdings" pitchFamily="2" charset="2"/>
              <a:buChar char="§"/>
            </a:pPr>
            <a:r>
              <a:rPr lang="en-US" sz="2000" dirty="0"/>
              <a:t> </a:t>
            </a:r>
            <a:r>
              <a:rPr lang="en-US" sz="2000" dirty="0" smtClean="0"/>
              <a:t> N</a:t>
            </a:r>
            <a:r>
              <a:rPr lang="en-US" sz="2000" baseline="-25000" dirty="0"/>
              <a:t>1</a:t>
            </a:r>
            <a:r>
              <a:rPr lang="en-US" sz="2000" dirty="0" smtClean="0"/>
              <a:t> nodes of radius r</a:t>
            </a:r>
            <a:r>
              <a:rPr lang="en-US" sz="2000" baseline="-25000" dirty="0" smtClean="0"/>
              <a:t>1</a:t>
            </a:r>
            <a:r>
              <a:rPr lang="en-US" sz="2000" dirty="0" smtClean="0"/>
              <a:t> and N</a:t>
            </a:r>
            <a:r>
              <a:rPr lang="en-US" sz="2000" baseline="-25000" dirty="0"/>
              <a:t>2</a:t>
            </a:r>
            <a:r>
              <a:rPr lang="en-US" sz="2000" dirty="0" smtClean="0"/>
              <a:t> nodes of radius r</a:t>
            </a:r>
            <a:r>
              <a:rPr lang="en-US" sz="2000" baseline="-25000" dirty="0" smtClean="0"/>
              <a:t>2</a:t>
            </a:r>
            <a:endParaRPr lang="en-US" sz="2000" dirty="0" smtClean="0"/>
          </a:p>
          <a:p>
            <a:pPr algn="l">
              <a:buFont typeface="Wingdings" pitchFamily="2" charset="2"/>
              <a:buChar char="§"/>
            </a:pPr>
            <a:r>
              <a:rPr lang="en-US" sz="2000" dirty="0"/>
              <a:t> </a:t>
            </a:r>
            <a:r>
              <a:rPr lang="en-US" sz="2000" dirty="0" smtClean="0"/>
              <a:t> r</a:t>
            </a:r>
            <a:r>
              <a:rPr lang="en-US" sz="2000" baseline="-25000" dirty="0" smtClean="0"/>
              <a:t>1</a:t>
            </a:r>
            <a:r>
              <a:rPr lang="en-US" sz="2000" dirty="0" smtClean="0"/>
              <a:t> &lt;&lt; r</a:t>
            </a:r>
            <a:r>
              <a:rPr lang="en-US" sz="2000" baseline="-25000" dirty="0" smtClean="0"/>
              <a:t>2</a:t>
            </a:r>
            <a:endParaRPr lang="en-US" sz="2000" dirty="0"/>
          </a:p>
        </p:txBody>
      </p:sp>
      <p:sp>
        <p:nvSpPr>
          <p:cNvPr id="24" name="TextBox 23"/>
          <p:cNvSpPr txBox="1"/>
          <p:nvPr/>
        </p:nvSpPr>
        <p:spPr>
          <a:xfrm>
            <a:off x="533401" y="4572000"/>
            <a:ext cx="7924799" cy="1015663"/>
          </a:xfrm>
          <a:prstGeom prst="rect">
            <a:avLst/>
          </a:prstGeom>
          <a:noFill/>
        </p:spPr>
        <p:txBody>
          <a:bodyPr wrap="square" rtlCol="0">
            <a:spAutoFit/>
          </a:bodyPr>
          <a:lstStyle/>
          <a:p>
            <a:r>
              <a:rPr lang="en-US" sz="2400" dirty="0" smtClean="0"/>
              <a:t>        Pick d</a:t>
            </a:r>
            <a:r>
              <a:rPr lang="en-US" sz="2400" baseline="30000" dirty="0" smtClean="0"/>
              <a:t>*</a:t>
            </a:r>
            <a:r>
              <a:rPr lang="en-US" sz="2400" dirty="0" smtClean="0"/>
              <a:t> to maximize Pr[</a:t>
            </a:r>
            <a:r>
              <a:rPr lang="el-GR" sz="2400" dirty="0" smtClean="0">
                <a:latin typeface="Book Antiqua"/>
              </a:rPr>
              <a:t>η</a:t>
            </a:r>
            <a:r>
              <a:rPr lang="en-US" sz="2400" baseline="-25000" dirty="0">
                <a:latin typeface="Book Antiqua"/>
              </a:rPr>
              <a:t>1</a:t>
            </a:r>
            <a:r>
              <a:rPr lang="en-US" sz="2400" dirty="0" smtClean="0">
                <a:latin typeface="Book Antiqua"/>
              </a:rPr>
              <a:t> , </a:t>
            </a:r>
            <a:r>
              <a:rPr lang="el-GR" sz="2400" dirty="0" smtClean="0">
                <a:latin typeface="Book Antiqua"/>
              </a:rPr>
              <a:t>η</a:t>
            </a:r>
            <a:r>
              <a:rPr lang="en-US" sz="2400" baseline="-25000" dirty="0">
                <a:latin typeface="Book Antiqua"/>
              </a:rPr>
              <a:t>2</a:t>
            </a:r>
            <a:r>
              <a:rPr lang="en-US" sz="2400" dirty="0" smtClean="0">
                <a:latin typeface="Book Antiqua"/>
              </a:rPr>
              <a:t> | d</a:t>
            </a:r>
            <a:r>
              <a:rPr lang="en-US" sz="2400" baseline="-25000" dirty="0" smtClean="0">
                <a:latin typeface="Book Antiqua"/>
              </a:rPr>
              <a:t>ij</a:t>
            </a:r>
            <a:r>
              <a:rPr lang="en-US" sz="2400" dirty="0" smtClean="0"/>
              <a:t>] </a:t>
            </a:r>
            <a:endParaRPr lang="en-US" dirty="0"/>
          </a:p>
          <a:p>
            <a:r>
              <a:rPr lang="en-US" dirty="0" smtClean="0">
                <a:sym typeface="Wingdings" pitchFamily="2" charset="2"/>
              </a:rPr>
              <a:t> </a:t>
            </a:r>
            <a:r>
              <a:rPr lang="en-US" sz="2400" dirty="0" smtClean="0"/>
              <a:t>w(r</a:t>
            </a:r>
            <a:r>
              <a:rPr lang="en-US" sz="2400" baseline="-25000" dirty="0" smtClean="0"/>
              <a:t>1</a:t>
            </a:r>
            <a:r>
              <a:rPr lang="en-US" sz="2400" dirty="0" smtClean="0"/>
              <a:t>)</a:t>
            </a:r>
            <a:r>
              <a:rPr lang="en-US" sz="2400" baseline="-25000" dirty="0" smtClean="0"/>
              <a:t> </a:t>
            </a:r>
            <a:r>
              <a:rPr lang="en-US" sz="2400" dirty="0" smtClean="0"/>
              <a:t>E[</a:t>
            </a:r>
            <a:r>
              <a:rPr lang="el-GR" sz="2400" dirty="0" smtClean="0">
                <a:latin typeface="Book Antiqua"/>
              </a:rPr>
              <a:t>η</a:t>
            </a:r>
            <a:r>
              <a:rPr lang="en-US" sz="2400" baseline="-25000" dirty="0" smtClean="0">
                <a:latin typeface="Book Antiqua"/>
              </a:rPr>
              <a:t>1</a:t>
            </a:r>
            <a:r>
              <a:rPr lang="en-US" sz="2400" dirty="0" smtClean="0">
                <a:latin typeface="Book Antiqua"/>
              </a:rPr>
              <a:t>|d*] + </a:t>
            </a:r>
            <a:r>
              <a:rPr lang="en-US" sz="2400" dirty="0" smtClean="0"/>
              <a:t>w(r</a:t>
            </a:r>
            <a:r>
              <a:rPr lang="en-US" sz="2400" baseline="-25000" dirty="0" smtClean="0"/>
              <a:t>2</a:t>
            </a:r>
            <a:r>
              <a:rPr lang="en-US" sz="2400" dirty="0" smtClean="0"/>
              <a:t>) E[</a:t>
            </a:r>
            <a:r>
              <a:rPr lang="el-GR" sz="2400" dirty="0" smtClean="0">
                <a:latin typeface="Book Antiqua"/>
              </a:rPr>
              <a:t>η</a:t>
            </a:r>
            <a:r>
              <a:rPr lang="en-US" sz="2400" baseline="-25000" dirty="0" smtClean="0">
                <a:latin typeface="Book Antiqua"/>
              </a:rPr>
              <a:t>2</a:t>
            </a:r>
            <a:r>
              <a:rPr lang="en-US" sz="2400" dirty="0" smtClean="0">
                <a:latin typeface="Book Antiqua"/>
              </a:rPr>
              <a:t>|d*] = </a:t>
            </a:r>
            <a:r>
              <a:rPr lang="en-US" sz="2400" dirty="0" smtClean="0"/>
              <a:t>w(r</a:t>
            </a:r>
            <a:r>
              <a:rPr lang="en-US" sz="2400" baseline="-25000" dirty="0" smtClean="0"/>
              <a:t>1</a:t>
            </a:r>
            <a:r>
              <a:rPr lang="en-US" sz="2400" dirty="0" smtClean="0"/>
              <a:t>)</a:t>
            </a:r>
            <a:r>
              <a:rPr lang="el-GR" sz="2400" dirty="0" smtClean="0">
                <a:latin typeface="Book Antiqua"/>
              </a:rPr>
              <a:t>η</a:t>
            </a:r>
            <a:r>
              <a:rPr lang="en-US" sz="2400" baseline="-25000" dirty="0">
                <a:latin typeface="Book Antiqua"/>
              </a:rPr>
              <a:t>1</a:t>
            </a:r>
            <a:r>
              <a:rPr lang="en-US" sz="2400" dirty="0" smtClean="0">
                <a:latin typeface="Book Antiqua"/>
              </a:rPr>
              <a:t> + </a:t>
            </a:r>
            <a:r>
              <a:rPr lang="en-US" sz="2400" dirty="0" smtClean="0"/>
              <a:t>w(r</a:t>
            </a:r>
            <a:r>
              <a:rPr lang="en-US" sz="2400" baseline="-25000" dirty="0" smtClean="0"/>
              <a:t>2</a:t>
            </a:r>
            <a:r>
              <a:rPr lang="en-US" sz="2400" dirty="0" smtClean="0"/>
              <a:t>) </a:t>
            </a:r>
            <a:r>
              <a:rPr lang="el-GR" sz="2400" dirty="0" smtClean="0">
                <a:latin typeface="Book Antiqua"/>
              </a:rPr>
              <a:t>η</a:t>
            </a:r>
            <a:r>
              <a:rPr lang="en-US" sz="2400" baseline="-25000" dirty="0" smtClean="0">
                <a:latin typeface="Book Antiqua"/>
              </a:rPr>
              <a:t>2</a:t>
            </a:r>
            <a:endParaRPr lang="en-US" sz="2400" baseline="-25000" dirty="0"/>
          </a:p>
        </p:txBody>
      </p:sp>
      <p:sp>
        <p:nvSpPr>
          <p:cNvPr id="3" name="TextBox 2"/>
          <p:cNvSpPr txBox="1"/>
          <p:nvPr/>
        </p:nvSpPr>
        <p:spPr>
          <a:xfrm>
            <a:off x="5334000" y="5715000"/>
            <a:ext cx="3048000" cy="830997"/>
          </a:xfrm>
          <a:prstGeom prst="rect">
            <a:avLst/>
          </a:prstGeom>
          <a:solidFill>
            <a:schemeClr val="bg1"/>
          </a:solidFill>
        </p:spPr>
        <p:txBody>
          <a:bodyPr wrap="square" rtlCol="0">
            <a:spAutoFit/>
          </a:bodyPr>
          <a:lstStyle/>
          <a:p>
            <a:r>
              <a:rPr lang="en-US" dirty="0" smtClean="0">
                <a:solidFill>
                  <a:srgbClr val="3333FF"/>
                </a:solidFill>
              </a:rPr>
              <a:t>Weighted common neighbors</a:t>
            </a:r>
            <a:endParaRPr lang="en-US" dirty="0">
              <a:solidFill>
                <a:srgbClr val="3333FF"/>
              </a:solidFill>
            </a:endParaRPr>
          </a:p>
        </p:txBody>
      </p:sp>
      <p:sp>
        <p:nvSpPr>
          <p:cNvPr id="14" name="Left Brace 13"/>
          <p:cNvSpPr/>
          <p:nvPr/>
        </p:nvSpPr>
        <p:spPr bwMode="auto">
          <a:xfrm rot="16200000">
            <a:off x="6787058" y="4514913"/>
            <a:ext cx="266700" cy="2306656"/>
          </a:xfrm>
          <a:prstGeom prst="leftBrace">
            <a:avLst/>
          </a:prstGeom>
          <a:noFill/>
          <a:ln w="2540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25" name="TextBox 24"/>
          <p:cNvSpPr txBox="1"/>
          <p:nvPr/>
        </p:nvSpPr>
        <p:spPr>
          <a:xfrm>
            <a:off x="1828800" y="5722203"/>
            <a:ext cx="3505200" cy="461665"/>
          </a:xfrm>
          <a:prstGeom prst="rect">
            <a:avLst/>
          </a:prstGeom>
          <a:solidFill>
            <a:schemeClr val="bg1"/>
          </a:solidFill>
        </p:spPr>
        <p:txBody>
          <a:bodyPr wrap="square" rtlCol="0">
            <a:spAutoFit/>
          </a:bodyPr>
          <a:lstStyle/>
          <a:p>
            <a:r>
              <a:rPr lang="en-US" dirty="0" smtClean="0">
                <a:solidFill>
                  <a:srgbClr val="3333FF"/>
                </a:solidFill>
              </a:rPr>
              <a:t>Inversely related to d</a:t>
            </a:r>
            <a:r>
              <a:rPr lang="en-US" baseline="30000" dirty="0" smtClean="0">
                <a:solidFill>
                  <a:srgbClr val="3333FF"/>
                </a:solidFill>
              </a:rPr>
              <a:t>*</a:t>
            </a:r>
            <a:endParaRPr lang="en-US" baseline="30000" dirty="0">
              <a:solidFill>
                <a:srgbClr val="3333FF"/>
              </a:solidFill>
            </a:endParaRPr>
          </a:p>
        </p:txBody>
      </p:sp>
      <p:sp>
        <p:nvSpPr>
          <p:cNvPr id="26" name="Left Brace 25"/>
          <p:cNvSpPr/>
          <p:nvPr/>
        </p:nvSpPr>
        <p:spPr bwMode="auto">
          <a:xfrm rot="16200000">
            <a:off x="3313215" y="3669476"/>
            <a:ext cx="273903" cy="4004730"/>
          </a:xfrm>
          <a:prstGeom prst="leftBrace">
            <a:avLst/>
          </a:prstGeom>
          <a:noFill/>
          <a:ln w="2540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custDataLst>
      <p:tags r:id="rId1"/>
    </p:custDataLst>
    <p:extLst>
      <p:ext uri="{BB962C8B-B14F-4D97-AF65-F5344CB8AC3E}">
        <p14:creationId xmlns:p14="http://schemas.microsoft.com/office/powerpoint/2010/main" val="2516545896"/>
      </p:ext>
    </p:extLst>
  </p:cSld>
  <p:clrMapOvr>
    <a:masterClrMapping/>
  </p:clrMapOvr>
  <p:transition advTm="14434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P spid="25" grpId="0" animBg="1"/>
      <p:bldP spid="2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8488" y="462846"/>
            <a:ext cx="8229600" cy="911114"/>
          </a:xfrm>
        </p:spPr>
        <p:txBody>
          <a:bodyPr>
            <a:noAutofit/>
          </a:bodyPr>
          <a:lstStyle/>
          <a:p>
            <a:pPr algn="l"/>
            <a:r>
              <a:rPr lang="en-US" sz="3800" dirty="0" smtClean="0"/>
              <a:t>Common Neighbors: Distinct  Radii</a:t>
            </a:r>
            <a:endParaRPr lang="en-US" sz="3800" dirty="0"/>
          </a:p>
        </p:txBody>
      </p:sp>
      <p:sp>
        <p:nvSpPr>
          <p:cNvPr id="2" name="Content Placeholder 1"/>
          <p:cNvSpPr>
            <a:spLocks noGrp="1"/>
          </p:cNvSpPr>
          <p:nvPr>
            <p:ph idx="1"/>
          </p:nvPr>
        </p:nvSpPr>
        <p:spPr>
          <a:xfrm>
            <a:off x="457200" y="1437923"/>
            <a:ext cx="8229600" cy="5147812"/>
          </a:xfrm>
        </p:spPr>
        <p:txBody>
          <a:bodyPr>
            <a:normAutofit/>
          </a:bodyPr>
          <a:lstStyle/>
          <a:p>
            <a:r>
              <a:rPr lang="en-US" sz="2400" dirty="0" smtClean="0"/>
              <a:t>Node </a:t>
            </a:r>
            <a:r>
              <a:rPr lang="en-US" sz="2400" i="1" dirty="0" smtClean="0"/>
              <a:t>k</a:t>
            </a:r>
            <a:r>
              <a:rPr lang="en-US" sz="2400" dirty="0" smtClean="0"/>
              <a:t> has radius </a:t>
            </a:r>
            <a:r>
              <a:rPr lang="en-US" sz="2400" dirty="0" err="1" smtClean="0"/>
              <a:t>r</a:t>
            </a:r>
            <a:r>
              <a:rPr lang="en-US" sz="2400" baseline="-25000" dirty="0" err="1" smtClean="0"/>
              <a:t>k</a:t>
            </a:r>
            <a:r>
              <a:rPr lang="en-US" sz="2400" dirty="0" smtClean="0"/>
              <a:t> . </a:t>
            </a:r>
          </a:p>
          <a:p>
            <a:endParaRPr lang="en-US" sz="2400" dirty="0" smtClean="0"/>
          </a:p>
          <a:p>
            <a:pPr marL="292100" lvl="1" indent="-292100">
              <a:spcBef>
                <a:spcPts val="0"/>
              </a:spcBef>
              <a:buClr>
                <a:schemeClr val="accent1"/>
              </a:buClr>
              <a:buSzPct val="70000"/>
              <a:buFont typeface="Wingdings 2"/>
              <a:buChar char=""/>
            </a:pPr>
            <a:r>
              <a:rPr lang="en-US" sz="2400" dirty="0" smtClean="0"/>
              <a:t> </a:t>
            </a:r>
            <a:r>
              <a:rPr lang="en-US" sz="2400" dirty="0" err="1" smtClean="0"/>
              <a:t>i</a:t>
            </a:r>
            <a:r>
              <a:rPr lang="en-US" sz="2400" dirty="0" err="1" smtClean="0">
                <a:sym typeface="Wingdings" pitchFamily="2" charset="2"/>
              </a:rPr>
              <a:t></a:t>
            </a:r>
            <a:r>
              <a:rPr lang="en-US" sz="2400" dirty="0" err="1" smtClean="0"/>
              <a:t>k</a:t>
            </a:r>
            <a:r>
              <a:rPr lang="en-US" sz="2400" dirty="0" smtClean="0"/>
              <a:t>  if  </a:t>
            </a:r>
            <a:r>
              <a:rPr lang="en-US" sz="2400" dirty="0" err="1" smtClean="0"/>
              <a:t>d</a:t>
            </a:r>
            <a:r>
              <a:rPr lang="en-US" sz="2400" baseline="-25000" dirty="0" err="1" smtClean="0"/>
              <a:t>ik</a:t>
            </a:r>
            <a:r>
              <a:rPr lang="en-US" sz="2400" dirty="0" smtClean="0"/>
              <a:t> ≤ r</a:t>
            </a:r>
            <a:r>
              <a:rPr lang="en-US" sz="2400" baseline="-25000" dirty="0" smtClean="0"/>
              <a:t>k</a:t>
            </a:r>
            <a:r>
              <a:rPr lang="en-US" sz="2400" dirty="0" smtClean="0"/>
              <a:t>  (Directed graph) </a:t>
            </a:r>
          </a:p>
          <a:p>
            <a:pPr marL="474980" lvl="2" indent="-292100">
              <a:spcBef>
                <a:spcPts val="0"/>
              </a:spcBef>
              <a:buClr>
                <a:schemeClr val="accent1"/>
              </a:buClr>
              <a:buSzPct val="70000"/>
              <a:buFont typeface="Wingdings 2"/>
              <a:buChar char=""/>
            </a:pPr>
            <a:r>
              <a:rPr lang="en-US" sz="2100" dirty="0" smtClean="0"/>
              <a:t>r</a:t>
            </a:r>
            <a:r>
              <a:rPr lang="en-US" sz="2100" baseline="-25000" dirty="0" smtClean="0"/>
              <a:t>k </a:t>
            </a:r>
            <a:r>
              <a:rPr lang="en-US" sz="2100" dirty="0" smtClean="0"/>
              <a:t> captures popularity of node k</a:t>
            </a:r>
          </a:p>
          <a:p>
            <a:pPr marL="474980" lvl="2" indent="-292100">
              <a:spcBef>
                <a:spcPts val="0"/>
              </a:spcBef>
              <a:buClr>
                <a:schemeClr val="accent1"/>
              </a:buClr>
              <a:buSzPct val="70000"/>
              <a:buFont typeface="Wingdings 2"/>
              <a:buChar char=""/>
            </a:pPr>
            <a:endParaRPr lang="en-US" sz="2100" dirty="0" smtClean="0"/>
          </a:p>
          <a:p>
            <a:pPr marL="474980" lvl="2" indent="-292100">
              <a:spcBef>
                <a:spcPts val="0"/>
              </a:spcBef>
              <a:buClr>
                <a:schemeClr val="accent1"/>
              </a:buClr>
              <a:buSzPct val="70000"/>
              <a:buFont typeface="Wingdings 2"/>
              <a:buChar char=""/>
            </a:pPr>
            <a:endParaRPr lang="en-US" sz="2100" dirty="0" smtClean="0"/>
          </a:p>
          <a:p>
            <a:pPr marL="474980" lvl="2" indent="-292100">
              <a:spcBef>
                <a:spcPts val="0"/>
              </a:spcBef>
              <a:buClr>
                <a:schemeClr val="accent1"/>
              </a:buClr>
              <a:buSzPct val="70000"/>
              <a:buFont typeface="Wingdings 2"/>
              <a:buChar char=""/>
            </a:pPr>
            <a:endParaRPr lang="en-US" sz="2100" dirty="0" smtClean="0"/>
          </a:p>
          <a:p>
            <a:pPr marL="474980" lvl="2" indent="-292100">
              <a:spcBef>
                <a:spcPts val="0"/>
              </a:spcBef>
              <a:buClr>
                <a:schemeClr val="accent1"/>
              </a:buClr>
              <a:buSzPct val="70000"/>
              <a:buFont typeface="Wingdings 2"/>
              <a:buChar char=""/>
            </a:pPr>
            <a:endParaRPr lang="en-US" sz="2100" dirty="0" smtClean="0"/>
          </a:p>
          <a:p>
            <a:pPr marL="292100" lvl="1" indent="-292100">
              <a:spcBef>
                <a:spcPts val="0"/>
              </a:spcBef>
              <a:buClr>
                <a:schemeClr val="accent1"/>
              </a:buClr>
              <a:buSzPct val="70000"/>
              <a:buFont typeface="Wingdings 2"/>
              <a:buChar char=""/>
            </a:pPr>
            <a:r>
              <a:rPr lang="en-US" dirty="0" smtClean="0"/>
              <a:t>“Weighted” common neighbors:</a:t>
            </a:r>
          </a:p>
          <a:p>
            <a:pPr marL="474980" lvl="2" indent="-292100">
              <a:spcBef>
                <a:spcPts val="0"/>
              </a:spcBef>
              <a:buClr>
                <a:schemeClr val="accent1"/>
              </a:buClr>
              <a:buSzPct val="70000"/>
              <a:buFont typeface="Wingdings 2"/>
              <a:buChar char=""/>
            </a:pPr>
            <a:r>
              <a:rPr lang="en-US" dirty="0" smtClean="0"/>
              <a:t>Predict (</a:t>
            </a:r>
            <a:r>
              <a:rPr lang="en-US" dirty="0" err="1" smtClean="0"/>
              <a:t>i,j</a:t>
            </a:r>
            <a:r>
              <a:rPr lang="en-US" dirty="0" smtClean="0"/>
              <a:t>) pairs with highest  </a:t>
            </a:r>
            <a:r>
              <a:rPr lang="el-GR" sz="3200" dirty="0" smtClean="0">
                <a:solidFill>
                  <a:srgbClr val="3333FF"/>
                </a:solidFill>
                <a:latin typeface="Times New Roman"/>
                <a:cs typeface="Times New Roman"/>
              </a:rPr>
              <a:t>Σ</a:t>
            </a:r>
            <a:r>
              <a:rPr lang="en-US" sz="3200" dirty="0" smtClean="0">
                <a:solidFill>
                  <a:srgbClr val="3333FF"/>
                </a:solidFill>
                <a:latin typeface="Times New Roman"/>
                <a:cs typeface="Times New Roman"/>
              </a:rPr>
              <a:t> w(r)</a:t>
            </a:r>
            <a:r>
              <a:rPr lang="el-GR" sz="3200" dirty="0" smtClean="0">
                <a:solidFill>
                  <a:srgbClr val="3333FF"/>
                </a:solidFill>
                <a:latin typeface="Times New Roman"/>
                <a:cs typeface="Times New Roman"/>
              </a:rPr>
              <a:t>η</a:t>
            </a:r>
            <a:r>
              <a:rPr lang="en-US" sz="3200" dirty="0" smtClean="0">
                <a:solidFill>
                  <a:srgbClr val="3333FF"/>
                </a:solidFill>
                <a:latin typeface="Times New Roman"/>
                <a:cs typeface="Times New Roman"/>
              </a:rPr>
              <a:t>(r)</a:t>
            </a:r>
            <a:endParaRPr lang="en-US" dirty="0" smtClean="0">
              <a:solidFill>
                <a:srgbClr val="3333FF"/>
              </a:solidFill>
            </a:endParaRPr>
          </a:p>
          <a:p>
            <a:pPr marL="474980" lvl="2" indent="-292100">
              <a:spcBef>
                <a:spcPts val="0"/>
              </a:spcBef>
              <a:buClr>
                <a:schemeClr val="accent1"/>
              </a:buClr>
              <a:buSzPct val="70000"/>
              <a:buFont typeface="Wingdings 2"/>
              <a:buChar char=""/>
            </a:pPr>
            <a:endParaRPr lang="en-US" sz="2100" dirty="0" smtClean="0"/>
          </a:p>
          <a:p>
            <a:endParaRPr lang="en-US" sz="2400" dirty="0" smtClean="0"/>
          </a:p>
          <a:p>
            <a:pPr>
              <a:buNone/>
            </a:pPr>
            <a:endParaRPr lang="en-US" sz="2400" dirty="0" smtClean="0"/>
          </a:p>
          <a:p>
            <a:endParaRPr lang="en-US" sz="2400" dirty="0" smtClean="0"/>
          </a:p>
          <a:p>
            <a:pPr>
              <a:buNone/>
            </a:pPr>
            <a:endParaRPr lang="en-US" sz="2400" dirty="0" smtClean="0"/>
          </a:p>
        </p:txBody>
      </p:sp>
      <p:sp>
        <p:nvSpPr>
          <p:cNvPr id="75" name="TextBox 74"/>
          <p:cNvSpPr txBox="1"/>
          <p:nvPr/>
        </p:nvSpPr>
        <p:spPr>
          <a:xfrm>
            <a:off x="4243224" y="5410731"/>
            <a:ext cx="2321960" cy="769441"/>
          </a:xfrm>
          <a:prstGeom prst="rect">
            <a:avLst/>
          </a:prstGeom>
          <a:noFill/>
        </p:spPr>
        <p:txBody>
          <a:bodyPr wrap="square" rtlCol="0">
            <a:spAutoFit/>
          </a:bodyPr>
          <a:lstStyle/>
          <a:p>
            <a:pPr algn="ctr"/>
            <a:r>
              <a:rPr lang="en-US" sz="2200" dirty="0" smtClean="0">
                <a:solidFill>
                  <a:srgbClr val="FF0000"/>
                </a:solidFill>
              </a:rPr>
              <a:t>Weight for nodes of radius r</a:t>
            </a:r>
            <a:endParaRPr lang="en-US" sz="2200" dirty="0">
              <a:solidFill>
                <a:srgbClr val="FF0000"/>
              </a:solidFill>
            </a:endParaRPr>
          </a:p>
        </p:txBody>
      </p:sp>
      <p:cxnSp>
        <p:nvCxnSpPr>
          <p:cNvPr id="76" name="Straight Arrow Connector 75"/>
          <p:cNvCxnSpPr/>
          <p:nvPr/>
        </p:nvCxnSpPr>
        <p:spPr>
          <a:xfrm rot="5400000" flipH="1" flipV="1">
            <a:off x="5296331" y="5306608"/>
            <a:ext cx="349310" cy="10273"/>
          </a:xfrm>
          <a:prstGeom prst="straightConnector1">
            <a:avLst/>
          </a:prstGeom>
          <a:ln w="25400">
            <a:solidFill>
              <a:srgbClr val="FF0000"/>
            </a:solidFill>
            <a:tailEnd type="arrow"/>
          </a:ln>
        </p:spPr>
        <p:style>
          <a:lnRef idx="3">
            <a:schemeClr val="accent1"/>
          </a:lnRef>
          <a:fillRef idx="0">
            <a:schemeClr val="accent1"/>
          </a:fillRef>
          <a:effectRef idx="2">
            <a:schemeClr val="accent1"/>
          </a:effectRef>
          <a:fontRef idx="minor">
            <a:schemeClr val="tx1"/>
          </a:fontRef>
        </p:style>
      </p:cxnSp>
      <p:sp>
        <p:nvSpPr>
          <p:cNvPr id="78" name="TextBox 77"/>
          <p:cNvSpPr txBox="1"/>
          <p:nvPr/>
        </p:nvSpPr>
        <p:spPr>
          <a:xfrm>
            <a:off x="7017225" y="4331960"/>
            <a:ext cx="1695252" cy="1107996"/>
          </a:xfrm>
          <a:prstGeom prst="rect">
            <a:avLst/>
          </a:prstGeom>
          <a:noFill/>
        </p:spPr>
        <p:txBody>
          <a:bodyPr wrap="square" rtlCol="0">
            <a:spAutoFit/>
          </a:bodyPr>
          <a:lstStyle/>
          <a:p>
            <a:r>
              <a:rPr lang="en-US" sz="2200" dirty="0" smtClean="0">
                <a:solidFill>
                  <a:srgbClr val="FF0000"/>
                </a:solidFill>
              </a:rPr>
              <a:t># common neighbors of radius r</a:t>
            </a:r>
            <a:endParaRPr lang="en-US" sz="2200" dirty="0">
              <a:solidFill>
                <a:srgbClr val="FF0000"/>
              </a:solidFill>
            </a:endParaRPr>
          </a:p>
        </p:txBody>
      </p:sp>
      <p:cxnSp>
        <p:nvCxnSpPr>
          <p:cNvPr id="79" name="Straight Arrow Connector 78"/>
          <p:cNvCxnSpPr/>
          <p:nvPr/>
        </p:nvCxnSpPr>
        <p:spPr>
          <a:xfrm rot="10800000" flipV="1">
            <a:off x="6626822" y="4859675"/>
            <a:ext cx="380144" cy="10276"/>
          </a:xfrm>
          <a:prstGeom prst="straightConnector1">
            <a:avLst/>
          </a:prstGeom>
          <a:ln w="25400">
            <a:solidFill>
              <a:srgbClr val="FF0000"/>
            </a:solidFill>
            <a:tailEnd type="arrow"/>
          </a:ln>
        </p:spPr>
        <p:style>
          <a:lnRef idx="3">
            <a:schemeClr val="accent1"/>
          </a:lnRef>
          <a:fillRef idx="0">
            <a:schemeClr val="accent1"/>
          </a:fillRef>
          <a:effectRef idx="2">
            <a:schemeClr val="accent1"/>
          </a:effectRef>
          <a:fontRef idx="minor">
            <a:schemeClr val="tx1"/>
          </a:fontRef>
        </p:style>
      </p:cxnSp>
      <p:grpSp>
        <p:nvGrpSpPr>
          <p:cNvPr id="3" name="Group 2"/>
          <p:cNvGrpSpPr/>
          <p:nvPr/>
        </p:nvGrpSpPr>
        <p:grpSpPr>
          <a:xfrm>
            <a:off x="6194765" y="1011433"/>
            <a:ext cx="2720635" cy="2188967"/>
            <a:chOff x="5715000" y="1240033"/>
            <a:chExt cx="2720635" cy="2188967"/>
          </a:xfrm>
        </p:grpSpPr>
        <p:sp>
          <p:nvSpPr>
            <p:cNvPr id="47" name="Oval 46"/>
            <p:cNvSpPr/>
            <p:nvPr/>
          </p:nvSpPr>
          <p:spPr>
            <a:xfrm>
              <a:off x="5715000" y="1240033"/>
              <a:ext cx="2283993" cy="21889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p:nvGrpSpPr>
          <p:grpSpPr>
            <a:xfrm>
              <a:off x="5978040" y="1512126"/>
              <a:ext cx="434635" cy="461665"/>
              <a:chOff x="4899364" y="1793175"/>
              <a:chExt cx="434635" cy="461665"/>
            </a:xfrm>
          </p:grpSpPr>
          <p:sp>
            <p:nvSpPr>
              <p:cNvPr id="63" name="Oval 62"/>
              <p:cNvSpPr/>
              <p:nvPr/>
            </p:nvSpPr>
            <p:spPr>
              <a:xfrm>
                <a:off x="4899364" y="1828800"/>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4988625" y="1793175"/>
                <a:ext cx="225777" cy="461665"/>
              </a:xfrm>
              <a:prstGeom prst="rect">
                <a:avLst/>
              </a:prstGeom>
              <a:noFill/>
              <a:ln>
                <a:noFill/>
              </a:ln>
            </p:spPr>
            <p:txBody>
              <a:bodyPr wrap="square" rtlCol="0">
                <a:spAutoFit/>
              </a:bodyPr>
              <a:lstStyle/>
              <a:p>
                <a:r>
                  <a:rPr lang="en-US" b="1" dirty="0" err="1" smtClean="0">
                    <a:solidFill>
                      <a:srgbClr val="FF0000"/>
                    </a:solidFill>
                  </a:rPr>
                  <a:t>i</a:t>
                </a:r>
                <a:endParaRPr lang="en-US" b="1" dirty="0">
                  <a:solidFill>
                    <a:srgbClr val="FF0000"/>
                  </a:solidFill>
                </a:endParaRPr>
              </a:p>
            </p:txBody>
          </p:sp>
        </p:grpSp>
        <p:cxnSp>
          <p:nvCxnSpPr>
            <p:cNvPr id="55" name="Straight Connector 54"/>
            <p:cNvCxnSpPr/>
            <p:nvPr/>
          </p:nvCxnSpPr>
          <p:spPr>
            <a:xfrm flipH="1">
              <a:off x="5943600" y="2403765"/>
              <a:ext cx="827809" cy="644236"/>
            </a:xfrm>
            <a:prstGeom prst="line">
              <a:avLst/>
            </a:prstGeom>
            <a:ln w="25400">
              <a:solidFill>
                <a:schemeClr val="tx1"/>
              </a:solidFill>
              <a:prstDash val="dash"/>
              <a:tailEnd type="none" w="lg" len="lg"/>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6172200" y="2230634"/>
              <a:ext cx="406400" cy="461665"/>
            </a:xfrm>
            <a:prstGeom prst="rect">
              <a:avLst/>
            </a:prstGeom>
            <a:noFill/>
          </p:spPr>
          <p:txBody>
            <a:bodyPr wrap="square" rtlCol="0">
              <a:spAutoFit/>
            </a:bodyPr>
            <a:lstStyle/>
            <a:p>
              <a:r>
                <a:rPr lang="en-US" sz="2400" dirty="0" err="1" smtClean="0"/>
                <a:t>r</a:t>
              </a:r>
              <a:r>
                <a:rPr lang="en-US" sz="2400" baseline="-25000" dirty="0" err="1" smtClean="0"/>
                <a:t>k</a:t>
              </a:r>
              <a:endParaRPr lang="en-US" sz="2400" dirty="0"/>
            </a:p>
          </p:txBody>
        </p:sp>
        <p:cxnSp>
          <p:nvCxnSpPr>
            <p:cNvPr id="71" name="Straight Arrow Connector 70"/>
            <p:cNvCxnSpPr/>
            <p:nvPr/>
          </p:nvCxnSpPr>
          <p:spPr>
            <a:xfrm>
              <a:off x="6368265" y="1815102"/>
              <a:ext cx="337335" cy="31849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rot="16200000" flipV="1">
              <a:off x="6897385" y="2549704"/>
              <a:ext cx="339048" cy="10274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a:xfrm>
              <a:off x="6705600" y="2057401"/>
              <a:ext cx="434635" cy="461665"/>
              <a:chOff x="7947365" y="1066800"/>
              <a:chExt cx="434635" cy="461665"/>
            </a:xfrm>
          </p:grpSpPr>
          <p:sp>
            <p:nvSpPr>
              <p:cNvPr id="24" name="Oval 23"/>
              <p:cNvSpPr/>
              <p:nvPr/>
            </p:nvSpPr>
            <p:spPr>
              <a:xfrm>
                <a:off x="7947365" y="1102425"/>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8036626" y="1066800"/>
                <a:ext cx="225777" cy="461665"/>
              </a:xfrm>
              <a:prstGeom prst="rect">
                <a:avLst/>
              </a:prstGeom>
              <a:noFill/>
              <a:ln>
                <a:noFill/>
              </a:ln>
            </p:spPr>
            <p:txBody>
              <a:bodyPr wrap="square" rtlCol="0">
                <a:spAutoFit/>
              </a:bodyPr>
              <a:lstStyle/>
              <a:p>
                <a:r>
                  <a:rPr lang="en-US" b="1" dirty="0" smtClean="0">
                    <a:solidFill>
                      <a:srgbClr val="FF0000"/>
                    </a:solidFill>
                  </a:rPr>
                  <a:t>k</a:t>
                </a:r>
                <a:endParaRPr lang="en-US" b="1" dirty="0">
                  <a:solidFill>
                    <a:srgbClr val="FF0000"/>
                  </a:solidFill>
                </a:endParaRPr>
              </a:p>
            </p:txBody>
          </p:sp>
        </p:grpSp>
        <p:grpSp>
          <p:nvGrpSpPr>
            <p:cNvPr id="33" name="Group 32"/>
            <p:cNvGrpSpPr/>
            <p:nvPr/>
          </p:nvGrpSpPr>
          <p:grpSpPr>
            <a:xfrm>
              <a:off x="7010400" y="2743201"/>
              <a:ext cx="434635" cy="461665"/>
              <a:chOff x="7871165" y="381000"/>
              <a:chExt cx="434635" cy="461665"/>
            </a:xfrm>
          </p:grpSpPr>
          <p:sp>
            <p:nvSpPr>
              <p:cNvPr id="26" name="Oval 25"/>
              <p:cNvSpPr/>
              <p:nvPr/>
            </p:nvSpPr>
            <p:spPr>
              <a:xfrm>
                <a:off x="7871165" y="416625"/>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7960426" y="381000"/>
                <a:ext cx="225777" cy="461665"/>
              </a:xfrm>
              <a:prstGeom prst="rect">
                <a:avLst/>
              </a:prstGeom>
              <a:noFill/>
              <a:ln>
                <a:noFill/>
              </a:ln>
            </p:spPr>
            <p:txBody>
              <a:bodyPr wrap="square" rtlCol="0">
                <a:spAutoFit/>
              </a:bodyPr>
              <a:lstStyle/>
              <a:p>
                <a:r>
                  <a:rPr lang="en-US" b="1" dirty="0" smtClean="0">
                    <a:solidFill>
                      <a:srgbClr val="FF0000"/>
                    </a:solidFill>
                  </a:rPr>
                  <a:t>j</a:t>
                </a:r>
                <a:endParaRPr lang="en-US" b="1" dirty="0">
                  <a:solidFill>
                    <a:srgbClr val="FF0000"/>
                  </a:solidFill>
                </a:endParaRPr>
              </a:p>
            </p:txBody>
          </p:sp>
        </p:grpSp>
        <p:grpSp>
          <p:nvGrpSpPr>
            <p:cNvPr id="31" name="Group 30"/>
            <p:cNvGrpSpPr/>
            <p:nvPr/>
          </p:nvGrpSpPr>
          <p:grpSpPr>
            <a:xfrm>
              <a:off x="8001000" y="1447801"/>
              <a:ext cx="434635" cy="461665"/>
              <a:chOff x="8480765" y="2814935"/>
              <a:chExt cx="434635" cy="461665"/>
            </a:xfrm>
          </p:grpSpPr>
          <p:sp>
            <p:nvSpPr>
              <p:cNvPr id="28" name="Oval 27"/>
              <p:cNvSpPr/>
              <p:nvPr/>
            </p:nvSpPr>
            <p:spPr>
              <a:xfrm>
                <a:off x="8480765" y="2850560"/>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8570026" y="2814935"/>
                <a:ext cx="225777" cy="461665"/>
              </a:xfrm>
              <a:prstGeom prst="rect">
                <a:avLst/>
              </a:prstGeom>
              <a:noFill/>
              <a:ln>
                <a:noFill/>
              </a:ln>
            </p:spPr>
            <p:txBody>
              <a:bodyPr wrap="square" rtlCol="0">
                <a:spAutoFit/>
              </a:bodyPr>
              <a:lstStyle/>
              <a:p>
                <a:r>
                  <a:rPr lang="en-US" b="1" dirty="0" err="1" smtClean="0">
                    <a:solidFill>
                      <a:srgbClr val="FF0000"/>
                    </a:solidFill>
                  </a:rPr>
                  <a:t>m</a:t>
                </a:r>
                <a:endParaRPr lang="en-US" b="1" dirty="0">
                  <a:solidFill>
                    <a:srgbClr val="FF0000"/>
                  </a:solidFill>
                </a:endParaRPr>
              </a:p>
            </p:txBody>
          </p:sp>
        </p:grpSp>
      </p:grpSp>
      <p:sp>
        <p:nvSpPr>
          <p:cNvPr id="37" name="Slide Number Placeholder 3"/>
          <p:cNvSpPr>
            <a:spLocks noGrp="1"/>
          </p:cNvSpPr>
          <p:nvPr>
            <p:ph type="sldNum" sz="quarter" idx="12"/>
          </p:nvPr>
        </p:nvSpPr>
        <p:spPr>
          <a:xfrm>
            <a:off x="6553200" y="6243638"/>
            <a:ext cx="2133600" cy="457200"/>
          </a:xfrm>
        </p:spPr>
        <p:txBody>
          <a:bodyPr/>
          <a:lstStyle/>
          <a:p>
            <a:pPr>
              <a:defRPr/>
            </a:pPr>
            <a:fld id="{2DEE0258-976C-4407-B205-7B6A67568B47}" type="slidenum">
              <a:rPr lang="en-US" altLang="en-US" smtClean="0"/>
              <a:pPr>
                <a:defRPr/>
              </a:pPr>
              <a:t>15</a:t>
            </a:fld>
            <a:endParaRPr lang="en-US" altLang="en-US" dirty="0"/>
          </a:p>
        </p:txBody>
      </p:sp>
    </p:spTree>
    <p:custDataLst>
      <p:tags r:id="rId1"/>
    </p:custDataLst>
    <p:extLst>
      <p:ext uri="{BB962C8B-B14F-4D97-AF65-F5344CB8AC3E}">
        <p14:creationId xmlns:p14="http://schemas.microsoft.com/office/powerpoint/2010/main" val="2070623806"/>
      </p:ext>
    </p:extLst>
  </p:cSld>
  <p:clrMapOvr>
    <a:masterClrMapping/>
  </p:clrMapOvr>
  <p:transition advTm="15791"/>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2"/>
          <p:cNvPicPr>
            <a:picLocks noChangeAspect="1" noChangeArrowheads="1"/>
          </p:cNvPicPr>
          <p:nvPr/>
        </p:nvPicPr>
        <p:blipFill>
          <a:blip r:embed="rId5" cstate="print"/>
          <a:srcRect/>
          <a:stretch>
            <a:fillRect/>
          </a:stretch>
        </p:blipFill>
        <p:spPr bwMode="auto">
          <a:xfrm>
            <a:off x="527228" y="1599664"/>
            <a:ext cx="5470511" cy="4525962"/>
          </a:xfrm>
          <a:prstGeom prst="rect">
            <a:avLst/>
          </a:prstGeom>
          <a:noFill/>
          <a:ln w="9525">
            <a:noFill/>
            <a:miter lim="800000"/>
            <a:headEnd/>
            <a:tailEnd/>
          </a:ln>
        </p:spPr>
      </p:pic>
      <p:sp>
        <p:nvSpPr>
          <p:cNvPr id="2" name="Title 1"/>
          <p:cNvSpPr>
            <a:spLocks noGrp="1"/>
          </p:cNvSpPr>
          <p:nvPr>
            <p:ph type="title"/>
          </p:nvPr>
        </p:nvSpPr>
        <p:spPr/>
        <p:txBody>
          <a:bodyPr/>
          <a:lstStyle/>
          <a:p>
            <a:pPr algn="l"/>
            <a:r>
              <a:rPr lang="en-US" dirty="0" smtClean="0"/>
              <a:t>Type 2 common neighbors</a:t>
            </a:r>
            <a:endParaRPr lang="en-US" dirty="0"/>
          </a:p>
        </p:txBody>
      </p:sp>
      <p:grpSp>
        <p:nvGrpSpPr>
          <p:cNvPr id="4" name="Group 40"/>
          <p:cNvGrpSpPr/>
          <p:nvPr/>
        </p:nvGrpSpPr>
        <p:grpSpPr>
          <a:xfrm>
            <a:off x="5497690" y="5215467"/>
            <a:ext cx="2724504" cy="860713"/>
            <a:chOff x="4594579" y="5362226"/>
            <a:chExt cx="1849234" cy="653851"/>
          </a:xfrm>
        </p:grpSpPr>
        <p:sp>
          <p:nvSpPr>
            <p:cNvPr id="29" name="TextBox 28"/>
            <p:cNvSpPr txBox="1"/>
            <p:nvPr/>
          </p:nvSpPr>
          <p:spPr>
            <a:xfrm>
              <a:off x="4897237" y="5384800"/>
              <a:ext cx="1546576" cy="631277"/>
            </a:xfrm>
            <a:prstGeom prst="rect">
              <a:avLst/>
            </a:prstGeom>
            <a:noFill/>
          </p:spPr>
          <p:txBody>
            <a:bodyPr wrap="square" rtlCol="0">
              <a:spAutoFit/>
            </a:bodyPr>
            <a:lstStyle/>
            <a:p>
              <a:r>
                <a:rPr lang="en-US" b="1" i="1" dirty="0" smtClean="0"/>
                <a:t>r</a:t>
              </a:r>
              <a:r>
                <a:rPr lang="en-US" dirty="0" smtClean="0"/>
                <a:t> is close to max radius</a:t>
              </a:r>
              <a:endParaRPr lang="en-US" dirty="0"/>
            </a:p>
          </p:txBody>
        </p:sp>
        <p:cxnSp>
          <p:nvCxnSpPr>
            <p:cNvPr id="31" name="Straight Arrow Connector 30"/>
            <p:cNvCxnSpPr/>
            <p:nvPr/>
          </p:nvCxnSpPr>
          <p:spPr>
            <a:xfrm rot="10800000">
              <a:off x="4594579" y="5362226"/>
              <a:ext cx="496711" cy="29350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graphicFrame>
        <p:nvGraphicFramePr>
          <p:cNvPr id="3077" name="Object 5"/>
          <p:cNvGraphicFramePr>
            <a:graphicFrameLocks noChangeAspect="1"/>
          </p:cNvGraphicFramePr>
          <p:nvPr/>
        </p:nvGraphicFramePr>
        <p:xfrm>
          <a:off x="5918200" y="3962400"/>
          <a:ext cx="3073400" cy="1060450"/>
        </p:xfrm>
        <a:graphic>
          <a:graphicData uri="http://schemas.openxmlformats.org/presentationml/2006/ole">
            <mc:AlternateContent xmlns:mc="http://schemas.openxmlformats.org/markup-compatibility/2006">
              <mc:Choice xmlns:v="urn:schemas-microsoft-com:vml" Requires="v">
                <p:oleObj spid="_x0000_s13336" name="Equation" r:id="rId6" imgW="1358900" imgH="469900" progId="Equation.3">
                  <p:embed/>
                </p:oleObj>
              </mc:Choice>
              <mc:Fallback>
                <p:oleObj name="Equation" r:id="rId6" imgW="1358900" imgH="469900" progId="Equation.3">
                  <p:embed/>
                  <p:pic>
                    <p:nvPicPr>
                      <p:cNvPr id="0"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18200" y="3962400"/>
                        <a:ext cx="3073400" cy="1060450"/>
                      </a:xfrm>
                      <a:prstGeom prst="rect">
                        <a:avLst/>
                      </a:prstGeom>
                      <a:solidFill>
                        <a:srgbClr val="FFFF00"/>
                      </a:solidFill>
                      <a:ln w="38100">
                        <a:solidFill>
                          <a:schemeClr val="tx1"/>
                        </a:solidFill>
                        <a:miter lim="800000"/>
                        <a:headEnd/>
                        <a:tailEnd/>
                      </a:ln>
                    </p:spPr>
                  </p:pic>
                </p:oleObj>
              </mc:Fallback>
            </mc:AlternateContent>
          </a:graphicData>
        </a:graphic>
      </p:graphicFrame>
      <p:grpSp>
        <p:nvGrpSpPr>
          <p:cNvPr id="8" name="Group 31"/>
          <p:cNvGrpSpPr/>
          <p:nvPr/>
        </p:nvGrpSpPr>
        <p:grpSpPr>
          <a:xfrm>
            <a:off x="383822" y="6062133"/>
            <a:ext cx="5534377" cy="612044"/>
            <a:chOff x="383822" y="6062133"/>
            <a:chExt cx="5534377" cy="612044"/>
          </a:xfrm>
        </p:grpSpPr>
        <p:sp>
          <p:nvSpPr>
            <p:cNvPr id="44" name="TextBox 43"/>
            <p:cNvSpPr txBox="1"/>
            <p:nvPr/>
          </p:nvSpPr>
          <p:spPr>
            <a:xfrm>
              <a:off x="383822" y="6304845"/>
              <a:ext cx="5534377" cy="369332"/>
            </a:xfrm>
            <a:prstGeom prst="rect">
              <a:avLst/>
            </a:prstGeom>
            <a:noFill/>
          </p:spPr>
          <p:txBody>
            <a:bodyPr wrap="square" rtlCol="0">
              <a:spAutoFit/>
            </a:bodyPr>
            <a:lstStyle/>
            <a:p>
              <a:r>
                <a:rPr lang="en-US" sz="1800" b="1" dirty="0" smtClean="0"/>
                <a:t>Real world graphs generally fall in this range</a:t>
              </a:r>
              <a:endParaRPr lang="en-US" sz="1800" dirty="0"/>
            </a:p>
          </p:txBody>
        </p:sp>
        <p:sp>
          <p:nvSpPr>
            <p:cNvPr id="54" name="Left Brace 53"/>
            <p:cNvSpPr/>
            <p:nvPr/>
          </p:nvSpPr>
          <p:spPr>
            <a:xfrm rot="16200000">
              <a:off x="2024398" y="5016729"/>
              <a:ext cx="338668" cy="2429475"/>
            </a:xfrm>
            <a:prstGeom prst="leftBrace">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grpSp>
      <p:sp>
        <p:nvSpPr>
          <p:cNvPr id="40" name="Oval 39"/>
          <p:cNvSpPr/>
          <p:nvPr/>
        </p:nvSpPr>
        <p:spPr>
          <a:xfrm>
            <a:off x="6347165" y="1011433"/>
            <a:ext cx="2283993" cy="21889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p:cNvGrpSpPr/>
          <p:nvPr/>
        </p:nvGrpSpPr>
        <p:grpSpPr>
          <a:xfrm>
            <a:off x="6610205" y="1283526"/>
            <a:ext cx="434635" cy="461665"/>
            <a:chOff x="4899364" y="1793175"/>
            <a:chExt cx="434635" cy="461665"/>
          </a:xfrm>
        </p:grpSpPr>
        <p:sp>
          <p:nvSpPr>
            <p:cNvPr id="46" name="Oval 45"/>
            <p:cNvSpPr/>
            <p:nvPr/>
          </p:nvSpPr>
          <p:spPr>
            <a:xfrm>
              <a:off x="4899364" y="1828800"/>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4988625" y="1793175"/>
              <a:ext cx="225777" cy="461665"/>
            </a:xfrm>
            <a:prstGeom prst="rect">
              <a:avLst/>
            </a:prstGeom>
            <a:noFill/>
            <a:ln>
              <a:noFill/>
            </a:ln>
          </p:spPr>
          <p:txBody>
            <a:bodyPr wrap="square" rtlCol="0">
              <a:spAutoFit/>
            </a:bodyPr>
            <a:lstStyle/>
            <a:p>
              <a:r>
                <a:rPr lang="en-US" b="1" dirty="0" err="1" smtClean="0">
                  <a:solidFill>
                    <a:srgbClr val="FF0000"/>
                  </a:solidFill>
                </a:rPr>
                <a:t>i</a:t>
              </a:r>
              <a:endParaRPr lang="en-US" b="1" dirty="0">
                <a:solidFill>
                  <a:srgbClr val="FF0000"/>
                </a:solidFill>
              </a:endParaRPr>
            </a:p>
          </p:txBody>
        </p:sp>
      </p:grpSp>
      <p:cxnSp>
        <p:nvCxnSpPr>
          <p:cNvPr id="48" name="Straight Connector 47"/>
          <p:cNvCxnSpPr/>
          <p:nvPr/>
        </p:nvCxnSpPr>
        <p:spPr>
          <a:xfrm flipH="1">
            <a:off x="6575765" y="2124420"/>
            <a:ext cx="889822" cy="694981"/>
          </a:xfrm>
          <a:prstGeom prst="line">
            <a:avLst/>
          </a:prstGeom>
          <a:ln w="25400">
            <a:solidFill>
              <a:schemeClr val="tx1"/>
            </a:solidFill>
            <a:prstDash val="dash"/>
            <a:tailEnd type="none" w="lg" len="lg"/>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6853158" y="2002034"/>
            <a:ext cx="406400" cy="461665"/>
          </a:xfrm>
          <a:prstGeom prst="rect">
            <a:avLst/>
          </a:prstGeom>
          <a:noFill/>
        </p:spPr>
        <p:txBody>
          <a:bodyPr wrap="square" rtlCol="0">
            <a:spAutoFit/>
          </a:bodyPr>
          <a:lstStyle/>
          <a:p>
            <a:r>
              <a:rPr lang="en-US" sz="2400" dirty="0" err="1" smtClean="0"/>
              <a:t>r</a:t>
            </a:r>
            <a:r>
              <a:rPr lang="en-US" sz="2400" baseline="-25000" dirty="0" err="1" smtClean="0"/>
              <a:t>k</a:t>
            </a:r>
            <a:endParaRPr lang="en-US" sz="2400" dirty="0"/>
          </a:p>
        </p:txBody>
      </p:sp>
      <p:cxnSp>
        <p:nvCxnSpPr>
          <p:cNvPr id="55" name="Straight Arrow Connector 54"/>
          <p:cNvCxnSpPr/>
          <p:nvPr/>
        </p:nvCxnSpPr>
        <p:spPr>
          <a:xfrm>
            <a:off x="7000430" y="1586502"/>
            <a:ext cx="337335" cy="31849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16200000" flipV="1">
            <a:off x="7529550" y="2321104"/>
            <a:ext cx="339048" cy="10274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57" name="Group 56"/>
          <p:cNvGrpSpPr/>
          <p:nvPr/>
        </p:nvGrpSpPr>
        <p:grpSpPr>
          <a:xfrm>
            <a:off x="7337765" y="1828801"/>
            <a:ext cx="434635" cy="461665"/>
            <a:chOff x="7947365" y="1066800"/>
            <a:chExt cx="434635" cy="461665"/>
          </a:xfrm>
        </p:grpSpPr>
        <p:sp>
          <p:nvSpPr>
            <p:cNvPr id="58" name="Oval 57"/>
            <p:cNvSpPr/>
            <p:nvPr/>
          </p:nvSpPr>
          <p:spPr>
            <a:xfrm>
              <a:off x="7947365" y="1102425"/>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8036626" y="1066800"/>
              <a:ext cx="225777" cy="461665"/>
            </a:xfrm>
            <a:prstGeom prst="rect">
              <a:avLst/>
            </a:prstGeom>
            <a:noFill/>
            <a:ln>
              <a:noFill/>
            </a:ln>
          </p:spPr>
          <p:txBody>
            <a:bodyPr wrap="square" rtlCol="0">
              <a:spAutoFit/>
            </a:bodyPr>
            <a:lstStyle/>
            <a:p>
              <a:r>
                <a:rPr lang="en-US" b="1" dirty="0" smtClean="0">
                  <a:solidFill>
                    <a:srgbClr val="FF0000"/>
                  </a:solidFill>
                </a:rPr>
                <a:t>k</a:t>
              </a:r>
              <a:endParaRPr lang="en-US" b="1" dirty="0">
                <a:solidFill>
                  <a:srgbClr val="FF0000"/>
                </a:solidFill>
              </a:endParaRPr>
            </a:p>
          </p:txBody>
        </p:sp>
      </p:grpSp>
      <p:grpSp>
        <p:nvGrpSpPr>
          <p:cNvPr id="60" name="Group 59"/>
          <p:cNvGrpSpPr/>
          <p:nvPr/>
        </p:nvGrpSpPr>
        <p:grpSpPr>
          <a:xfrm>
            <a:off x="7642565" y="2514601"/>
            <a:ext cx="434635" cy="461665"/>
            <a:chOff x="7871165" y="381000"/>
            <a:chExt cx="434635" cy="461665"/>
          </a:xfrm>
        </p:grpSpPr>
        <p:sp>
          <p:nvSpPr>
            <p:cNvPr id="61" name="Oval 60"/>
            <p:cNvSpPr/>
            <p:nvPr/>
          </p:nvSpPr>
          <p:spPr>
            <a:xfrm>
              <a:off x="7871165" y="416625"/>
              <a:ext cx="434635" cy="386645"/>
            </a:xfrm>
            <a:prstGeom prst="ellipse">
              <a:avLst/>
            </a:prstGeom>
            <a:no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7960426" y="381000"/>
              <a:ext cx="225777" cy="461665"/>
            </a:xfrm>
            <a:prstGeom prst="rect">
              <a:avLst/>
            </a:prstGeom>
            <a:noFill/>
            <a:ln>
              <a:noFill/>
            </a:ln>
          </p:spPr>
          <p:txBody>
            <a:bodyPr wrap="square" rtlCol="0">
              <a:spAutoFit/>
            </a:bodyPr>
            <a:lstStyle/>
            <a:p>
              <a:r>
                <a:rPr lang="en-US" b="1" dirty="0" smtClean="0">
                  <a:solidFill>
                    <a:srgbClr val="FF0000"/>
                  </a:solidFill>
                </a:rPr>
                <a:t>j</a:t>
              </a:r>
              <a:endParaRPr lang="en-US" b="1" dirty="0">
                <a:solidFill>
                  <a:srgbClr val="FF0000"/>
                </a:solidFill>
              </a:endParaRPr>
            </a:p>
          </p:txBody>
        </p:sp>
      </p:grpSp>
      <p:sp>
        <p:nvSpPr>
          <p:cNvPr id="69" name="Freeform 68"/>
          <p:cNvSpPr/>
          <p:nvPr/>
        </p:nvSpPr>
        <p:spPr>
          <a:xfrm>
            <a:off x="1196618" y="1792101"/>
            <a:ext cx="146755" cy="575734"/>
          </a:xfrm>
          <a:custGeom>
            <a:avLst/>
            <a:gdLst>
              <a:gd name="connsiteX0" fmla="*/ 0 w 146755"/>
              <a:gd name="connsiteY0" fmla="*/ 0 h 575734"/>
              <a:gd name="connsiteX1" fmla="*/ 45155 w 146755"/>
              <a:gd name="connsiteY1" fmla="*/ 327378 h 575734"/>
              <a:gd name="connsiteX2" fmla="*/ 146755 w 146755"/>
              <a:gd name="connsiteY2" fmla="*/ 575734 h 575734"/>
            </a:gdLst>
            <a:ahLst/>
            <a:cxnLst>
              <a:cxn ang="0">
                <a:pos x="connsiteX0" y="connsiteY0"/>
              </a:cxn>
              <a:cxn ang="0">
                <a:pos x="connsiteX1" y="connsiteY1"/>
              </a:cxn>
              <a:cxn ang="0">
                <a:pos x="connsiteX2" y="connsiteY2"/>
              </a:cxn>
            </a:cxnLst>
            <a:rect l="l" t="t" r="r" b="b"/>
            <a:pathLst>
              <a:path w="146755" h="575734">
                <a:moveTo>
                  <a:pt x="0" y="0"/>
                </a:moveTo>
                <a:cubicBezTo>
                  <a:pt x="10348" y="115711"/>
                  <a:pt x="20696" y="231422"/>
                  <a:pt x="45155" y="327378"/>
                </a:cubicBezTo>
                <a:cubicBezTo>
                  <a:pt x="69614" y="423334"/>
                  <a:pt x="108184" y="499534"/>
                  <a:pt x="146755" y="575734"/>
                </a:cubicBezTo>
              </a:path>
            </a:pathLst>
          </a:custGeom>
          <a:ln w="34925">
            <a:solidFill>
              <a:srgbClr val="82F52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1182511" y="1794935"/>
            <a:ext cx="4380089" cy="3736622"/>
          </a:xfrm>
          <a:custGeom>
            <a:avLst/>
            <a:gdLst>
              <a:gd name="connsiteX0" fmla="*/ 0 w 4380089"/>
              <a:gd name="connsiteY0" fmla="*/ 0 h 3736622"/>
              <a:gd name="connsiteX1" fmla="*/ 56444 w 4380089"/>
              <a:gd name="connsiteY1" fmla="*/ 1557867 h 3736622"/>
              <a:gd name="connsiteX2" fmla="*/ 169333 w 4380089"/>
              <a:gd name="connsiteY2" fmla="*/ 2619022 h 3736622"/>
              <a:gd name="connsiteX3" fmla="*/ 462844 w 4380089"/>
              <a:gd name="connsiteY3" fmla="*/ 3251200 h 3736622"/>
              <a:gd name="connsiteX4" fmla="*/ 1140177 w 4380089"/>
              <a:gd name="connsiteY4" fmla="*/ 3567289 h 3736622"/>
              <a:gd name="connsiteX5" fmla="*/ 1264355 w 4380089"/>
              <a:gd name="connsiteY5" fmla="*/ 3578578 h 3736622"/>
              <a:gd name="connsiteX6" fmla="*/ 2201333 w 4380089"/>
              <a:gd name="connsiteY6" fmla="*/ 3668889 h 3736622"/>
              <a:gd name="connsiteX7" fmla="*/ 4380089 w 4380089"/>
              <a:gd name="connsiteY7" fmla="*/ 3736622 h 3736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80089" h="3736622">
                <a:moveTo>
                  <a:pt x="0" y="0"/>
                </a:moveTo>
                <a:cubicBezTo>
                  <a:pt x="14111" y="560681"/>
                  <a:pt x="28222" y="1121363"/>
                  <a:pt x="56444" y="1557867"/>
                </a:cubicBezTo>
                <a:cubicBezTo>
                  <a:pt x="84666" y="1994371"/>
                  <a:pt x="101600" y="2336800"/>
                  <a:pt x="169333" y="2619022"/>
                </a:cubicBezTo>
                <a:cubicBezTo>
                  <a:pt x="237066" y="2901244"/>
                  <a:pt x="301037" y="3093156"/>
                  <a:pt x="462844" y="3251200"/>
                </a:cubicBezTo>
                <a:cubicBezTo>
                  <a:pt x="624651" y="3409244"/>
                  <a:pt x="1006592" y="3512726"/>
                  <a:pt x="1140177" y="3567289"/>
                </a:cubicBezTo>
                <a:cubicBezTo>
                  <a:pt x="1273762" y="3621852"/>
                  <a:pt x="1264355" y="3578578"/>
                  <a:pt x="1264355" y="3578578"/>
                </a:cubicBezTo>
                <a:cubicBezTo>
                  <a:pt x="1441214" y="3595511"/>
                  <a:pt x="1682044" y="3642548"/>
                  <a:pt x="2201333" y="3668889"/>
                </a:cubicBezTo>
                <a:cubicBezTo>
                  <a:pt x="2720622" y="3695230"/>
                  <a:pt x="3550355" y="3715926"/>
                  <a:pt x="4380089" y="3736622"/>
                </a:cubicBezTo>
              </a:path>
            </a:pathLst>
          </a:custGeom>
          <a:ln w="889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3014133" y="5442654"/>
            <a:ext cx="2088444" cy="67733"/>
          </a:xfrm>
          <a:custGeom>
            <a:avLst/>
            <a:gdLst>
              <a:gd name="connsiteX0" fmla="*/ 0 w 1557866"/>
              <a:gd name="connsiteY0" fmla="*/ 67733 h 79022"/>
              <a:gd name="connsiteX1" fmla="*/ 790222 w 1557866"/>
              <a:gd name="connsiteY1" fmla="*/ 67733 h 79022"/>
              <a:gd name="connsiteX2" fmla="*/ 1557866 w 1557866"/>
              <a:gd name="connsiteY2" fmla="*/ 0 h 79022"/>
            </a:gdLst>
            <a:ahLst/>
            <a:cxnLst>
              <a:cxn ang="0">
                <a:pos x="connsiteX0" y="connsiteY0"/>
              </a:cxn>
              <a:cxn ang="0">
                <a:pos x="connsiteX1" y="connsiteY1"/>
              </a:cxn>
              <a:cxn ang="0">
                <a:pos x="connsiteX2" y="connsiteY2"/>
              </a:cxn>
            </a:cxnLst>
            <a:rect l="l" t="t" r="r" b="b"/>
            <a:pathLst>
              <a:path w="1557866" h="79022">
                <a:moveTo>
                  <a:pt x="0" y="67733"/>
                </a:moveTo>
                <a:cubicBezTo>
                  <a:pt x="265289" y="73377"/>
                  <a:pt x="530578" y="79022"/>
                  <a:pt x="790222" y="67733"/>
                </a:cubicBezTo>
                <a:cubicBezTo>
                  <a:pt x="1049866" y="56444"/>
                  <a:pt x="1303866" y="28222"/>
                  <a:pt x="1557866" y="0"/>
                </a:cubicBezTo>
              </a:path>
            </a:pathLst>
          </a:cu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1185330" y="1775179"/>
            <a:ext cx="4402666" cy="1478845"/>
          </a:xfrm>
          <a:custGeom>
            <a:avLst/>
            <a:gdLst>
              <a:gd name="connsiteX0" fmla="*/ 0 w 4402666"/>
              <a:gd name="connsiteY0" fmla="*/ 0 h 1478845"/>
              <a:gd name="connsiteX1" fmla="*/ 56444 w 4402666"/>
              <a:gd name="connsiteY1" fmla="*/ 372534 h 1478845"/>
              <a:gd name="connsiteX2" fmla="*/ 237066 w 4402666"/>
              <a:gd name="connsiteY2" fmla="*/ 688623 h 1478845"/>
              <a:gd name="connsiteX3" fmla="*/ 564444 w 4402666"/>
              <a:gd name="connsiteY3" fmla="*/ 948267 h 1478845"/>
              <a:gd name="connsiteX4" fmla="*/ 1140178 w 4402666"/>
              <a:gd name="connsiteY4" fmla="*/ 1151467 h 1478845"/>
              <a:gd name="connsiteX5" fmla="*/ 2246489 w 4402666"/>
              <a:gd name="connsiteY5" fmla="*/ 1332089 h 1478845"/>
              <a:gd name="connsiteX6" fmla="*/ 4402666 w 4402666"/>
              <a:gd name="connsiteY6" fmla="*/ 1478845 h 147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2666" h="1478845">
                <a:moveTo>
                  <a:pt x="0" y="0"/>
                </a:moveTo>
                <a:cubicBezTo>
                  <a:pt x="8466" y="128882"/>
                  <a:pt x="16933" y="257764"/>
                  <a:pt x="56444" y="372534"/>
                </a:cubicBezTo>
                <a:cubicBezTo>
                  <a:pt x="95955" y="487304"/>
                  <a:pt x="152399" y="592668"/>
                  <a:pt x="237066" y="688623"/>
                </a:cubicBezTo>
                <a:cubicBezTo>
                  <a:pt x="321733" y="784578"/>
                  <a:pt x="413925" y="871126"/>
                  <a:pt x="564444" y="948267"/>
                </a:cubicBezTo>
                <a:cubicBezTo>
                  <a:pt x="714963" y="1025408"/>
                  <a:pt x="859837" y="1087497"/>
                  <a:pt x="1140178" y="1151467"/>
                </a:cubicBezTo>
                <a:cubicBezTo>
                  <a:pt x="1420519" y="1215437"/>
                  <a:pt x="1702741" y="1277526"/>
                  <a:pt x="2246489" y="1332089"/>
                </a:cubicBezTo>
                <a:cubicBezTo>
                  <a:pt x="2790237" y="1386652"/>
                  <a:pt x="3596451" y="1432748"/>
                  <a:pt x="4402666" y="1478845"/>
                </a:cubicBezTo>
              </a:path>
            </a:pathLst>
          </a:custGeom>
          <a:ln w="1016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1185333" y="1806223"/>
            <a:ext cx="90311" cy="2641600"/>
          </a:xfrm>
          <a:custGeom>
            <a:avLst/>
            <a:gdLst>
              <a:gd name="connsiteX0" fmla="*/ 0 w 90311"/>
              <a:gd name="connsiteY0" fmla="*/ 0 h 2641600"/>
              <a:gd name="connsiteX1" fmla="*/ 22578 w 90311"/>
              <a:gd name="connsiteY1" fmla="*/ 1467555 h 2641600"/>
              <a:gd name="connsiteX2" fmla="*/ 90311 w 90311"/>
              <a:gd name="connsiteY2" fmla="*/ 2641600 h 2641600"/>
            </a:gdLst>
            <a:ahLst/>
            <a:cxnLst>
              <a:cxn ang="0">
                <a:pos x="connsiteX0" y="connsiteY0"/>
              </a:cxn>
              <a:cxn ang="0">
                <a:pos x="connsiteX1" y="connsiteY1"/>
              </a:cxn>
              <a:cxn ang="0">
                <a:pos x="connsiteX2" y="connsiteY2"/>
              </a:cxn>
            </a:cxnLst>
            <a:rect l="l" t="t" r="r" b="b"/>
            <a:pathLst>
              <a:path w="90311" h="2641600">
                <a:moveTo>
                  <a:pt x="0" y="0"/>
                </a:moveTo>
                <a:cubicBezTo>
                  <a:pt x="3763" y="513644"/>
                  <a:pt x="7526" y="1027288"/>
                  <a:pt x="22578" y="1467555"/>
                </a:cubicBezTo>
                <a:cubicBezTo>
                  <a:pt x="37630" y="1907822"/>
                  <a:pt x="63970" y="2274711"/>
                  <a:pt x="90311" y="2641600"/>
                </a:cubicBezTo>
              </a:path>
            </a:pathLst>
          </a:custGeom>
          <a:ln w="47625">
            <a:solidFill>
              <a:srgbClr val="FF000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5508978" y="2991555"/>
            <a:ext cx="90311" cy="1952978"/>
          </a:xfrm>
          <a:custGeom>
            <a:avLst/>
            <a:gdLst>
              <a:gd name="connsiteX0" fmla="*/ 0 w 90311"/>
              <a:gd name="connsiteY0" fmla="*/ 1952978 h 1952978"/>
              <a:gd name="connsiteX1" fmla="*/ 56444 w 90311"/>
              <a:gd name="connsiteY1" fmla="*/ 1659467 h 1952978"/>
              <a:gd name="connsiteX2" fmla="*/ 79022 w 90311"/>
              <a:gd name="connsiteY2" fmla="*/ 1049867 h 1952978"/>
              <a:gd name="connsiteX3" fmla="*/ 90311 w 90311"/>
              <a:gd name="connsiteY3" fmla="*/ 496711 h 1952978"/>
              <a:gd name="connsiteX4" fmla="*/ 79022 w 90311"/>
              <a:gd name="connsiteY4" fmla="*/ 0 h 19529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311" h="1952978">
                <a:moveTo>
                  <a:pt x="0" y="1952978"/>
                </a:moveTo>
                <a:cubicBezTo>
                  <a:pt x="21637" y="1881481"/>
                  <a:pt x="43274" y="1809985"/>
                  <a:pt x="56444" y="1659467"/>
                </a:cubicBezTo>
                <a:cubicBezTo>
                  <a:pt x="69614" y="1508949"/>
                  <a:pt x="73378" y="1243660"/>
                  <a:pt x="79022" y="1049867"/>
                </a:cubicBezTo>
                <a:cubicBezTo>
                  <a:pt x="84666" y="856074"/>
                  <a:pt x="90311" y="671689"/>
                  <a:pt x="90311" y="496711"/>
                </a:cubicBezTo>
                <a:cubicBezTo>
                  <a:pt x="90311" y="321733"/>
                  <a:pt x="84666" y="160866"/>
                  <a:pt x="79022" y="0"/>
                </a:cubicBezTo>
              </a:path>
            </a:pathLst>
          </a:custGeom>
          <a:ln w="31750">
            <a:solidFill>
              <a:srgbClr val="FF000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Rectangle 75"/>
          <p:cNvSpPr/>
          <p:nvPr/>
        </p:nvSpPr>
        <p:spPr>
          <a:xfrm>
            <a:off x="4075289" y="2144890"/>
            <a:ext cx="1253067" cy="191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4069646" y="2342446"/>
            <a:ext cx="1253067" cy="191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8" name="Group 77"/>
          <p:cNvGrpSpPr/>
          <p:nvPr/>
        </p:nvGrpSpPr>
        <p:grpSpPr>
          <a:xfrm>
            <a:off x="1241209" y="3477548"/>
            <a:ext cx="2060221" cy="1410540"/>
            <a:chOff x="1241209" y="3477548"/>
            <a:chExt cx="2060221" cy="1410540"/>
          </a:xfrm>
        </p:grpSpPr>
        <p:sp>
          <p:nvSpPr>
            <p:cNvPr id="79" name="TextBox 78"/>
            <p:cNvSpPr txBox="1"/>
            <p:nvPr/>
          </p:nvSpPr>
          <p:spPr>
            <a:xfrm>
              <a:off x="1241209" y="3477548"/>
              <a:ext cx="2060221" cy="830997"/>
            </a:xfrm>
            <a:prstGeom prst="rect">
              <a:avLst/>
            </a:prstGeom>
            <a:noFill/>
          </p:spPr>
          <p:txBody>
            <a:bodyPr wrap="square" rtlCol="0">
              <a:spAutoFit/>
            </a:bodyPr>
            <a:lstStyle/>
            <a:p>
              <a:pPr algn="ctr"/>
              <a:r>
                <a:rPr lang="en-US" sz="1600" b="1" dirty="0" smtClean="0">
                  <a:solidFill>
                    <a:srgbClr val="FF0000"/>
                  </a:solidFill>
                  <a:sym typeface="Wingdings" pitchFamily="2" charset="2"/>
                </a:rPr>
                <a:t>Presence</a:t>
              </a:r>
              <a:r>
                <a:rPr lang="en-US" sz="1600" b="1" dirty="0" smtClean="0">
                  <a:solidFill>
                    <a:srgbClr val="002060"/>
                  </a:solidFill>
                  <a:sym typeface="Wingdings" pitchFamily="2" charset="2"/>
                </a:rPr>
                <a:t>  of common neighbor is very informative</a:t>
              </a:r>
              <a:endParaRPr lang="en-US" sz="1600" b="1" dirty="0">
                <a:solidFill>
                  <a:srgbClr val="002060"/>
                </a:solidFill>
              </a:endParaRPr>
            </a:p>
          </p:txBody>
        </p:sp>
        <p:cxnSp>
          <p:nvCxnSpPr>
            <p:cNvPr id="80" name="Straight Arrow Connector 79"/>
            <p:cNvCxnSpPr/>
            <p:nvPr/>
          </p:nvCxnSpPr>
          <p:spPr>
            <a:xfrm rot="10800000" flipV="1">
              <a:off x="1377245" y="4278491"/>
              <a:ext cx="824089" cy="60959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grpSp>
        <p:nvGrpSpPr>
          <p:cNvPr id="81" name="Group 80"/>
          <p:cNvGrpSpPr/>
          <p:nvPr/>
        </p:nvGrpSpPr>
        <p:grpSpPr>
          <a:xfrm>
            <a:off x="3673079" y="4144291"/>
            <a:ext cx="1873952" cy="1014731"/>
            <a:chOff x="3673079" y="4144291"/>
            <a:chExt cx="1873952" cy="1014731"/>
          </a:xfrm>
        </p:grpSpPr>
        <p:sp>
          <p:nvSpPr>
            <p:cNvPr id="82" name="TextBox 81"/>
            <p:cNvSpPr txBox="1"/>
            <p:nvPr/>
          </p:nvSpPr>
          <p:spPr>
            <a:xfrm>
              <a:off x="3673079" y="4144291"/>
              <a:ext cx="1873952" cy="584775"/>
            </a:xfrm>
            <a:prstGeom prst="rect">
              <a:avLst/>
            </a:prstGeom>
            <a:noFill/>
          </p:spPr>
          <p:txBody>
            <a:bodyPr wrap="square" rtlCol="0">
              <a:spAutoFit/>
            </a:bodyPr>
            <a:lstStyle/>
            <a:p>
              <a:pPr algn="ctr"/>
              <a:r>
                <a:rPr lang="en-US" sz="1600" b="1" dirty="0" smtClean="0">
                  <a:solidFill>
                    <a:srgbClr val="FF0000"/>
                  </a:solidFill>
                  <a:sym typeface="Wingdings" pitchFamily="2" charset="2"/>
                </a:rPr>
                <a:t>Absence</a:t>
              </a:r>
              <a:r>
                <a:rPr lang="en-US" sz="1600" b="1" dirty="0" smtClean="0">
                  <a:solidFill>
                    <a:srgbClr val="002060"/>
                  </a:solidFill>
                  <a:sym typeface="Wingdings" pitchFamily="2" charset="2"/>
                </a:rPr>
                <a:t>  is very informative</a:t>
              </a:r>
              <a:endParaRPr lang="en-US" sz="1600" b="1" dirty="0">
                <a:solidFill>
                  <a:srgbClr val="002060"/>
                </a:solidFill>
              </a:endParaRPr>
            </a:p>
          </p:txBody>
        </p:sp>
        <p:cxnSp>
          <p:nvCxnSpPr>
            <p:cNvPr id="83" name="Straight Arrow Connector 82"/>
            <p:cNvCxnSpPr/>
            <p:nvPr/>
          </p:nvCxnSpPr>
          <p:spPr>
            <a:xfrm>
              <a:off x="4797778" y="4763911"/>
              <a:ext cx="609600" cy="39511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sp>
        <p:nvSpPr>
          <p:cNvPr id="84" name="TextBox 83"/>
          <p:cNvSpPr txBox="1"/>
          <p:nvPr/>
        </p:nvSpPr>
        <p:spPr>
          <a:xfrm>
            <a:off x="3358446" y="3262490"/>
            <a:ext cx="1924755" cy="369332"/>
          </a:xfrm>
          <a:prstGeom prst="rect">
            <a:avLst/>
          </a:prstGeom>
          <a:noFill/>
        </p:spPr>
        <p:txBody>
          <a:bodyPr wrap="square" rtlCol="0">
            <a:spAutoFit/>
          </a:bodyPr>
          <a:lstStyle/>
          <a:p>
            <a:r>
              <a:rPr lang="en-US" b="1" dirty="0" err="1" smtClean="0">
                <a:solidFill>
                  <a:schemeClr val="bg1"/>
                </a:solidFill>
              </a:rPr>
              <a:t>Adamic</a:t>
            </a:r>
            <a:r>
              <a:rPr lang="en-US" b="1" dirty="0" smtClean="0">
                <a:solidFill>
                  <a:schemeClr val="bg1"/>
                </a:solidFill>
              </a:rPr>
              <a:t>/Adar</a:t>
            </a:r>
            <a:endParaRPr lang="en-US" dirty="0">
              <a:solidFill>
                <a:schemeClr val="bg1"/>
              </a:solidFill>
            </a:endParaRPr>
          </a:p>
        </p:txBody>
      </p:sp>
      <p:sp>
        <p:nvSpPr>
          <p:cNvPr id="85" name="TextBox 84"/>
          <p:cNvSpPr txBox="1"/>
          <p:nvPr/>
        </p:nvSpPr>
        <p:spPr>
          <a:xfrm>
            <a:off x="2020714" y="4803423"/>
            <a:ext cx="654754" cy="461665"/>
          </a:xfrm>
          <a:prstGeom prst="rect">
            <a:avLst/>
          </a:prstGeom>
          <a:noFill/>
        </p:spPr>
        <p:txBody>
          <a:bodyPr wrap="square" rtlCol="0">
            <a:spAutoFit/>
          </a:bodyPr>
          <a:lstStyle/>
          <a:p>
            <a:r>
              <a:rPr lang="en-US" sz="2400" dirty="0" smtClean="0">
                <a:solidFill>
                  <a:schemeClr val="bg1"/>
                </a:solidFill>
              </a:rPr>
              <a:t>1/r</a:t>
            </a:r>
            <a:endParaRPr lang="en-US" sz="2400" dirty="0">
              <a:solidFill>
                <a:schemeClr val="bg1"/>
              </a:solidFill>
            </a:endParaRPr>
          </a:p>
        </p:txBody>
      </p:sp>
      <p:sp>
        <p:nvSpPr>
          <p:cNvPr id="86" name="Slide Number Placeholder 3"/>
          <p:cNvSpPr>
            <a:spLocks noGrp="1"/>
          </p:cNvSpPr>
          <p:nvPr>
            <p:ph type="sldNum" sz="quarter" idx="12"/>
          </p:nvPr>
        </p:nvSpPr>
        <p:spPr>
          <a:xfrm>
            <a:off x="6553200" y="6243638"/>
            <a:ext cx="2133600" cy="457200"/>
          </a:xfrm>
        </p:spPr>
        <p:txBody>
          <a:bodyPr/>
          <a:lstStyle/>
          <a:p>
            <a:pPr>
              <a:defRPr/>
            </a:pPr>
            <a:fld id="{2DEE0258-976C-4407-B205-7B6A67568B47}" type="slidenum">
              <a:rPr lang="en-US" altLang="en-US" smtClean="0"/>
              <a:pPr>
                <a:defRPr/>
              </a:pPr>
              <a:t>16</a:t>
            </a:fld>
            <a:endParaRPr lang="en-US" altLang="en-US" dirty="0"/>
          </a:p>
        </p:txBody>
      </p:sp>
    </p:spTree>
    <p:custDataLst>
      <p:tags r:id="rId2"/>
    </p:custDataLst>
  </p:cSld>
  <p:clrMapOvr>
    <a:masterClrMapping/>
  </p:clrMapOvr>
  <p:transition advTm="9633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78"/>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81"/>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85"/>
                                        </p:tgtEl>
                                        <p:attrNameLst>
                                          <p:attrName>style.visibility</p:attrName>
                                        </p:attrNameLst>
                                      </p:cBhvr>
                                      <p:to>
                                        <p:strVal val="visible"/>
                                      </p:to>
                                    </p:set>
                                  </p:childTnLst>
                                </p:cTn>
                              </p:par>
                              <p:par>
                                <p:cTn id="27" presetID="1" presetClass="exit" presetSubtype="0" fill="hold" grpId="0" nodeType="withEffect">
                                  <p:stCondLst>
                                    <p:cond delay="0"/>
                                  </p:stCondLst>
                                  <p:childTnLst>
                                    <p:set>
                                      <p:cBhvr>
                                        <p:cTn id="28" dur="1" fill="hold">
                                          <p:stCondLst>
                                            <p:cond delay="0"/>
                                          </p:stCondLst>
                                        </p:cTn>
                                        <p:tgtEl>
                                          <p:spTgt spid="71"/>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7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73"/>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76"/>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P spid="73" grpId="0" animBg="1"/>
      <p:bldP spid="76" grpId="0" animBg="1"/>
      <p:bldP spid="77" grpId="0" animBg="1"/>
      <p:bldP spid="84" grpId="0"/>
      <p:bldP spid="8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00"/>
            <a:ext cx="8382000" cy="922403"/>
          </a:xfrm>
        </p:spPr>
        <p:txBody>
          <a:bodyPr/>
          <a:lstStyle/>
          <a:p>
            <a:pPr algn="l"/>
            <a:r>
              <a:rPr lang="en-US" dirty="0" smtClean="0"/>
              <a:t>Previous Empirical Studies</a:t>
            </a:r>
            <a:r>
              <a:rPr lang="en-US" baseline="30000" dirty="0" smtClean="0"/>
              <a:t>*</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cxnSp>
        <p:nvCxnSpPr>
          <p:cNvPr id="5" name="Straight Connector 4"/>
          <p:cNvCxnSpPr/>
          <p:nvPr/>
        </p:nvCxnSpPr>
        <p:spPr>
          <a:xfrm>
            <a:off x="1066800" y="5410200"/>
            <a:ext cx="7620000"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Rectangle 5"/>
          <p:cNvSpPr/>
          <p:nvPr/>
        </p:nvSpPr>
        <p:spPr>
          <a:xfrm>
            <a:off x="2286000" y="4419600"/>
            <a:ext cx="533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7600" y="2971800"/>
            <a:ext cx="5334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95400" y="5257800"/>
            <a:ext cx="5334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2438400"/>
            <a:ext cx="533400" cy="297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781800" y="1981200"/>
            <a:ext cx="533400"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38200" y="5410200"/>
            <a:ext cx="1295400" cy="400110"/>
          </a:xfrm>
          <a:prstGeom prst="rect">
            <a:avLst/>
          </a:prstGeom>
          <a:noFill/>
        </p:spPr>
        <p:txBody>
          <a:bodyPr wrap="square" rtlCol="0">
            <a:spAutoFit/>
          </a:bodyPr>
          <a:lstStyle/>
          <a:p>
            <a:r>
              <a:rPr lang="en-US" sz="2000" dirty="0" smtClean="0"/>
              <a:t>Random</a:t>
            </a:r>
            <a:endParaRPr lang="en-US" sz="2000" dirty="0"/>
          </a:p>
        </p:txBody>
      </p:sp>
      <p:sp>
        <p:nvSpPr>
          <p:cNvPr id="13" name="TextBox 12"/>
          <p:cNvSpPr txBox="1"/>
          <p:nvPr/>
        </p:nvSpPr>
        <p:spPr>
          <a:xfrm>
            <a:off x="1905001" y="5410200"/>
            <a:ext cx="1295400" cy="707886"/>
          </a:xfrm>
          <a:prstGeom prst="rect">
            <a:avLst/>
          </a:prstGeom>
          <a:noFill/>
        </p:spPr>
        <p:txBody>
          <a:bodyPr wrap="square" rtlCol="0">
            <a:spAutoFit/>
          </a:bodyPr>
          <a:lstStyle/>
          <a:p>
            <a:pPr algn="ctr"/>
            <a:r>
              <a:rPr lang="en-US" sz="2000" dirty="0" smtClean="0"/>
              <a:t>Shortest Path</a:t>
            </a:r>
            <a:endParaRPr lang="en-US" sz="2000" dirty="0"/>
          </a:p>
        </p:txBody>
      </p:sp>
      <p:sp>
        <p:nvSpPr>
          <p:cNvPr id="14" name="TextBox 13"/>
          <p:cNvSpPr txBox="1"/>
          <p:nvPr/>
        </p:nvSpPr>
        <p:spPr>
          <a:xfrm>
            <a:off x="3048000" y="5410200"/>
            <a:ext cx="1676400" cy="707886"/>
          </a:xfrm>
          <a:prstGeom prst="rect">
            <a:avLst/>
          </a:prstGeom>
          <a:noFill/>
        </p:spPr>
        <p:txBody>
          <a:bodyPr wrap="square" rtlCol="0">
            <a:spAutoFit/>
          </a:bodyPr>
          <a:lstStyle/>
          <a:p>
            <a:pPr algn="ctr"/>
            <a:r>
              <a:rPr lang="en-US" sz="2000" dirty="0" smtClean="0"/>
              <a:t>Common Neighbors</a:t>
            </a:r>
            <a:endParaRPr lang="en-US" sz="2000" dirty="0"/>
          </a:p>
        </p:txBody>
      </p:sp>
      <p:sp>
        <p:nvSpPr>
          <p:cNvPr id="15" name="TextBox 14"/>
          <p:cNvSpPr txBox="1"/>
          <p:nvPr/>
        </p:nvSpPr>
        <p:spPr>
          <a:xfrm>
            <a:off x="4572000" y="5410200"/>
            <a:ext cx="1828801" cy="400110"/>
          </a:xfrm>
          <a:prstGeom prst="rect">
            <a:avLst/>
          </a:prstGeom>
          <a:noFill/>
        </p:spPr>
        <p:txBody>
          <a:bodyPr wrap="square" rtlCol="0">
            <a:spAutoFit/>
          </a:bodyPr>
          <a:lstStyle/>
          <a:p>
            <a:r>
              <a:rPr lang="en-US" sz="2000" dirty="0" err="1" smtClean="0"/>
              <a:t>Adamic</a:t>
            </a:r>
            <a:r>
              <a:rPr lang="en-US" sz="2000" dirty="0" smtClean="0"/>
              <a:t>/Adar</a:t>
            </a:r>
            <a:endParaRPr lang="en-US" sz="2000" dirty="0"/>
          </a:p>
        </p:txBody>
      </p:sp>
      <p:sp>
        <p:nvSpPr>
          <p:cNvPr id="16" name="TextBox 15"/>
          <p:cNvSpPr txBox="1"/>
          <p:nvPr/>
        </p:nvSpPr>
        <p:spPr>
          <a:xfrm>
            <a:off x="6324600" y="5410200"/>
            <a:ext cx="1828802" cy="707886"/>
          </a:xfrm>
          <a:prstGeom prst="rect">
            <a:avLst/>
          </a:prstGeom>
          <a:noFill/>
        </p:spPr>
        <p:txBody>
          <a:bodyPr wrap="square" rtlCol="0">
            <a:spAutoFit/>
          </a:bodyPr>
          <a:lstStyle/>
          <a:p>
            <a:r>
              <a:rPr lang="en-US" sz="2000" dirty="0" smtClean="0"/>
              <a:t>Ensemble of short paths</a:t>
            </a:r>
            <a:endParaRPr lang="en-US" sz="2000" dirty="0"/>
          </a:p>
        </p:txBody>
      </p:sp>
      <p:cxnSp>
        <p:nvCxnSpPr>
          <p:cNvPr id="18" name="Straight Arrow Connector 17"/>
          <p:cNvCxnSpPr/>
          <p:nvPr/>
        </p:nvCxnSpPr>
        <p:spPr>
          <a:xfrm rot="5400000" flipH="1" flipV="1">
            <a:off x="-685006" y="3656806"/>
            <a:ext cx="35052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9" name="TextBox 18"/>
          <p:cNvSpPr txBox="1"/>
          <p:nvPr/>
        </p:nvSpPr>
        <p:spPr>
          <a:xfrm rot="16200000">
            <a:off x="-1334183" y="3102919"/>
            <a:ext cx="4076702" cy="461665"/>
          </a:xfrm>
          <a:prstGeom prst="rect">
            <a:avLst/>
          </a:prstGeom>
          <a:noFill/>
        </p:spPr>
        <p:txBody>
          <a:bodyPr wrap="square" rtlCol="0">
            <a:spAutoFit/>
          </a:bodyPr>
          <a:lstStyle/>
          <a:p>
            <a:r>
              <a:rPr lang="en-US" sz="2400" dirty="0" smtClean="0"/>
              <a:t>Link prediction accuracy*</a:t>
            </a:r>
            <a:endParaRPr lang="en-US" sz="2400" dirty="0"/>
          </a:p>
        </p:txBody>
      </p:sp>
      <p:sp>
        <p:nvSpPr>
          <p:cNvPr id="23" name="TextBox 22"/>
          <p:cNvSpPr txBox="1"/>
          <p:nvPr/>
        </p:nvSpPr>
        <p:spPr>
          <a:xfrm>
            <a:off x="381000" y="6153090"/>
            <a:ext cx="8534400" cy="400110"/>
          </a:xfrm>
          <a:prstGeom prst="rect">
            <a:avLst/>
          </a:prstGeom>
          <a:noFill/>
        </p:spPr>
        <p:txBody>
          <a:bodyPr wrap="square" rtlCol="0">
            <a:spAutoFit/>
          </a:bodyPr>
          <a:lstStyle/>
          <a:p>
            <a:r>
              <a:rPr lang="en-US" sz="2000" b="1" dirty="0" smtClean="0">
                <a:solidFill>
                  <a:schemeClr val="tx1">
                    <a:lumMod val="85000"/>
                  </a:schemeClr>
                </a:solidFill>
              </a:rPr>
              <a:t>*</a:t>
            </a:r>
            <a:r>
              <a:rPr lang="en-US" sz="2000" b="1" dirty="0" err="1" smtClean="0">
                <a:solidFill>
                  <a:schemeClr val="tx1">
                    <a:lumMod val="85000"/>
                  </a:schemeClr>
                </a:solidFill>
              </a:rPr>
              <a:t>Liben-Nowell</a:t>
            </a:r>
            <a:r>
              <a:rPr lang="en-US" sz="2000" b="1" dirty="0" smtClean="0">
                <a:solidFill>
                  <a:schemeClr val="tx1">
                    <a:lumMod val="85000"/>
                  </a:schemeClr>
                </a:solidFill>
              </a:rPr>
              <a:t> &amp; Kleinberg, 2003; Brand, 2005;  Sarkar &amp; Moore, 2007</a:t>
            </a:r>
            <a:endParaRPr lang="en-US" sz="2000" b="1" dirty="0">
              <a:solidFill>
                <a:schemeClr val="tx1">
                  <a:lumMod val="85000"/>
                </a:schemeClr>
              </a:solidFill>
            </a:endParaRPr>
          </a:p>
        </p:txBody>
      </p:sp>
      <p:sp>
        <p:nvSpPr>
          <p:cNvPr id="26" name="TextBox 25"/>
          <p:cNvSpPr txBox="1"/>
          <p:nvPr/>
        </p:nvSpPr>
        <p:spPr>
          <a:xfrm>
            <a:off x="6050844" y="1273314"/>
            <a:ext cx="2178756" cy="707886"/>
          </a:xfrm>
          <a:prstGeom prst="rect">
            <a:avLst/>
          </a:prstGeom>
          <a:noFill/>
        </p:spPr>
        <p:txBody>
          <a:bodyPr wrap="square" rtlCol="0">
            <a:spAutoFit/>
          </a:bodyPr>
          <a:lstStyle/>
          <a:p>
            <a:r>
              <a:rPr lang="en-US" sz="2000" dirty="0"/>
              <a:t>E</a:t>
            </a:r>
            <a:r>
              <a:rPr lang="en-US" sz="2000" dirty="0" smtClean="0"/>
              <a:t>specially if the graph is sparse</a:t>
            </a:r>
            <a:endParaRPr lang="en-US" sz="2000" dirty="0"/>
          </a:p>
        </p:txBody>
      </p:sp>
      <p:sp>
        <p:nvSpPr>
          <p:cNvPr id="20" name="Slide Number Placeholder 3"/>
          <p:cNvSpPr>
            <a:spLocks noGrp="1"/>
          </p:cNvSpPr>
          <p:nvPr>
            <p:ph type="sldNum" sz="quarter" idx="12"/>
          </p:nvPr>
        </p:nvSpPr>
        <p:spPr>
          <a:xfrm>
            <a:off x="6553200" y="6243638"/>
            <a:ext cx="2133600" cy="457200"/>
          </a:xfrm>
        </p:spPr>
        <p:txBody>
          <a:bodyPr/>
          <a:lstStyle/>
          <a:p>
            <a:pPr>
              <a:defRPr/>
            </a:pPr>
            <a:fld id="{2DEE0258-976C-4407-B205-7B6A67568B47}" type="slidenum">
              <a:rPr lang="en-US" altLang="en-US" smtClean="0"/>
              <a:pPr>
                <a:defRPr/>
              </a:pPr>
              <a:t>17</a:t>
            </a:fld>
            <a:endParaRPr lang="en-US" altLang="en-US" dirty="0"/>
          </a:p>
        </p:txBody>
      </p:sp>
      <p:sp>
        <p:nvSpPr>
          <p:cNvPr id="22" name="Right Arrow 21"/>
          <p:cNvSpPr/>
          <p:nvPr/>
        </p:nvSpPr>
        <p:spPr>
          <a:xfrm>
            <a:off x="6040459" y="2932973"/>
            <a:ext cx="741341" cy="228188"/>
          </a:xfrm>
          <a:prstGeom prst="rightArrow">
            <a:avLst/>
          </a:prstGeom>
          <a:solidFill>
            <a:srgbClr val="3333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ight Arrow 3">
            <a:hlinkClick r:id="rId4" action="ppaction://hlinksldjump"/>
          </p:cNvPr>
          <p:cNvSpPr/>
          <p:nvPr/>
        </p:nvSpPr>
        <p:spPr bwMode="auto">
          <a:xfrm>
            <a:off x="8534400" y="180109"/>
            <a:ext cx="460664" cy="304800"/>
          </a:xfrm>
          <a:prstGeom prst="rightArrow">
            <a:avLst/>
          </a:prstGeom>
          <a:solidFill>
            <a:srgbClr val="FF0000"/>
          </a:solidFill>
          <a:ln w="508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custDataLst>
      <p:tags r:id="rId1"/>
    </p:custDataLst>
  </p:cSld>
  <p:clrMapOvr>
    <a:masterClrMapping/>
  </p:clrMapOvr>
  <p:transition advTm="4288"/>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Mistral" pitchFamily="66" charset="0"/>
              </a:rPr>
              <a:t>l </a:t>
            </a:r>
            <a:r>
              <a:rPr lang="en-US" dirty="0" smtClean="0"/>
              <a:t>hop Paths</a:t>
            </a:r>
            <a:endParaRPr lang="en-US" dirty="0">
              <a:latin typeface="Mistral" pitchFamily="66" charset="0"/>
            </a:endParaRPr>
          </a:p>
        </p:txBody>
      </p:sp>
      <p:sp>
        <p:nvSpPr>
          <p:cNvPr id="3" name="Content Placeholder 2"/>
          <p:cNvSpPr>
            <a:spLocks noGrp="1"/>
          </p:cNvSpPr>
          <p:nvPr>
            <p:ph idx="1"/>
          </p:nvPr>
        </p:nvSpPr>
        <p:spPr>
          <a:xfrm>
            <a:off x="423333" y="1465614"/>
            <a:ext cx="8229600" cy="4897086"/>
          </a:xfrm>
        </p:spPr>
        <p:txBody>
          <a:bodyPr>
            <a:normAutofit/>
          </a:bodyPr>
          <a:lstStyle/>
          <a:p>
            <a:r>
              <a:rPr lang="en-US" sz="2800" dirty="0" smtClean="0"/>
              <a:t>Common neighbors = 2 hop paths</a:t>
            </a:r>
          </a:p>
          <a:p>
            <a:pPr>
              <a:buNone/>
            </a:pPr>
            <a:r>
              <a:rPr lang="en-US" sz="2800" dirty="0" smtClean="0"/>
              <a:t>	</a:t>
            </a:r>
          </a:p>
          <a:p>
            <a:r>
              <a:rPr lang="en-US" sz="2800" dirty="0" smtClean="0"/>
              <a:t>Analysis of longer paths: two components</a:t>
            </a:r>
          </a:p>
          <a:p>
            <a:pPr marL="801687" lvl="1" indent="-457200">
              <a:buClr>
                <a:srgbClr val="FF0000"/>
              </a:buClr>
              <a:buSzPct val="100000"/>
              <a:buFont typeface="+mj-lt"/>
              <a:buAutoNum type="arabicPeriod"/>
            </a:pPr>
            <a:r>
              <a:rPr lang="en-US" sz="2400" dirty="0" smtClean="0">
                <a:solidFill>
                  <a:srgbClr val="FF0000"/>
                </a:solidFill>
                <a:sym typeface="Wingdings" pitchFamily="2" charset="2"/>
              </a:rPr>
              <a:t>Bounding </a:t>
            </a:r>
            <a:r>
              <a:rPr lang="en-US" sz="2400" dirty="0" smtClean="0">
                <a:solidFill>
                  <a:srgbClr val="FF0000"/>
                </a:solidFill>
                <a:sym typeface="Wingdings" pitchFamily="2" charset="2"/>
              </a:rPr>
              <a:t>E(</a:t>
            </a:r>
            <a:r>
              <a:rPr lang="el-GR" sz="2400" dirty="0" smtClean="0">
                <a:solidFill>
                  <a:srgbClr val="FF0000"/>
                </a:solidFill>
                <a:latin typeface="Book Antiqua"/>
              </a:rPr>
              <a:t>η</a:t>
            </a:r>
            <a:r>
              <a:rPr lang="en-US" sz="2400" baseline="-25000" dirty="0" smtClean="0">
                <a:solidFill>
                  <a:srgbClr val="FF0000"/>
                </a:solidFill>
                <a:latin typeface="Mistral" pitchFamily="66" charset="0"/>
              </a:rPr>
              <a:t>l</a:t>
            </a:r>
            <a:r>
              <a:rPr lang="en-US" sz="2400" dirty="0" smtClean="0">
                <a:solidFill>
                  <a:srgbClr val="FF0000"/>
                </a:solidFill>
                <a:latin typeface="Mistral" pitchFamily="66" charset="0"/>
              </a:rPr>
              <a:t> | </a:t>
            </a:r>
            <a:r>
              <a:rPr lang="en-US" sz="2400" dirty="0" smtClean="0">
                <a:solidFill>
                  <a:srgbClr val="FF0000"/>
                </a:solidFill>
              </a:rPr>
              <a:t>d</a:t>
            </a:r>
            <a:r>
              <a:rPr lang="en-US" sz="2400" baseline="-25000" dirty="0" smtClean="0">
                <a:solidFill>
                  <a:srgbClr val="FF0000"/>
                </a:solidFill>
              </a:rPr>
              <a:t>ij</a:t>
            </a:r>
            <a:r>
              <a:rPr lang="en-US" sz="2400" dirty="0" smtClean="0">
                <a:solidFill>
                  <a:srgbClr val="FF0000"/>
                </a:solidFill>
                <a:sym typeface="Wingdings" pitchFamily="2" charset="2"/>
              </a:rPr>
              <a:t>).</a:t>
            </a:r>
            <a:r>
              <a:rPr lang="el-GR" sz="2400" dirty="0" smtClean="0">
                <a:solidFill>
                  <a:srgbClr val="FF0000"/>
                </a:solidFill>
                <a:latin typeface="Book Antiqua"/>
              </a:rPr>
              <a:t> </a:t>
            </a:r>
            <a:r>
              <a:rPr lang="en-US" sz="2400" dirty="0" smtClean="0">
                <a:latin typeface="Book Antiqua"/>
              </a:rPr>
              <a:t>[</a:t>
            </a:r>
            <a:r>
              <a:rPr lang="el-GR" sz="2400" dirty="0" smtClean="0">
                <a:latin typeface="Book Antiqua"/>
              </a:rPr>
              <a:t>η</a:t>
            </a:r>
            <a:r>
              <a:rPr lang="en-US" sz="2400" baseline="-25000" dirty="0" smtClean="0">
                <a:latin typeface="Mistral" pitchFamily="66" charset="0"/>
              </a:rPr>
              <a:t>l</a:t>
            </a:r>
            <a:r>
              <a:rPr lang="en-US" sz="2400" dirty="0" smtClean="0">
                <a:latin typeface="Mistral" pitchFamily="66" charset="0"/>
              </a:rPr>
              <a:t> </a:t>
            </a:r>
            <a:r>
              <a:rPr lang="en-US" sz="2400" dirty="0" smtClean="0"/>
              <a:t>= # </a:t>
            </a:r>
            <a:r>
              <a:rPr lang="en-US" sz="2400" dirty="0" smtClean="0">
                <a:latin typeface="Mistral" pitchFamily="66" charset="0"/>
              </a:rPr>
              <a:t>l </a:t>
            </a:r>
            <a:r>
              <a:rPr lang="en-US" sz="2400" dirty="0" smtClean="0">
                <a:sym typeface="Wingdings" pitchFamily="2" charset="2"/>
              </a:rPr>
              <a:t> </a:t>
            </a:r>
            <a:r>
              <a:rPr lang="en-US" sz="2400" dirty="0" smtClean="0"/>
              <a:t>hop paths]</a:t>
            </a:r>
            <a:endParaRPr lang="en-US" sz="2400" dirty="0" smtClean="0">
              <a:sym typeface="Wingdings" pitchFamily="2" charset="2"/>
            </a:endParaRPr>
          </a:p>
          <a:p>
            <a:pPr lvl="2">
              <a:buClr>
                <a:srgbClr val="00B050"/>
              </a:buClr>
              <a:buFont typeface="Wingdings" pitchFamily="2" charset="2"/>
              <a:buChar char="q"/>
            </a:pPr>
            <a:r>
              <a:rPr lang="en-US" sz="2400" dirty="0" smtClean="0"/>
              <a:t>Bounds Pr</a:t>
            </a:r>
            <a:r>
              <a:rPr lang="en-US" sz="2400" baseline="-25000" dirty="0" smtClean="0">
                <a:latin typeface="Mistral" pitchFamily="66" charset="0"/>
              </a:rPr>
              <a:t>l </a:t>
            </a:r>
            <a:r>
              <a:rPr lang="en-US" sz="2400" dirty="0" smtClean="0"/>
              <a:t>(i,j) </a:t>
            </a:r>
            <a:r>
              <a:rPr lang="en-US" sz="2400" dirty="0" smtClean="0">
                <a:sym typeface="Wingdings" pitchFamily="2" charset="2"/>
              </a:rPr>
              <a:t>by using </a:t>
            </a:r>
            <a:r>
              <a:rPr lang="en-US" sz="2400" dirty="0" smtClean="0"/>
              <a:t>triangle inequality on a </a:t>
            </a:r>
            <a:r>
              <a:rPr lang="en-US" sz="2400" dirty="0" smtClean="0">
                <a:sym typeface="Wingdings" pitchFamily="2" charset="2"/>
              </a:rPr>
              <a:t>series of common neighbor probabilities</a:t>
            </a:r>
            <a:r>
              <a:rPr lang="en-US" sz="2400" dirty="0" smtClean="0">
                <a:sym typeface="Wingdings" pitchFamily="2" charset="2"/>
              </a:rPr>
              <a:t>.</a:t>
            </a:r>
          </a:p>
          <a:p>
            <a:pPr marL="858837" lvl="1" indent="-514350">
              <a:buClr>
                <a:srgbClr val="FF0000"/>
              </a:buClr>
              <a:buSzPct val="100000"/>
              <a:buFont typeface="+mj-lt"/>
              <a:buAutoNum type="arabicPeriod"/>
            </a:pPr>
            <a:r>
              <a:rPr lang="el-GR" sz="2800" dirty="0">
                <a:solidFill>
                  <a:srgbClr val="FF0000"/>
                </a:solidFill>
                <a:latin typeface="Book Antiqua"/>
              </a:rPr>
              <a:t>η</a:t>
            </a:r>
            <a:r>
              <a:rPr lang="en-US" sz="2800" baseline="-25000" dirty="0">
                <a:solidFill>
                  <a:srgbClr val="FF0000"/>
                </a:solidFill>
                <a:latin typeface="Mistral" pitchFamily="66" charset="0"/>
              </a:rPr>
              <a:t>l</a:t>
            </a:r>
            <a:r>
              <a:rPr lang="en-US" sz="2800" dirty="0">
                <a:solidFill>
                  <a:srgbClr val="FF0000"/>
                </a:solidFill>
                <a:latin typeface="Mistral" pitchFamily="66" charset="0"/>
              </a:rPr>
              <a:t> </a:t>
            </a:r>
            <a:r>
              <a:rPr lang="en-US" sz="2800" dirty="0">
                <a:solidFill>
                  <a:srgbClr val="FF0000"/>
                </a:solidFill>
              </a:rPr>
              <a:t>≈</a:t>
            </a:r>
            <a:r>
              <a:rPr lang="en-US" sz="2800" dirty="0">
                <a:solidFill>
                  <a:srgbClr val="FF0000"/>
                </a:solidFill>
                <a:latin typeface="Mistral" pitchFamily="66" charset="0"/>
              </a:rPr>
              <a:t> </a:t>
            </a:r>
            <a:r>
              <a:rPr lang="en-US" sz="2800" dirty="0">
                <a:solidFill>
                  <a:srgbClr val="FF0000"/>
                </a:solidFill>
                <a:sym typeface="Wingdings" pitchFamily="2" charset="2"/>
              </a:rPr>
              <a:t>E(</a:t>
            </a:r>
            <a:r>
              <a:rPr lang="el-GR" sz="2800" dirty="0">
                <a:solidFill>
                  <a:srgbClr val="FF0000"/>
                </a:solidFill>
                <a:latin typeface="Book Antiqua"/>
              </a:rPr>
              <a:t>η</a:t>
            </a:r>
            <a:r>
              <a:rPr lang="en-US" sz="2800" baseline="-25000" dirty="0">
                <a:solidFill>
                  <a:srgbClr val="FF0000"/>
                </a:solidFill>
                <a:latin typeface="Mistral" pitchFamily="66" charset="0"/>
              </a:rPr>
              <a:t>l</a:t>
            </a:r>
            <a:r>
              <a:rPr lang="en-US" sz="2800" dirty="0">
                <a:solidFill>
                  <a:srgbClr val="FF0000"/>
                </a:solidFill>
                <a:latin typeface="Mistral" pitchFamily="66" charset="0"/>
              </a:rPr>
              <a:t> | </a:t>
            </a:r>
            <a:r>
              <a:rPr lang="en-US" sz="2800" dirty="0" err="1">
                <a:solidFill>
                  <a:srgbClr val="FF0000"/>
                </a:solidFill>
              </a:rPr>
              <a:t>d</a:t>
            </a:r>
            <a:r>
              <a:rPr lang="en-US" sz="2800" baseline="-25000" dirty="0" err="1">
                <a:solidFill>
                  <a:srgbClr val="FF0000"/>
                </a:solidFill>
              </a:rPr>
              <a:t>ij</a:t>
            </a:r>
            <a:r>
              <a:rPr lang="en-US" sz="2800" dirty="0">
                <a:solidFill>
                  <a:srgbClr val="FF0000"/>
                </a:solidFill>
                <a:sym typeface="Wingdings" pitchFamily="2" charset="2"/>
              </a:rPr>
              <a:t>)</a:t>
            </a:r>
          </a:p>
          <a:p>
            <a:pPr lvl="1">
              <a:buNone/>
            </a:pPr>
            <a:endParaRPr lang="en-US" sz="2800" dirty="0" smtClean="0">
              <a:solidFill>
                <a:srgbClr val="FF0000"/>
              </a:solidFill>
              <a:sym typeface="Wingdings" pitchFamily="2" charset="2"/>
            </a:endParaRPr>
          </a:p>
        </p:txBody>
      </p:sp>
      <p:grpSp>
        <p:nvGrpSpPr>
          <p:cNvPr id="12" name="Group 11"/>
          <p:cNvGrpSpPr/>
          <p:nvPr/>
        </p:nvGrpSpPr>
        <p:grpSpPr>
          <a:xfrm>
            <a:off x="4947955" y="4143712"/>
            <a:ext cx="3954745" cy="2363153"/>
            <a:chOff x="4617755" y="3940512"/>
            <a:chExt cx="3954745" cy="2363153"/>
          </a:xfrm>
        </p:grpSpPr>
        <p:pic>
          <p:nvPicPr>
            <p:cNvPr id="7" name="Picture 2"/>
            <p:cNvPicPr>
              <a:picLocks noChangeAspect="1" noChangeArrowheads="1"/>
            </p:cNvPicPr>
            <p:nvPr/>
          </p:nvPicPr>
          <p:blipFill>
            <a:blip r:embed="rId4" cstate="print"/>
            <a:srcRect/>
            <a:stretch>
              <a:fillRect/>
            </a:stretch>
          </p:blipFill>
          <p:spPr bwMode="auto">
            <a:xfrm>
              <a:off x="4617755" y="3940512"/>
              <a:ext cx="3649945" cy="1929710"/>
            </a:xfrm>
            <a:prstGeom prst="rect">
              <a:avLst/>
            </a:prstGeom>
            <a:noFill/>
            <a:ln w="9525">
              <a:noFill/>
              <a:miter lim="800000"/>
              <a:headEnd/>
              <a:tailEnd/>
            </a:ln>
          </p:spPr>
        </p:pic>
        <p:sp>
          <p:nvSpPr>
            <p:cNvPr id="11" name="TextBox 10"/>
            <p:cNvSpPr txBox="1"/>
            <p:nvPr/>
          </p:nvSpPr>
          <p:spPr>
            <a:xfrm>
              <a:off x="5156200" y="5842000"/>
              <a:ext cx="3416300" cy="461665"/>
            </a:xfrm>
            <a:prstGeom prst="rect">
              <a:avLst/>
            </a:prstGeom>
            <a:solidFill>
              <a:schemeClr val="bg1"/>
            </a:solidFill>
          </p:spPr>
          <p:txBody>
            <a:bodyPr wrap="square" rtlCol="0">
              <a:spAutoFit/>
            </a:bodyPr>
            <a:lstStyle/>
            <a:p>
              <a:pPr marL="0" lvl="2"/>
              <a:r>
                <a:rPr lang="en-US" sz="2400" dirty="0" smtClean="0"/>
                <a:t>Triangulation  </a:t>
              </a:r>
            </a:p>
          </p:txBody>
        </p:sp>
      </p:grpSp>
    </p:spTree>
    <p:custDataLst>
      <p:tags r:id="rId1"/>
    </p:custDataLst>
    <p:extLst>
      <p:ext uri="{BB962C8B-B14F-4D97-AF65-F5344CB8AC3E}">
        <p14:creationId xmlns:p14="http://schemas.microsoft.com/office/powerpoint/2010/main" val="400790749"/>
      </p:ext>
    </p:extLst>
  </p:cSld>
  <p:clrMapOvr>
    <a:masterClrMapping/>
  </p:clrMapOvr>
  <p:transition advTm="170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Mistral" pitchFamily="66" charset="0"/>
              </a:rPr>
              <a:t>l </a:t>
            </a:r>
            <a:r>
              <a:rPr lang="en-US" dirty="0" smtClean="0"/>
              <a:t>hop Paths</a:t>
            </a:r>
            <a:endParaRPr lang="en-US" dirty="0">
              <a:latin typeface="Mistral" pitchFamily="66" charset="0"/>
            </a:endParaRPr>
          </a:p>
        </p:txBody>
      </p:sp>
      <p:sp>
        <p:nvSpPr>
          <p:cNvPr id="3" name="Content Placeholder 2"/>
          <p:cNvSpPr>
            <a:spLocks noGrp="1"/>
          </p:cNvSpPr>
          <p:nvPr>
            <p:ph idx="1"/>
          </p:nvPr>
        </p:nvSpPr>
        <p:spPr>
          <a:xfrm>
            <a:off x="423333" y="1465614"/>
            <a:ext cx="8229600" cy="4897086"/>
          </a:xfrm>
        </p:spPr>
        <p:txBody>
          <a:bodyPr>
            <a:normAutofit/>
          </a:bodyPr>
          <a:lstStyle/>
          <a:p>
            <a:r>
              <a:rPr lang="en-US" sz="2800" dirty="0" smtClean="0"/>
              <a:t>Common neighbors = 2 hop paths</a:t>
            </a:r>
          </a:p>
          <a:p>
            <a:pPr>
              <a:buNone/>
            </a:pPr>
            <a:r>
              <a:rPr lang="en-US" sz="2800" dirty="0" smtClean="0"/>
              <a:t>	</a:t>
            </a:r>
          </a:p>
          <a:p>
            <a:r>
              <a:rPr lang="en-US" sz="2800" dirty="0" smtClean="0"/>
              <a:t>Analysis of longer paths: two components</a:t>
            </a:r>
          </a:p>
          <a:p>
            <a:pPr marL="801687" lvl="1" indent="-457200">
              <a:buClr>
                <a:srgbClr val="FF0000"/>
              </a:buClr>
              <a:buSzPct val="100000"/>
              <a:buFont typeface="+mj-lt"/>
              <a:buAutoNum type="arabicPeriod"/>
            </a:pPr>
            <a:r>
              <a:rPr lang="en-US" sz="2400" dirty="0" smtClean="0">
                <a:solidFill>
                  <a:srgbClr val="FF0000"/>
                </a:solidFill>
                <a:sym typeface="Wingdings" pitchFamily="2" charset="2"/>
              </a:rPr>
              <a:t>Bounding </a:t>
            </a:r>
            <a:r>
              <a:rPr lang="en-US" sz="2400" dirty="0" smtClean="0">
                <a:solidFill>
                  <a:srgbClr val="FF0000"/>
                </a:solidFill>
                <a:sym typeface="Wingdings" pitchFamily="2" charset="2"/>
              </a:rPr>
              <a:t>E(</a:t>
            </a:r>
            <a:r>
              <a:rPr lang="el-GR" sz="2400" dirty="0" smtClean="0">
                <a:solidFill>
                  <a:srgbClr val="FF0000"/>
                </a:solidFill>
                <a:latin typeface="Book Antiqua"/>
              </a:rPr>
              <a:t>η</a:t>
            </a:r>
            <a:r>
              <a:rPr lang="en-US" sz="2400" baseline="-25000" dirty="0" smtClean="0">
                <a:solidFill>
                  <a:srgbClr val="FF0000"/>
                </a:solidFill>
                <a:latin typeface="Mistral" pitchFamily="66" charset="0"/>
              </a:rPr>
              <a:t>l</a:t>
            </a:r>
            <a:r>
              <a:rPr lang="en-US" sz="2400" dirty="0" smtClean="0">
                <a:solidFill>
                  <a:srgbClr val="FF0000"/>
                </a:solidFill>
                <a:latin typeface="Mistral" pitchFamily="66" charset="0"/>
              </a:rPr>
              <a:t> | </a:t>
            </a:r>
            <a:r>
              <a:rPr lang="en-US" sz="2400" dirty="0" smtClean="0">
                <a:solidFill>
                  <a:srgbClr val="FF0000"/>
                </a:solidFill>
              </a:rPr>
              <a:t>d</a:t>
            </a:r>
            <a:r>
              <a:rPr lang="en-US" sz="2400" baseline="-25000" dirty="0" smtClean="0">
                <a:solidFill>
                  <a:srgbClr val="FF0000"/>
                </a:solidFill>
              </a:rPr>
              <a:t>ij</a:t>
            </a:r>
            <a:r>
              <a:rPr lang="en-US" sz="2400" dirty="0" smtClean="0">
                <a:solidFill>
                  <a:srgbClr val="FF0000"/>
                </a:solidFill>
                <a:sym typeface="Wingdings" pitchFamily="2" charset="2"/>
              </a:rPr>
              <a:t>).</a:t>
            </a:r>
            <a:r>
              <a:rPr lang="el-GR" sz="2400" dirty="0" smtClean="0">
                <a:solidFill>
                  <a:srgbClr val="FF0000"/>
                </a:solidFill>
                <a:latin typeface="Book Antiqua"/>
              </a:rPr>
              <a:t> </a:t>
            </a:r>
            <a:r>
              <a:rPr lang="en-US" sz="2400" dirty="0" smtClean="0">
                <a:latin typeface="Book Antiqua"/>
              </a:rPr>
              <a:t>[</a:t>
            </a:r>
            <a:r>
              <a:rPr lang="el-GR" sz="2400" dirty="0" smtClean="0">
                <a:latin typeface="Book Antiqua"/>
              </a:rPr>
              <a:t>η</a:t>
            </a:r>
            <a:r>
              <a:rPr lang="en-US" sz="2400" baseline="-25000" dirty="0" smtClean="0">
                <a:latin typeface="Mistral" pitchFamily="66" charset="0"/>
              </a:rPr>
              <a:t>l</a:t>
            </a:r>
            <a:r>
              <a:rPr lang="en-US" sz="2400" dirty="0" smtClean="0">
                <a:latin typeface="Mistral" pitchFamily="66" charset="0"/>
              </a:rPr>
              <a:t> </a:t>
            </a:r>
            <a:r>
              <a:rPr lang="en-US" sz="2400" dirty="0" smtClean="0"/>
              <a:t>= # </a:t>
            </a:r>
            <a:r>
              <a:rPr lang="en-US" sz="2400" dirty="0" smtClean="0">
                <a:latin typeface="Mistral" pitchFamily="66" charset="0"/>
              </a:rPr>
              <a:t>l </a:t>
            </a:r>
            <a:r>
              <a:rPr lang="en-US" sz="2400" dirty="0" smtClean="0">
                <a:sym typeface="Wingdings" pitchFamily="2" charset="2"/>
              </a:rPr>
              <a:t> </a:t>
            </a:r>
            <a:r>
              <a:rPr lang="en-US" sz="2400" dirty="0" smtClean="0"/>
              <a:t>hop paths]</a:t>
            </a:r>
            <a:endParaRPr lang="en-US" sz="2400" dirty="0" smtClean="0">
              <a:sym typeface="Wingdings" pitchFamily="2" charset="2"/>
            </a:endParaRPr>
          </a:p>
          <a:p>
            <a:pPr lvl="2">
              <a:buClr>
                <a:srgbClr val="00B050"/>
              </a:buClr>
              <a:buFont typeface="Wingdings" pitchFamily="2" charset="2"/>
              <a:buChar char="q"/>
            </a:pPr>
            <a:r>
              <a:rPr lang="en-US" sz="2400" dirty="0" smtClean="0"/>
              <a:t>Bounds Pr</a:t>
            </a:r>
            <a:r>
              <a:rPr lang="en-US" sz="2400" baseline="-25000" dirty="0" smtClean="0">
                <a:latin typeface="Mistral" pitchFamily="66" charset="0"/>
              </a:rPr>
              <a:t>l </a:t>
            </a:r>
            <a:r>
              <a:rPr lang="en-US" sz="2400" dirty="0" smtClean="0"/>
              <a:t>(i,j) </a:t>
            </a:r>
            <a:r>
              <a:rPr lang="en-US" sz="2400" dirty="0" smtClean="0">
                <a:sym typeface="Wingdings" pitchFamily="2" charset="2"/>
              </a:rPr>
              <a:t>by using </a:t>
            </a:r>
            <a:r>
              <a:rPr lang="en-US" sz="2400" dirty="0" smtClean="0"/>
              <a:t>triangle inequality on a </a:t>
            </a:r>
            <a:r>
              <a:rPr lang="en-US" sz="2400" dirty="0" smtClean="0">
                <a:sym typeface="Wingdings" pitchFamily="2" charset="2"/>
              </a:rPr>
              <a:t>series of common neighbor probabilities</a:t>
            </a:r>
            <a:r>
              <a:rPr lang="en-US" sz="2400" dirty="0" smtClean="0">
                <a:sym typeface="Wingdings" pitchFamily="2" charset="2"/>
              </a:rPr>
              <a:t>.</a:t>
            </a:r>
          </a:p>
          <a:p>
            <a:pPr marL="858837" lvl="1" indent="-514350">
              <a:buClr>
                <a:srgbClr val="FF0000"/>
              </a:buClr>
              <a:buSzPct val="100000"/>
              <a:buFont typeface="+mj-lt"/>
              <a:buAutoNum type="arabicPeriod"/>
            </a:pPr>
            <a:r>
              <a:rPr lang="el-GR" sz="2800" dirty="0">
                <a:solidFill>
                  <a:srgbClr val="FF0000"/>
                </a:solidFill>
                <a:latin typeface="Book Antiqua"/>
              </a:rPr>
              <a:t>η</a:t>
            </a:r>
            <a:r>
              <a:rPr lang="en-US" sz="2800" baseline="-25000" dirty="0">
                <a:solidFill>
                  <a:srgbClr val="FF0000"/>
                </a:solidFill>
                <a:latin typeface="Mistral" pitchFamily="66" charset="0"/>
              </a:rPr>
              <a:t>l</a:t>
            </a:r>
            <a:r>
              <a:rPr lang="en-US" sz="2800" dirty="0">
                <a:solidFill>
                  <a:srgbClr val="FF0000"/>
                </a:solidFill>
                <a:latin typeface="Mistral" pitchFamily="66" charset="0"/>
              </a:rPr>
              <a:t> </a:t>
            </a:r>
            <a:r>
              <a:rPr lang="en-US" sz="2800" dirty="0">
                <a:solidFill>
                  <a:srgbClr val="FF0000"/>
                </a:solidFill>
              </a:rPr>
              <a:t>≈</a:t>
            </a:r>
            <a:r>
              <a:rPr lang="en-US" sz="2800" dirty="0">
                <a:solidFill>
                  <a:srgbClr val="FF0000"/>
                </a:solidFill>
                <a:latin typeface="Mistral" pitchFamily="66" charset="0"/>
              </a:rPr>
              <a:t> </a:t>
            </a:r>
            <a:r>
              <a:rPr lang="en-US" sz="2800" dirty="0">
                <a:solidFill>
                  <a:srgbClr val="FF0000"/>
                </a:solidFill>
                <a:sym typeface="Wingdings" pitchFamily="2" charset="2"/>
              </a:rPr>
              <a:t>E(</a:t>
            </a:r>
            <a:r>
              <a:rPr lang="el-GR" sz="2800" dirty="0">
                <a:solidFill>
                  <a:srgbClr val="FF0000"/>
                </a:solidFill>
                <a:latin typeface="Book Antiqua"/>
              </a:rPr>
              <a:t>η</a:t>
            </a:r>
            <a:r>
              <a:rPr lang="en-US" sz="2800" baseline="-25000" dirty="0">
                <a:solidFill>
                  <a:srgbClr val="FF0000"/>
                </a:solidFill>
                <a:latin typeface="Mistral" pitchFamily="66" charset="0"/>
              </a:rPr>
              <a:t>l</a:t>
            </a:r>
            <a:r>
              <a:rPr lang="en-US" sz="2800" dirty="0">
                <a:solidFill>
                  <a:srgbClr val="FF0000"/>
                </a:solidFill>
                <a:latin typeface="Mistral" pitchFamily="66" charset="0"/>
              </a:rPr>
              <a:t> | </a:t>
            </a:r>
            <a:r>
              <a:rPr lang="en-US" sz="2800" dirty="0" err="1">
                <a:solidFill>
                  <a:srgbClr val="FF0000"/>
                </a:solidFill>
              </a:rPr>
              <a:t>d</a:t>
            </a:r>
            <a:r>
              <a:rPr lang="en-US" sz="2800" baseline="-25000" dirty="0" err="1">
                <a:solidFill>
                  <a:srgbClr val="FF0000"/>
                </a:solidFill>
              </a:rPr>
              <a:t>ij</a:t>
            </a:r>
            <a:r>
              <a:rPr lang="en-US" sz="2800" dirty="0" smtClean="0">
                <a:solidFill>
                  <a:srgbClr val="FF0000"/>
                </a:solidFill>
                <a:sym typeface="Wingdings" pitchFamily="2" charset="2"/>
              </a:rPr>
              <a:t>)</a:t>
            </a:r>
          </a:p>
          <a:p>
            <a:pPr lvl="2">
              <a:buClr>
                <a:srgbClr val="00B050"/>
              </a:buClr>
              <a:buFont typeface="Wingdings" pitchFamily="2" charset="2"/>
              <a:buChar char="q"/>
            </a:pPr>
            <a:r>
              <a:rPr lang="en-US" sz="2000" dirty="0"/>
              <a:t>Bounded dependence of </a:t>
            </a:r>
            <a:r>
              <a:rPr lang="el-GR" sz="2000" dirty="0">
                <a:latin typeface="Book Antiqua"/>
              </a:rPr>
              <a:t>η</a:t>
            </a:r>
            <a:r>
              <a:rPr lang="en-US" sz="2000" baseline="-25000" dirty="0">
                <a:latin typeface="Mistral" pitchFamily="66" charset="0"/>
              </a:rPr>
              <a:t>l</a:t>
            </a:r>
            <a:r>
              <a:rPr lang="en-US" sz="2000" dirty="0">
                <a:latin typeface="Book Antiqua"/>
              </a:rPr>
              <a:t> </a:t>
            </a:r>
            <a:r>
              <a:rPr lang="en-US" sz="2000" dirty="0"/>
              <a:t>on position of each node</a:t>
            </a:r>
          </a:p>
          <a:p>
            <a:pPr marL="1369060" lvl="3" indent="-457200">
              <a:buNone/>
            </a:pPr>
            <a:r>
              <a:rPr lang="en-US" dirty="0">
                <a:sym typeface="Wingdings" pitchFamily="2" charset="2"/>
              </a:rPr>
              <a:t> Can use </a:t>
            </a:r>
            <a:r>
              <a:rPr lang="en-US" dirty="0" err="1">
                <a:sym typeface="Wingdings" pitchFamily="2" charset="2"/>
              </a:rPr>
              <a:t>McDiarmid’s</a:t>
            </a:r>
            <a:r>
              <a:rPr lang="en-US" dirty="0">
                <a:sym typeface="Wingdings" pitchFamily="2" charset="2"/>
              </a:rPr>
              <a:t> inequality to </a:t>
            </a:r>
            <a:r>
              <a:rPr lang="en-US" dirty="0" smtClean="0">
                <a:sym typeface="Wingdings" pitchFamily="2" charset="2"/>
              </a:rPr>
              <a:t>bound</a:t>
            </a:r>
            <a:br>
              <a:rPr lang="en-US" dirty="0" smtClean="0">
                <a:sym typeface="Wingdings" pitchFamily="2" charset="2"/>
              </a:rPr>
            </a:br>
            <a:r>
              <a:rPr lang="en-US" sz="2600" dirty="0" smtClean="0">
                <a:solidFill>
                  <a:srgbClr val="3333FF"/>
                </a:solidFill>
                <a:sym typeface="Wingdings" pitchFamily="2" charset="2"/>
              </a:rPr>
              <a:t>|</a:t>
            </a:r>
            <a:r>
              <a:rPr lang="el-GR" sz="2600" dirty="0">
                <a:solidFill>
                  <a:srgbClr val="3333FF"/>
                </a:solidFill>
                <a:latin typeface="Book Antiqua"/>
              </a:rPr>
              <a:t>η</a:t>
            </a:r>
            <a:r>
              <a:rPr lang="en-US" sz="2600" baseline="-25000" dirty="0">
                <a:solidFill>
                  <a:srgbClr val="3333FF"/>
                </a:solidFill>
                <a:latin typeface="Mistral" pitchFamily="66" charset="0"/>
              </a:rPr>
              <a:t>l</a:t>
            </a:r>
            <a:r>
              <a:rPr lang="en-US" sz="2600" baseline="30000" dirty="0">
                <a:solidFill>
                  <a:srgbClr val="3333FF"/>
                </a:solidFill>
                <a:latin typeface="Mistral" pitchFamily="66" charset="0"/>
              </a:rPr>
              <a:t>  </a:t>
            </a:r>
            <a:r>
              <a:rPr lang="en-US" sz="2600" dirty="0">
                <a:solidFill>
                  <a:srgbClr val="3333FF"/>
                </a:solidFill>
              </a:rPr>
              <a:t>-</a:t>
            </a:r>
            <a:r>
              <a:rPr lang="en-US" sz="2600" dirty="0">
                <a:solidFill>
                  <a:srgbClr val="3333FF"/>
                </a:solidFill>
                <a:latin typeface="Mistral" pitchFamily="66" charset="0"/>
              </a:rPr>
              <a:t> </a:t>
            </a:r>
            <a:r>
              <a:rPr lang="en-US" sz="2600" dirty="0">
                <a:solidFill>
                  <a:srgbClr val="3333FF"/>
                </a:solidFill>
                <a:sym typeface="Wingdings" pitchFamily="2" charset="2"/>
              </a:rPr>
              <a:t>E(</a:t>
            </a:r>
            <a:r>
              <a:rPr lang="el-GR" sz="2600" dirty="0">
                <a:solidFill>
                  <a:srgbClr val="3333FF"/>
                </a:solidFill>
                <a:latin typeface="Book Antiqua"/>
              </a:rPr>
              <a:t>η</a:t>
            </a:r>
            <a:r>
              <a:rPr lang="en-US" sz="2600" baseline="-25000" dirty="0" err="1">
                <a:solidFill>
                  <a:srgbClr val="3333FF"/>
                </a:solidFill>
                <a:latin typeface="Mistral" pitchFamily="66" charset="0"/>
              </a:rPr>
              <a:t>l</a:t>
            </a:r>
            <a:r>
              <a:rPr lang="en-US" sz="2600" dirty="0" err="1">
                <a:solidFill>
                  <a:srgbClr val="3333FF"/>
                </a:solidFill>
                <a:latin typeface="Mistral" pitchFamily="66" charset="0"/>
              </a:rPr>
              <a:t>|</a:t>
            </a:r>
            <a:r>
              <a:rPr lang="en-US" sz="2600" dirty="0" err="1">
                <a:solidFill>
                  <a:srgbClr val="3333FF"/>
                </a:solidFill>
              </a:rPr>
              <a:t>d</a:t>
            </a:r>
            <a:r>
              <a:rPr lang="en-US" sz="2600" baseline="-25000" dirty="0" err="1">
                <a:solidFill>
                  <a:srgbClr val="3333FF"/>
                </a:solidFill>
              </a:rPr>
              <a:t>ij</a:t>
            </a:r>
            <a:r>
              <a:rPr lang="en-US" sz="2600" dirty="0" smtClean="0">
                <a:solidFill>
                  <a:srgbClr val="3333FF"/>
                </a:solidFill>
                <a:sym typeface="Wingdings" pitchFamily="2" charset="2"/>
              </a:rPr>
              <a:t>)|</a:t>
            </a:r>
            <a:endParaRPr lang="en-US" sz="2800" dirty="0" smtClean="0">
              <a:solidFill>
                <a:srgbClr val="FF0000"/>
              </a:solidFill>
              <a:sym typeface="Wingdings" pitchFamily="2" charset="2"/>
            </a:endParaRPr>
          </a:p>
        </p:txBody>
      </p:sp>
    </p:spTree>
    <p:custDataLst>
      <p:tags r:id="rId1"/>
    </p:custDataLst>
    <p:extLst>
      <p:ext uri="{BB962C8B-B14F-4D97-AF65-F5344CB8AC3E}">
        <p14:creationId xmlns:p14="http://schemas.microsoft.com/office/powerpoint/2010/main" val="263690872"/>
      </p:ext>
    </p:extLst>
  </p:cSld>
  <p:clrMapOvr>
    <a:masterClrMapping/>
  </p:clrMapOvr>
  <p:transition advTm="19796"/>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t>Link Prediction</a:t>
            </a:r>
            <a:endParaRPr lang="en-US" dirty="0"/>
          </a:p>
        </p:txBody>
      </p:sp>
      <p:sp>
        <p:nvSpPr>
          <p:cNvPr id="54" name="TextBox 53"/>
          <p:cNvSpPr txBox="1"/>
          <p:nvPr/>
        </p:nvSpPr>
        <p:spPr>
          <a:xfrm>
            <a:off x="191911" y="1447800"/>
            <a:ext cx="8952089" cy="523220"/>
          </a:xfrm>
          <a:prstGeom prst="rect">
            <a:avLst/>
          </a:prstGeom>
          <a:noFill/>
        </p:spPr>
        <p:txBody>
          <a:bodyPr wrap="square" rtlCol="0">
            <a:spAutoFit/>
          </a:bodyPr>
          <a:lstStyle/>
          <a:p>
            <a:pPr>
              <a:buFont typeface="Wingdings" pitchFamily="2" charset="2"/>
              <a:buChar char="Ø"/>
            </a:pPr>
            <a:r>
              <a:rPr lang="en-US" sz="2800" dirty="0" smtClean="0"/>
              <a:t>  Which pair of nodes {i,j} </a:t>
            </a:r>
            <a:r>
              <a:rPr lang="en-US" sz="2800" dirty="0" smtClean="0">
                <a:solidFill>
                  <a:srgbClr val="E78F19"/>
                </a:solidFill>
              </a:rPr>
              <a:t>should</a:t>
            </a:r>
            <a:r>
              <a:rPr lang="en-US" sz="2800" dirty="0" smtClean="0">
                <a:solidFill>
                  <a:schemeClr val="bg1"/>
                </a:solidFill>
              </a:rPr>
              <a:t> </a:t>
            </a:r>
            <a:r>
              <a:rPr lang="en-US" sz="2800" dirty="0" smtClean="0"/>
              <a:t>be connected?</a:t>
            </a:r>
          </a:p>
        </p:txBody>
      </p:sp>
      <p:sp>
        <p:nvSpPr>
          <p:cNvPr id="108" name="Oval 6"/>
          <p:cNvSpPr>
            <a:spLocks noChangeArrowheads="1"/>
          </p:cNvSpPr>
          <p:nvPr/>
        </p:nvSpPr>
        <p:spPr bwMode="auto">
          <a:xfrm>
            <a:off x="3496609" y="2503161"/>
            <a:ext cx="421065" cy="362061"/>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9" name="Oval 8"/>
          <p:cNvSpPr>
            <a:spLocks noChangeArrowheads="1"/>
          </p:cNvSpPr>
          <p:nvPr/>
        </p:nvSpPr>
        <p:spPr bwMode="auto">
          <a:xfrm>
            <a:off x="3537841" y="3729048"/>
            <a:ext cx="421064" cy="36206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1" name="Text Box 17"/>
          <p:cNvSpPr txBox="1">
            <a:spLocks noChangeArrowheads="1"/>
          </p:cNvSpPr>
          <p:nvPr/>
        </p:nvSpPr>
        <p:spPr bwMode="auto">
          <a:xfrm>
            <a:off x="2600797" y="2477398"/>
            <a:ext cx="914643" cy="370243"/>
          </a:xfrm>
          <a:prstGeom prst="rect">
            <a:avLst/>
          </a:prstGeom>
          <a:noFill/>
          <a:ln w="9525">
            <a:noFill/>
            <a:miter lim="800000"/>
            <a:headEnd/>
            <a:tailEnd/>
          </a:ln>
          <a:effectLst/>
        </p:spPr>
        <p:txBody>
          <a:bodyPr wrap="square">
            <a:spAutoFit/>
          </a:bodyPr>
          <a:lstStyle/>
          <a:p>
            <a:pPr>
              <a:spcBef>
                <a:spcPct val="50000"/>
              </a:spcBef>
            </a:pPr>
            <a:r>
              <a:rPr lang="en-US" dirty="0"/>
              <a:t>Alice</a:t>
            </a:r>
          </a:p>
        </p:txBody>
      </p:sp>
      <p:sp>
        <p:nvSpPr>
          <p:cNvPr id="112" name="Text Box 18"/>
          <p:cNvSpPr txBox="1">
            <a:spLocks noChangeArrowheads="1"/>
          </p:cNvSpPr>
          <p:nvPr/>
        </p:nvSpPr>
        <p:spPr bwMode="auto">
          <a:xfrm>
            <a:off x="2654479" y="3821019"/>
            <a:ext cx="926921" cy="461665"/>
          </a:xfrm>
          <a:prstGeom prst="rect">
            <a:avLst/>
          </a:prstGeom>
          <a:noFill/>
          <a:ln w="9525">
            <a:noFill/>
            <a:miter lim="800000"/>
            <a:headEnd/>
            <a:tailEnd/>
          </a:ln>
          <a:effectLst/>
        </p:spPr>
        <p:txBody>
          <a:bodyPr wrap="square">
            <a:spAutoFit/>
          </a:bodyPr>
          <a:lstStyle/>
          <a:p>
            <a:pPr>
              <a:spcBef>
                <a:spcPct val="50000"/>
              </a:spcBef>
            </a:pPr>
            <a:r>
              <a:rPr lang="en-US" dirty="0"/>
              <a:t>Bob</a:t>
            </a:r>
          </a:p>
        </p:txBody>
      </p:sp>
      <p:pic>
        <p:nvPicPr>
          <p:cNvPr id="114" name="Picture 20" descr="kill-bill"/>
          <p:cNvPicPr>
            <a:picLocks noChangeAspect="1" noChangeArrowheads="1"/>
          </p:cNvPicPr>
          <p:nvPr/>
        </p:nvPicPr>
        <p:blipFill>
          <a:blip r:embed="rId4" cstate="print"/>
          <a:srcRect/>
          <a:stretch>
            <a:fillRect/>
          </a:stretch>
        </p:blipFill>
        <p:spPr bwMode="auto">
          <a:xfrm>
            <a:off x="5684396" y="2878028"/>
            <a:ext cx="503528" cy="655436"/>
          </a:xfrm>
          <a:prstGeom prst="rect">
            <a:avLst/>
          </a:prstGeom>
          <a:noFill/>
        </p:spPr>
      </p:pic>
      <p:pic>
        <p:nvPicPr>
          <p:cNvPr id="115" name="Picture 21" descr="flushed_away"/>
          <p:cNvPicPr>
            <a:picLocks noChangeAspect="1" noChangeArrowheads="1"/>
          </p:cNvPicPr>
          <p:nvPr/>
        </p:nvPicPr>
        <p:blipFill>
          <a:blip r:embed="rId5" cstate="print"/>
          <a:srcRect/>
          <a:stretch>
            <a:fillRect/>
          </a:stretch>
        </p:blipFill>
        <p:spPr bwMode="auto">
          <a:xfrm>
            <a:off x="5618175" y="2043307"/>
            <a:ext cx="556006" cy="686870"/>
          </a:xfrm>
          <a:prstGeom prst="rect">
            <a:avLst/>
          </a:prstGeom>
          <a:noFill/>
        </p:spPr>
      </p:pic>
      <p:pic>
        <p:nvPicPr>
          <p:cNvPr id="116" name="Picture 22" descr="departed-poster-1"/>
          <p:cNvPicPr>
            <a:picLocks noChangeAspect="1" noChangeArrowheads="1"/>
          </p:cNvPicPr>
          <p:nvPr/>
        </p:nvPicPr>
        <p:blipFill>
          <a:blip r:embed="rId6" cstate="print"/>
          <a:srcRect/>
          <a:stretch>
            <a:fillRect/>
          </a:stretch>
        </p:blipFill>
        <p:spPr bwMode="auto">
          <a:xfrm>
            <a:off x="5503226" y="5046906"/>
            <a:ext cx="947083" cy="669407"/>
          </a:xfrm>
          <a:prstGeom prst="rect">
            <a:avLst/>
          </a:prstGeom>
          <a:noFill/>
        </p:spPr>
      </p:pic>
      <p:sp>
        <p:nvSpPr>
          <p:cNvPr id="117" name="Line 23"/>
          <p:cNvSpPr>
            <a:spLocks noChangeShapeType="1"/>
          </p:cNvSpPr>
          <p:nvPr/>
        </p:nvSpPr>
        <p:spPr bwMode="auto">
          <a:xfrm flipV="1">
            <a:off x="3928918" y="2451937"/>
            <a:ext cx="1739235" cy="206060"/>
          </a:xfrm>
          <a:prstGeom prst="line">
            <a:avLst/>
          </a:prstGeom>
          <a:noFill/>
          <a:ln w="9525">
            <a:solidFill>
              <a:schemeClr val="tx1"/>
            </a:solidFill>
            <a:round/>
            <a:headEnd/>
            <a:tailEnd/>
          </a:ln>
          <a:effectLst/>
        </p:spPr>
        <p:txBody>
          <a:bodyPr/>
          <a:lstStyle/>
          <a:p>
            <a:endParaRPr lang="en-US"/>
          </a:p>
        </p:txBody>
      </p:sp>
      <p:sp>
        <p:nvSpPr>
          <p:cNvPr id="118" name="Line 24"/>
          <p:cNvSpPr>
            <a:spLocks noChangeShapeType="1"/>
          </p:cNvSpPr>
          <p:nvPr/>
        </p:nvSpPr>
        <p:spPr bwMode="auto">
          <a:xfrm>
            <a:off x="3917674" y="2657997"/>
            <a:ext cx="1761725" cy="639138"/>
          </a:xfrm>
          <a:prstGeom prst="line">
            <a:avLst/>
          </a:prstGeom>
          <a:noFill/>
          <a:ln w="9525">
            <a:solidFill>
              <a:schemeClr val="tx1"/>
            </a:solidFill>
            <a:round/>
            <a:headEnd/>
            <a:tailEnd/>
          </a:ln>
          <a:effectLst/>
        </p:spPr>
        <p:txBody>
          <a:bodyPr/>
          <a:lstStyle/>
          <a:p>
            <a:endParaRPr lang="en-US"/>
          </a:p>
        </p:txBody>
      </p:sp>
      <p:sp>
        <p:nvSpPr>
          <p:cNvPr id="119" name="Line 25"/>
          <p:cNvSpPr>
            <a:spLocks noChangeShapeType="1"/>
          </p:cNvSpPr>
          <p:nvPr/>
        </p:nvSpPr>
        <p:spPr bwMode="auto">
          <a:xfrm flipV="1">
            <a:off x="3950159" y="3307613"/>
            <a:ext cx="1751729" cy="629825"/>
          </a:xfrm>
          <a:prstGeom prst="line">
            <a:avLst/>
          </a:prstGeom>
          <a:noFill/>
          <a:ln w="9525">
            <a:solidFill>
              <a:schemeClr val="tx1"/>
            </a:solidFill>
            <a:round/>
            <a:headEnd/>
            <a:tailEnd/>
          </a:ln>
          <a:effectLst/>
        </p:spPr>
        <p:txBody>
          <a:bodyPr/>
          <a:lstStyle/>
          <a:p>
            <a:endParaRPr lang="en-US"/>
          </a:p>
        </p:txBody>
      </p:sp>
      <p:sp>
        <p:nvSpPr>
          <p:cNvPr id="120" name="Line 26"/>
          <p:cNvSpPr>
            <a:spLocks noChangeShapeType="1"/>
          </p:cNvSpPr>
          <p:nvPr/>
        </p:nvSpPr>
        <p:spPr bwMode="auto">
          <a:xfrm>
            <a:off x="3961404" y="3947915"/>
            <a:ext cx="1539323" cy="1413321"/>
          </a:xfrm>
          <a:prstGeom prst="line">
            <a:avLst/>
          </a:prstGeom>
          <a:noFill/>
          <a:ln w="9525">
            <a:solidFill>
              <a:schemeClr val="tx1"/>
            </a:solidFill>
            <a:round/>
            <a:headEnd/>
            <a:tailEnd/>
          </a:ln>
          <a:effectLst/>
        </p:spPr>
        <p:txBody>
          <a:bodyPr/>
          <a:lstStyle/>
          <a:p>
            <a:endParaRPr lang="en-US"/>
          </a:p>
        </p:txBody>
      </p:sp>
      <p:pic>
        <p:nvPicPr>
          <p:cNvPr id="122" name="Picture 28" descr="million-dollar-baby"/>
          <p:cNvPicPr>
            <a:picLocks noChangeAspect="1" noChangeArrowheads="1"/>
          </p:cNvPicPr>
          <p:nvPr/>
        </p:nvPicPr>
        <p:blipFill>
          <a:blip r:embed="rId7" cstate="print"/>
          <a:srcRect/>
          <a:stretch>
            <a:fillRect/>
          </a:stretch>
        </p:blipFill>
        <p:spPr bwMode="auto">
          <a:xfrm>
            <a:off x="5658158" y="3690630"/>
            <a:ext cx="644716" cy="849856"/>
          </a:xfrm>
          <a:prstGeom prst="rect">
            <a:avLst/>
          </a:prstGeom>
          <a:noFill/>
        </p:spPr>
      </p:pic>
      <p:grpSp>
        <p:nvGrpSpPr>
          <p:cNvPr id="23" name="Group 22"/>
          <p:cNvGrpSpPr/>
          <p:nvPr/>
        </p:nvGrpSpPr>
        <p:grpSpPr>
          <a:xfrm>
            <a:off x="2362200" y="4122543"/>
            <a:ext cx="3282214" cy="1368322"/>
            <a:chOff x="2362200" y="4122543"/>
            <a:chExt cx="3282214" cy="1368322"/>
          </a:xfrm>
        </p:grpSpPr>
        <p:sp>
          <p:nvSpPr>
            <p:cNvPr id="110" name="Oval 9"/>
            <p:cNvSpPr>
              <a:spLocks noChangeArrowheads="1"/>
            </p:cNvSpPr>
            <p:nvPr/>
          </p:nvSpPr>
          <p:spPr bwMode="auto">
            <a:xfrm>
              <a:off x="3582821" y="5060876"/>
              <a:ext cx="421064" cy="362062"/>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13" name="Text Box 19"/>
            <p:cNvSpPr txBox="1">
              <a:spLocks noChangeArrowheads="1"/>
            </p:cNvSpPr>
            <p:nvPr/>
          </p:nvSpPr>
          <p:spPr bwMode="auto">
            <a:xfrm>
              <a:off x="2362200" y="5029200"/>
              <a:ext cx="1212595" cy="461665"/>
            </a:xfrm>
            <a:prstGeom prst="rect">
              <a:avLst/>
            </a:prstGeom>
            <a:noFill/>
            <a:ln w="9525">
              <a:noFill/>
              <a:miter lim="800000"/>
              <a:headEnd/>
              <a:tailEnd/>
            </a:ln>
            <a:effectLst/>
          </p:spPr>
          <p:txBody>
            <a:bodyPr wrap="square">
              <a:spAutoFit/>
            </a:bodyPr>
            <a:lstStyle/>
            <a:p>
              <a:pPr>
                <a:spcBef>
                  <a:spcPct val="50000"/>
                </a:spcBef>
              </a:pPr>
              <a:r>
                <a:rPr lang="en-US" dirty="0">
                  <a:solidFill>
                    <a:srgbClr val="FF0000"/>
                  </a:solidFill>
                </a:rPr>
                <a:t>Charlie</a:t>
              </a:r>
            </a:p>
          </p:txBody>
        </p:sp>
        <p:sp>
          <p:nvSpPr>
            <p:cNvPr id="121" name="Line 27"/>
            <p:cNvSpPr>
              <a:spLocks noChangeShapeType="1"/>
            </p:cNvSpPr>
            <p:nvPr/>
          </p:nvSpPr>
          <p:spPr bwMode="auto">
            <a:xfrm>
              <a:off x="4006384" y="5278579"/>
              <a:ext cx="1516833" cy="82657"/>
            </a:xfrm>
            <a:prstGeom prst="line">
              <a:avLst/>
            </a:prstGeom>
            <a:solidFill>
              <a:srgbClr val="FFFF00"/>
            </a:solidFill>
            <a:ln w="9525">
              <a:solidFill>
                <a:srgbClr val="FF0000"/>
              </a:solidFill>
              <a:round/>
              <a:headEnd/>
              <a:tailEnd/>
            </a:ln>
            <a:effectLst/>
          </p:spPr>
          <p:txBody>
            <a:bodyPr/>
            <a:lstStyle/>
            <a:p>
              <a:endParaRPr lang="en-US"/>
            </a:p>
          </p:txBody>
        </p:sp>
        <p:sp>
          <p:nvSpPr>
            <p:cNvPr id="123" name="Line 29"/>
            <p:cNvSpPr>
              <a:spLocks noChangeShapeType="1"/>
            </p:cNvSpPr>
            <p:nvPr/>
          </p:nvSpPr>
          <p:spPr bwMode="auto">
            <a:xfrm flipV="1">
              <a:off x="4016380" y="4122543"/>
              <a:ext cx="1628034" cy="1145559"/>
            </a:xfrm>
            <a:prstGeom prst="line">
              <a:avLst/>
            </a:prstGeom>
            <a:solidFill>
              <a:srgbClr val="FFFF00"/>
            </a:solidFill>
            <a:ln w="9525">
              <a:solidFill>
                <a:srgbClr val="FF0000"/>
              </a:solidFill>
              <a:round/>
              <a:headEnd/>
              <a:tailEnd/>
            </a:ln>
            <a:effectLst/>
          </p:spPr>
          <p:txBody>
            <a:bodyPr/>
            <a:lstStyle/>
            <a:p>
              <a:endParaRPr lang="en-US"/>
            </a:p>
          </p:txBody>
        </p:sp>
      </p:grpSp>
      <p:sp>
        <p:nvSpPr>
          <p:cNvPr id="124" name="Line 30"/>
          <p:cNvSpPr>
            <a:spLocks noChangeShapeType="1"/>
          </p:cNvSpPr>
          <p:nvPr/>
        </p:nvSpPr>
        <p:spPr bwMode="auto">
          <a:xfrm>
            <a:off x="3972650" y="3937437"/>
            <a:ext cx="1694255" cy="185105"/>
          </a:xfrm>
          <a:prstGeom prst="line">
            <a:avLst/>
          </a:prstGeom>
          <a:noFill/>
          <a:ln w="9525">
            <a:solidFill>
              <a:schemeClr val="tx1"/>
            </a:solidFill>
            <a:round/>
            <a:headEnd/>
            <a:tailEnd/>
          </a:ln>
          <a:effectLst/>
        </p:spPr>
        <p:txBody>
          <a:bodyPr/>
          <a:lstStyle/>
          <a:p>
            <a:endParaRPr lang="en-US"/>
          </a:p>
        </p:txBody>
      </p:sp>
      <p:sp>
        <p:nvSpPr>
          <p:cNvPr id="125" name="TextBox 124"/>
          <p:cNvSpPr txBox="1"/>
          <p:nvPr/>
        </p:nvSpPr>
        <p:spPr>
          <a:xfrm>
            <a:off x="2247900" y="5841225"/>
            <a:ext cx="4330700"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000" dirty="0" smtClean="0"/>
              <a:t>Goal: Recommend a movie</a:t>
            </a:r>
            <a:endParaRPr lang="en-US" sz="2000" dirty="0"/>
          </a:p>
        </p:txBody>
      </p:sp>
      <p:sp>
        <p:nvSpPr>
          <p:cNvPr id="24" name="Slide Number Placeholder 3"/>
          <p:cNvSpPr>
            <a:spLocks noGrp="1"/>
          </p:cNvSpPr>
          <p:nvPr>
            <p:ph type="sldNum" sz="quarter" idx="12"/>
          </p:nvPr>
        </p:nvSpPr>
        <p:spPr>
          <a:xfrm>
            <a:off x="6553200" y="6243638"/>
            <a:ext cx="2133600" cy="457200"/>
          </a:xfrm>
        </p:spPr>
        <p:txBody>
          <a:bodyPr/>
          <a:lstStyle/>
          <a:p>
            <a:pPr>
              <a:defRPr/>
            </a:pPr>
            <a:fld id="{2DEE0258-976C-4407-B205-7B6A67568B47}" type="slidenum">
              <a:rPr lang="en-US" altLang="en-US" smtClean="0"/>
              <a:pPr>
                <a:defRPr/>
              </a:pPr>
              <a:t>2</a:t>
            </a:fld>
            <a:endParaRPr lang="en-US" altLang="en-US" dirty="0"/>
          </a:p>
        </p:txBody>
      </p:sp>
    </p:spTree>
    <p:custDataLst>
      <p:tags r:id="rId1"/>
    </p:custDataLst>
  </p:cSld>
  <p:clrMapOvr>
    <a:masterClrMapping/>
  </p:clrMapOvr>
  <p:transition advTm="2756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Times New Roman"/>
                <a:cs typeface="Times New Roman"/>
              </a:rPr>
              <a:t>ℓ-</a:t>
            </a:r>
            <a:r>
              <a:rPr lang="en-US" dirty="0" smtClean="0"/>
              <a:t>hop Paths</a:t>
            </a:r>
            <a:endParaRPr lang="en-US" dirty="0">
              <a:latin typeface="Mistral" pitchFamily="66" charset="0"/>
            </a:endParaRPr>
          </a:p>
        </p:txBody>
      </p:sp>
      <p:sp>
        <p:nvSpPr>
          <p:cNvPr id="3" name="Content Placeholder 2"/>
          <p:cNvSpPr>
            <a:spLocks noGrp="1"/>
          </p:cNvSpPr>
          <p:nvPr>
            <p:ph idx="1"/>
          </p:nvPr>
        </p:nvSpPr>
        <p:spPr>
          <a:xfrm>
            <a:off x="423333" y="1465614"/>
            <a:ext cx="8229600" cy="4897086"/>
          </a:xfrm>
        </p:spPr>
        <p:txBody>
          <a:bodyPr>
            <a:normAutofit/>
          </a:bodyPr>
          <a:lstStyle/>
          <a:p>
            <a:r>
              <a:rPr lang="en-US" sz="2800" dirty="0" smtClean="0"/>
              <a:t>Common neighbors = 2 hop paths</a:t>
            </a:r>
          </a:p>
          <a:p>
            <a:endParaRPr lang="en-US" sz="2800" dirty="0" smtClean="0"/>
          </a:p>
          <a:p>
            <a:r>
              <a:rPr lang="en-US" sz="2800" dirty="0" smtClean="0"/>
              <a:t>For longer paths:</a:t>
            </a:r>
          </a:p>
          <a:p>
            <a:endParaRPr lang="en-US" sz="2800" dirty="0" smtClean="0"/>
          </a:p>
          <a:p>
            <a:endParaRPr lang="en-US" sz="2800" dirty="0" smtClean="0"/>
          </a:p>
          <a:p>
            <a:r>
              <a:rPr lang="en-US" sz="2800" dirty="0" smtClean="0"/>
              <a:t>Bounds are weaker</a:t>
            </a:r>
          </a:p>
          <a:p>
            <a:r>
              <a:rPr lang="en-US" sz="2400" dirty="0" smtClean="0"/>
              <a:t>For </a:t>
            </a:r>
            <a:r>
              <a:rPr lang="en-US" sz="2400" dirty="0" smtClean="0">
                <a:latin typeface="Times New Roman"/>
                <a:cs typeface="Times New Roman"/>
              </a:rPr>
              <a:t>ℓ</a:t>
            </a:r>
            <a:r>
              <a:rPr lang="en-US" sz="2800" dirty="0" smtClean="0">
                <a:latin typeface="Mistral" pitchFamily="66" charset="0"/>
              </a:rPr>
              <a:t>’ </a:t>
            </a:r>
            <a:r>
              <a:rPr lang="en-US" sz="2400" dirty="0" smtClean="0"/>
              <a:t>≥</a:t>
            </a:r>
            <a:r>
              <a:rPr lang="en-US" sz="2800" dirty="0" smtClean="0">
                <a:solidFill>
                  <a:prstClr val="white"/>
                </a:solidFill>
                <a:latin typeface="Mistral" pitchFamily="66" charset="0"/>
              </a:rPr>
              <a:t> </a:t>
            </a:r>
            <a:r>
              <a:rPr lang="en-US" sz="2800" dirty="0" smtClean="0">
                <a:latin typeface="Times New Roman"/>
                <a:cs typeface="Times New Roman"/>
              </a:rPr>
              <a:t>ℓ</a:t>
            </a:r>
            <a:r>
              <a:rPr lang="en-US" sz="2400" dirty="0" smtClean="0">
                <a:latin typeface="Mistral" pitchFamily="66" charset="0"/>
              </a:rPr>
              <a:t> </a:t>
            </a:r>
            <a:r>
              <a:rPr lang="en-US" sz="2400" dirty="0" smtClean="0"/>
              <a:t>we need  </a:t>
            </a:r>
            <a:r>
              <a:rPr lang="el-GR" sz="2800" dirty="0" smtClean="0">
                <a:latin typeface="Book Antiqua"/>
              </a:rPr>
              <a:t>η</a:t>
            </a:r>
            <a:r>
              <a:rPr lang="en-US" sz="2800" baseline="-25000" dirty="0" smtClean="0">
                <a:latin typeface="Times New Roman"/>
                <a:cs typeface="Times New Roman"/>
              </a:rPr>
              <a:t>ℓ</a:t>
            </a:r>
            <a:r>
              <a:rPr lang="en-US" sz="2800" baseline="-25000" dirty="0" smtClean="0">
                <a:latin typeface="Mistral" pitchFamily="66" charset="0"/>
              </a:rPr>
              <a:t>’ </a:t>
            </a:r>
            <a:r>
              <a:rPr lang="en-US" sz="2800" dirty="0" smtClean="0">
                <a:latin typeface="Mistral" pitchFamily="66" charset="0"/>
              </a:rPr>
              <a:t> </a:t>
            </a:r>
            <a:r>
              <a:rPr lang="en-US" sz="2400" dirty="0" smtClean="0"/>
              <a:t>&gt;&gt; </a:t>
            </a:r>
            <a:r>
              <a:rPr lang="el-GR" sz="2800" dirty="0" smtClean="0">
                <a:latin typeface="Book Antiqua"/>
              </a:rPr>
              <a:t>η</a:t>
            </a:r>
            <a:r>
              <a:rPr lang="en-US" sz="2800" baseline="-25000" dirty="0" smtClean="0">
                <a:latin typeface="Times New Roman"/>
                <a:cs typeface="Times New Roman"/>
              </a:rPr>
              <a:t>ℓ</a:t>
            </a:r>
            <a:r>
              <a:rPr lang="en-US" sz="2800" baseline="-25000" dirty="0" smtClean="0">
                <a:latin typeface="Mistral" pitchFamily="66" charset="0"/>
              </a:rPr>
              <a:t> </a:t>
            </a:r>
            <a:r>
              <a:rPr lang="en-US" sz="2800" dirty="0" smtClean="0"/>
              <a:t> </a:t>
            </a:r>
            <a:r>
              <a:rPr lang="en-US" sz="2400" dirty="0" smtClean="0"/>
              <a:t>to obtain similar bounds</a:t>
            </a:r>
          </a:p>
          <a:p>
            <a:pPr lvl="1"/>
            <a:r>
              <a:rPr lang="en-US" sz="1800" dirty="0" smtClean="0">
                <a:sym typeface="Wingdings" pitchFamily="2" charset="2"/>
              </a:rPr>
              <a:t> justifies the exponentially decaying weight given to longer paths by the Katz measure</a:t>
            </a:r>
            <a:endParaRPr lang="en-US" dirty="0" smtClean="0"/>
          </a:p>
          <a:p>
            <a:pPr lvl="1">
              <a:buNone/>
            </a:pPr>
            <a:endParaRPr lang="en-US" dirty="0" smtClean="0"/>
          </a:p>
        </p:txBody>
      </p:sp>
      <p:graphicFrame>
        <p:nvGraphicFramePr>
          <p:cNvPr id="49153" name="Object 1"/>
          <p:cNvGraphicFramePr>
            <a:graphicFrameLocks noChangeAspect="1"/>
          </p:cNvGraphicFramePr>
          <p:nvPr/>
        </p:nvGraphicFramePr>
        <p:xfrm>
          <a:off x="2064589" y="3022677"/>
          <a:ext cx="4546600" cy="620712"/>
        </p:xfrm>
        <a:graphic>
          <a:graphicData uri="http://schemas.openxmlformats.org/presentationml/2006/ole">
            <mc:AlternateContent xmlns:mc="http://schemas.openxmlformats.org/markup-compatibility/2006">
              <mc:Choice xmlns:v="urn:schemas-microsoft-com:vml" Requires="v">
                <p:oleObj spid="_x0000_s14360" name="Equation" r:id="rId4" imgW="1765300" imgH="241300" progId="Equation.3">
                  <p:embed/>
                </p:oleObj>
              </mc:Choice>
              <mc:Fallback>
                <p:oleObj name="Equation" r:id="rId4" imgW="1765300" imgH="241300" progId="Equation.3">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4589" y="3022677"/>
                        <a:ext cx="4546600" cy="620712"/>
                      </a:xfrm>
                      <a:prstGeom prst="rect">
                        <a:avLst/>
                      </a:prstGeom>
                      <a:solidFill>
                        <a:srgbClr val="CC99FF"/>
                      </a:solidFill>
                    </p:spPr>
                  </p:pic>
                </p:oleObj>
              </mc:Fallback>
            </mc:AlternateContent>
          </a:graphicData>
        </a:graphic>
      </p:graphicFrame>
      <p:sp>
        <p:nvSpPr>
          <p:cNvPr id="5" name="Slide Number Placeholder 3"/>
          <p:cNvSpPr>
            <a:spLocks noGrp="1"/>
          </p:cNvSpPr>
          <p:nvPr>
            <p:ph type="sldNum" sz="quarter" idx="12"/>
          </p:nvPr>
        </p:nvSpPr>
        <p:spPr>
          <a:xfrm>
            <a:off x="6553200" y="6243638"/>
            <a:ext cx="2133600" cy="457200"/>
          </a:xfrm>
        </p:spPr>
        <p:txBody>
          <a:bodyPr/>
          <a:lstStyle/>
          <a:p>
            <a:pPr>
              <a:defRPr/>
            </a:pPr>
            <a:fld id="{2DEE0258-976C-4407-B205-7B6A67568B47}" type="slidenum">
              <a:rPr lang="en-US" altLang="en-US" smtClean="0"/>
              <a:pPr>
                <a:defRPr/>
              </a:pPr>
              <a:t>20</a:t>
            </a:fld>
            <a:endParaRPr lang="en-US" altLang="en-US" dirty="0"/>
          </a:p>
        </p:txBody>
      </p:sp>
    </p:spTree>
  </p:cSld>
  <p:clrMapOvr>
    <a:masterClrMapping/>
  </p:clrMapOvr>
  <p:transition advTm="19285"/>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420458"/>
            <a:ext cx="8229600" cy="4929541"/>
          </a:xfrm>
        </p:spPr>
        <p:txBody>
          <a:bodyPr>
            <a:normAutofit/>
          </a:bodyPr>
          <a:lstStyle/>
          <a:p>
            <a:r>
              <a:rPr lang="en-US" sz="2800" dirty="0" smtClean="0"/>
              <a:t>Three key ingredients</a:t>
            </a:r>
          </a:p>
          <a:p>
            <a:endParaRPr lang="en-US" sz="2000" dirty="0" smtClean="0"/>
          </a:p>
          <a:p>
            <a:pPr marL="868680" lvl="1" indent="-457200">
              <a:buFont typeface="+mj-lt"/>
              <a:buAutoNum type="arabicPeriod"/>
            </a:pPr>
            <a:r>
              <a:rPr lang="en-US" sz="2400" dirty="0" smtClean="0"/>
              <a:t>Closer points are likelier to be linked. </a:t>
            </a:r>
          </a:p>
          <a:p>
            <a:pPr marL="1051560" lvl="2" indent="-457200">
              <a:buNone/>
            </a:pPr>
            <a:r>
              <a:rPr lang="en-US" sz="2000" dirty="0" smtClean="0"/>
              <a:t>	Small World Model- Watts,  </a:t>
            </a:r>
            <a:r>
              <a:rPr lang="en-US" sz="2000" dirty="0" err="1" smtClean="0"/>
              <a:t>Strogatz</a:t>
            </a:r>
            <a:r>
              <a:rPr lang="en-US" sz="2000" dirty="0" smtClean="0"/>
              <a:t>, 1998, Kleinberg 2001</a:t>
            </a:r>
            <a:endParaRPr lang="en-US" sz="2800" dirty="0" smtClean="0"/>
          </a:p>
          <a:p>
            <a:pPr marL="868680" lvl="1" indent="-457200">
              <a:buFont typeface="+mj-lt"/>
              <a:buAutoNum type="arabicPeriod"/>
            </a:pPr>
            <a:endParaRPr lang="en-US" sz="2400" dirty="0" smtClean="0"/>
          </a:p>
          <a:p>
            <a:pPr marL="868680" lvl="1" indent="-457200">
              <a:buFont typeface="+mj-lt"/>
              <a:buAutoNum type="arabicPeriod"/>
            </a:pPr>
            <a:r>
              <a:rPr lang="en-US" sz="2400" dirty="0" smtClean="0"/>
              <a:t>Triangle inequality holds </a:t>
            </a:r>
          </a:p>
          <a:p>
            <a:pPr marL="1051560" lvl="2" indent="-457200">
              <a:buNone/>
            </a:pPr>
            <a:r>
              <a:rPr lang="en-US" sz="2100" dirty="0" smtClean="0">
                <a:sym typeface="Wingdings" pitchFamily="2" charset="2"/>
              </a:rPr>
              <a:t>	</a:t>
            </a:r>
            <a:r>
              <a:rPr lang="en-US" sz="2200" dirty="0" smtClean="0">
                <a:sym typeface="Wingdings" pitchFamily="2" charset="2"/>
              </a:rPr>
              <a:t>necessary to extend to </a:t>
            </a:r>
            <a:r>
              <a:rPr lang="en-US" sz="2200" dirty="0" smtClean="0">
                <a:latin typeface="Times New Roman"/>
                <a:cs typeface="Times New Roman"/>
              </a:rPr>
              <a:t>ℓ-</a:t>
            </a:r>
            <a:r>
              <a:rPr lang="en-US" sz="2200" dirty="0" smtClean="0"/>
              <a:t>hop paths</a:t>
            </a:r>
          </a:p>
          <a:p>
            <a:pPr marL="868680" lvl="1" indent="-457200">
              <a:buFont typeface="+mj-lt"/>
              <a:buAutoNum type="arabicPeriod"/>
            </a:pPr>
            <a:endParaRPr lang="en-US" sz="2400" dirty="0" smtClean="0"/>
          </a:p>
          <a:p>
            <a:pPr marL="868680" lvl="1" indent="-457200">
              <a:buFont typeface="+mj-lt"/>
              <a:buAutoNum type="arabicPeriod"/>
            </a:pPr>
            <a:r>
              <a:rPr lang="en-US" sz="2400" dirty="0" smtClean="0"/>
              <a:t>Points are spread uniformly at random </a:t>
            </a:r>
          </a:p>
          <a:p>
            <a:pPr marL="1051560" lvl="2" indent="-457200">
              <a:buNone/>
            </a:pPr>
            <a:r>
              <a:rPr lang="en-US" sz="2100" dirty="0" smtClean="0">
                <a:sym typeface="Wingdings" pitchFamily="2" charset="2"/>
              </a:rPr>
              <a:t>	 </a:t>
            </a:r>
            <a:r>
              <a:rPr lang="en-US" sz="2200" dirty="0" smtClean="0">
                <a:sym typeface="Wingdings" pitchFamily="2" charset="2"/>
              </a:rPr>
              <a:t>Otherwise properties will depend on location as well as distance</a:t>
            </a:r>
            <a:endParaRPr lang="en-US" sz="2200" dirty="0" smtClean="0"/>
          </a:p>
          <a:p>
            <a:endParaRPr lang="en-US" sz="2800" dirty="0" smtClean="0"/>
          </a:p>
          <a:p>
            <a:endParaRPr lang="en-US" sz="2800" dirty="0"/>
          </a:p>
        </p:txBody>
      </p:sp>
      <p:sp>
        <p:nvSpPr>
          <p:cNvPr id="4" name="Slide Number Placeholder 3"/>
          <p:cNvSpPr>
            <a:spLocks noGrp="1"/>
          </p:cNvSpPr>
          <p:nvPr>
            <p:ph type="sldNum" sz="quarter" idx="12"/>
          </p:nvPr>
        </p:nvSpPr>
        <p:spPr>
          <a:xfrm>
            <a:off x="6553200" y="6243638"/>
            <a:ext cx="2133600" cy="457200"/>
          </a:xfrm>
        </p:spPr>
        <p:txBody>
          <a:bodyPr/>
          <a:lstStyle/>
          <a:p>
            <a:pPr>
              <a:defRPr/>
            </a:pPr>
            <a:fld id="{2DEE0258-976C-4407-B205-7B6A67568B47}" type="slidenum">
              <a:rPr lang="en-US" altLang="en-US" smtClean="0"/>
              <a:pPr>
                <a:defRPr/>
              </a:pPr>
              <a:t>21</a:t>
            </a:fld>
            <a:endParaRPr lang="en-US" altLang="en-US" dirty="0"/>
          </a:p>
        </p:txBody>
      </p:sp>
    </p:spTree>
  </p:cSld>
  <p:clrMapOvr>
    <a:masterClrMapping/>
  </p:clrMapOvr>
  <p:transition advTm="28122"/>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922403"/>
          </a:xfrm>
        </p:spPr>
        <p:txBody>
          <a:bodyPr/>
          <a:lstStyle/>
          <a:p>
            <a:r>
              <a:rPr lang="en-US" dirty="0" smtClean="0"/>
              <a:t>Summary</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cxnSp>
        <p:nvCxnSpPr>
          <p:cNvPr id="5" name="Straight Connector 4"/>
          <p:cNvCxnSpPr/>
          <p:nvPr/>
        </p:nvCxnSpPr>
        <p:spPr>
          <a:xfrm>
            <a:off x="1066800" y="5410200"/>
            <a:ext cx="7620000"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Rectangle 5"/>
          <p:cNvSpPr/>
          <p:nvPr/>
        </p:nvSpPr>
        <p:spPr>
          <a:xfrm>
            <a:off x="2286000" y="4419600"/>
            <a:ext cx="533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7600" y="2971800"/>
            <a:ext cx="5334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95400" y="5257800"/>
            <a:ext cx="5334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2438400"/>
            <a:ext cx="533400" cy="297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781800" y="1981200"/>
            <a:ext cx="533400"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38200" y="5410200"/>
            <a:ext cx="1295400" cy="400110"/>
          </a:xfrm>
          <a:prstGeom prst="rect">
            <a:avLst/>
          </a:prstGeom>
          <a:noFill/>
        </p:spPr>
        <p:txBody>
          <a:bodyPr wrap="square" rtlCol="0">
            <a:spAutoFit/>
          </a:bodyPr>
          <a:lstStyle/>
          <a:p>
            <a:r>
              <a:rPr lang="en-US" sz="2000" dirty="0" smtClean="0"/>
              <a:t>Random</a:t>
            </a:r>
            <a:endParaRPr lang="en-US" sz="2000" dirty="0"/>
          </a:p>
        </p:txBody>
      </p:sp>
      <p:sp>
        <p:nvSpPr>
          <p:cNvPr id="13" name="TextBox 12"/>
          <p:cNvSpPr txBox="1"/>
          <p:nvPr/>
        </p:nvSpPr>
        <p:spPr>
          <a:xfrm>
            <a:off x="1905001" y="5410200"/>
            <a:ext cx="1295400" cy="707886"/>
          </a:xfrm>
          <a:prstGeom prst="rect">
            <a:avLst/>
          </a:prstGeom>
          <a:noFill/>
        </p:spPr>
        <p:txBody>
          <a:bodyPr wrap="square" rtlCol="0">
            <a:spAutoFit/>
          </a:bodyPr>
          <a:lstStyle/>
          <a:p>
            <a:pPr algn="ctr"/>
            <a:r>
              <a:rPr lang="en-US" sz="2000" dirty="0" smtClean="0"/>
              <a:t>Shortest Path</a:t>
            </a:r>
            <a:endParaRPr lang="en-US" sz="2000" dirty="0"/>
          </a:p>
        </p:txBody>
      </p:sp>
      <p:sp>
        <p:nvSpPr>
          <p:cNvPr id="14" name="TextBox 13"/>
          <p:cNvSpPr txBox="1"/>
          <p:nvPr/>
        </p:nvSpPr>
        <p:spPr>
          <a:xfrm>
            <a:off x="3048000" y="5410200"/>
            <a:ext cx="1676400" cy="707886"/>
          </a:xfrm>
          <a:prstGeom prst="rect">
            <a:avLst/>
          </a:prstGeom>
          <a:noFill/>
        </p:spPr>
        <p:txBody>
          <a:bodyPr wrap="square" rtlCol="0">
            <a:spAutoFit/>
          </a:bodyPr>
          <a:lstStyle/>
          <a:p>
            <a:pPr algn="ctr"/>
            <a:r>
              <a:rPr lang="en-US" sz="2000" dirty="0" smtClean="0"/>
              <a:t>Common Neighbors</a:t>
            </a:r>
            <a:endParaRPr lang="en-US" sz="2000" dirty="0"/>
          </a:p>
        </p:txBody>
      </p:sp>
      <p:sp>
        <p:nvSpPr>
          <p:cNvPr id="15" name="TextBox 14"/>
          <p:cNvSpPr txBox="1"/>
          <p:nvPr/>
        </p:nvSpPr>
        <p:spPr>
          <a:xfrm>
            <a:off x="4572000" y="5410200"/>
            <a:ext cx="1828801" cy="400110"/>
          </a:xfrm>
          <a:prstGeom prst="rect">
            <a:avLst/>
          </a:prstGeom>
          <a:noFill/>
        </p:spPr>
        <p:txBody>
          <a:bodyPr wrap="square" rtlCol="0">
            <a:spAutoFit/>
          </a:bodyPr>
          <a:lstStyle/>
          <a:p>
            <a:r>
              <a:rPr lang="en-US" sz="2000" dirty="0" err="1" smtClean="0"/>
              <a:t>Adamic</a:t>
            </a:r>
            <a:r>
              <a:rPr lang="en-US" sz="2000" dirty="0" smtClean="0"/>
              <a:t>/Adar</a:t>
            </a:r>
            <a:endParaRPr lang="en-US" sz="2000" dirty="0"/>
          </a:p>
        </p:txBody>
      </p:sp>
      <p:sp>
        <p:nvSpPr>
          <p:cNvPr id="16" name="TextBox 15"/>
          <p:cNvSpPr txBox="1"/>
          <p:nvPr/>
        </p:nvSpPr>
        <p:spPr>
          <a:xfrm>
            <a:off x="6248400" y="5410200"/>
            <a:ext cx="1828802" cy="707886"/>
          </a:xfrm>
          <a:prstGeom prst="rect">
            <a:avLst/>
          </a:prstGeom>
          <a:noFill/>
        </p:spPr>
        <p:txBody>
          <a:bodyPr wrap="square" rtlCol="0">
            <a:spAutoFit/>
          </a:bodyPr>
          <a:lstStyle/>
          <a:p>
            <a:r>
              <a:rPr lang="en-US" sz="2000" dirty="0" smtClean="0"/>
              <a:t>Ensemble of short paths</a:t>
            </a:r>
            <a:endParaRPr lang="en-US" sz="2000" dirty="0"/>
          </a:p>
        </p:txBody>
      </p:sp>
      <p:cxnSp>
        <p:nvCxnSpPr>
          <p:cNvPr id="18" name="Straight Arrow Connector 17"/>
          <p:cNvCxnSpPr/>
          <p:nvPr/>
        </p:nvCxnSpPr>
        <p:spPr>
          <a:xfrm rot="5400000" flipH="1" flipV="1">
            <a:off x="-685006" y="3656806"/>
            <a:ext cx="35052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9" name="TextBox 18"/>
          <p:cNvSpPr txBox="1"/>
          <p:nvPr/>
        </p:nvSpPr>
        <p:spPr>
          <a:xfrm rot="16200000">
            <a:off x="-1334183" y="3102919"/>
            <a:ext cx="4076702" cy="461665"/>
          </a:xfrm>
          <a:prstGeom prst="rect">
            <a:avLst/>
          </a:prstGeom>
          <a:noFill/>
        </p:spPr>
        <p:txBody>
          <a:bodyPr wrap="square" rtlCol="0">
            <a:spAutoFit/>
          </a:bodyPr>
          <a:lstStyle/>
          <a:p>
            <a:r>
              <a:rPr lang="en-US" sz="2400" dirty="0" smtClean="0"/>
              <a:t>Link prediction accuracy*</a:t>
            </a:r>
            <a:endParaRPr lang="en-US" sz="2400" dirty="0"/>
          </a:p>
        </p:txBody>
      </p:sp>
      <p:sp>
        <p:nvSpPr>
          <p:cNvPr id="23" name="TextBox 22"/>
          <p:cNvSpPr txBox="1"/>
          <p:nvPr/>
        </p:nvSpPr>
        <p:spPr>
          <a:xfrm>
            <a:off x="533400" y="6096000"/>
            <a:ext cx="7924800" cy="369332"/>
          </a:xfrm>
          <a:prstGeom prst="rect">
            <a:avLst/>
          </a:prstGeom>
          <a:noFill/>
        </p:spPr>
        <p:txBody>
          <a:bodyPr wrap="square" rtlCol="0">
            <a:spAutoFit/>
          </a:bodyPr>
          <a:lstStyle/>
          <a:p>
            <a:r>
              <a:rPr lang="en-US" b="1" dirty="0" smtClean="0">
                <a:solidFill>
                  <a:schemeClr val="tx1">
                    <a:lumMod val="85000"/>
                  </a:schemeClr>
                </a:solidFill>
              </a:rPr>
              <a:t>*</a:t>
            </a:r>
            <a:r>
              <a:rPr lang="en-US" b="1" dirty="0" err="1" smtClean="0">
                <a:solidFill>
                  <a:schemeClr val="tx1">
                    <a:lumMod val="85000"/>
                  </a:schemeClr>
                </a:solidFill>
              </a:rPr>
              <a:t>Liben-Nowell</a:t>
            </a:r>
            <a:r>
              <a:rPr lang="en-US" b="1" dirty="0" smtClean="0">
                <a:solidFill>
                  <a:schemeClr val="tx1">
                    <a:lumMod val="85000"/>
                  </a:schemeClr>
                </a:solidFill>
              </a:rPr>
              <a:t> &amp; Kleinberg, 2003; Brand, 2005;  Sarkar &amp; Moore, 2007</a:t>
            </a:r>
            <a:endParaRPr lang="en-US" b="1" dirty="0">
              <a:solidFill>
                <a:schemeClr val="tx1">
                  <a:lumMod val="85000"/>
                </a:schemeClr>
              </a:solidFill>
            </a:endParaRPr>
          </a:p>
        </p:txBody>
      </p:sp>
      <p:sp>
        <p:nvSpPr>
          <p:cNvPr id="20" name="TextBox 19"/>
          <p:cNvSpPr txBox="1"/>
          <p:nvPr/>
        </p:nvSpPr>
        <p:spPr>
          <a:xfrm>
            <a:off x="1377244" y="3454401"/>
            <a:ext cx="2178755"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800" dirty="0" smtClean="0">
                <a:latin typeface="Times New Roman" pitchFamily="18" charset="0"/>
                <a:cs typeface="Times New Roman" pitchFamily="18" charset="0"/>
              </a:rPr>
              <a:t>The number of paths matters, not the length</a:t>
            </a:r>
            <a:endParaRPr lang="en-US" sz="1800" dirty="0">
              <a:latin typeface="Times New Roman" pitchFamily="18" charset="0"/>
              <a:cs typeface="Times New Roman" pitchFamily="18" charset="0"/>
            </a:endParaRPr>
          </a:p>
        </p:txBody>
      </p:sp>
      <p:sp>
        <p:nvSpPr>
          <p:cNvPr id="21" name="TextBox 20"/>
          <p:cNvSpPr txBox="1"/>
          <p:nvPr/>
        </p:nvSpPr>
        <p:spPr>
          <a:xfrm>
            <a:off x="1828800" y="1981200"/>
            <a:ext cx="254000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800" dirty="0" smtClean="0">
                <a:latin typeface="Times New Roman" pitchFamily="18" charset="0"/>
                <a:cs typeface="Times New Roman" pitchFamily="18" charset="0"/>
              </a:rPr>
              <a:t>For large dense graphs, common neighbors are enough</a:t>
            </a:r>
            <a:endParaRPr lang="en-US" sz="1800" dirty="0">
              <a:latin typeface="Times New Roman" pitchFamily="18" charset="0"/>
              <a:cs typeface="Times New Roman" pitchFamily="18" charset="0"/>
            </a:endParaRPr>
          </a:p>
        </p:txBody>
      </p:sp>
      <p:sp>
        <p:nvSpPr>
          <p:cNvPr id="22" name="TextBox 21"/>
          <p:cNvSpPr txBox="1"/>
          <p:nvPr/>
        </p:nvSpPr>
        <p:spPr>
          <a:xfrm>
            <a:off x="3962400" y="1371600"/>
            <a:ext cx="254000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800" dirty="0" smtClean="0">
                <a:latin typeface="Times New Roman" pitchFamily="18" charset="0"/>
                <a:cs typeface="Times New Roman" pitchFamily="18" charset="0"/>
              </a:rPr>
              <a:t>Differentiating between different degrees is important</a:t>
            </a:r>
            <a:endParaRPr lang="en-US" sz="1800" dirty="0">
              <a:latin typeface="Times New Roman" pitchFamily="18" charset="0"/>
              <a:cs typeface="Times New Roman" pitchFamily="18" charset="0"/>
            </a:endParaRPr>
          </a:p>
        </p:txBody>
      </p:sp>
      <p:sp>
        <p:nvSpPr>
          <p:cNvPr id="25" name="TextBox 24"/>
          <p:cNvSpPr txBox="1"/>
          <p:nvPr/>
        </p:nvSpPr>
        <p:spPr>
          <a:xfrm>
            <a:off x="6781800" y="704671"/>
            <a:ext cx="2190044"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800" dirty="0" smtClean="0">
                <a:latin typeface="Times New Roman" pitchFamily="18" charset="0"/>
                <a:cs typeface="Times New Roman" pitchFamily="18" charset="0"/>
              </a:rPr>
              <a:t>In sparse graphs, </a:t>
            </a:r>
            <a:r>
              <a:rPr lang="en-US" sz="1800" dirty="0" smtClean="0">
                <a:latin typeface="Times New Roman" pitchFamily="18" charset="0"/>
                <a:cs typeface="Times New Roman" pitchFamily="18" charset="0"/>
              </a:rPr>
              <a:t>paths of length </a:t>
            </a:r>
            <a:r>
              <a:rPr lang="en-US" sz="1800" dirty="0" smtClean="0">
                <a:latin typeface="Times New Roman" pitchFamily="18" charset="0"/>
                <a:cs typeface="Times New Roman" pitchFamily="18" charset="0"/>
              </a:rPr>
              <a:t>3 or more </a:t>
            </a:r>
            <a:r>
              <a:rPr lang="en-US" sz="1800" dirty="0" smtClean="0">
                <a:latin typeface="Times New Roman" pitchFamily="18" charset="0"/>
                <a:cs typeface="Times New Roman" pitchFamily="18" charset="0"/>
              </a:rPr>
              <a:t>help </a:t>
            </a:r>
            <a:r>
              <a:rPr lang="en-US" sz="1800" dirty="0" smtClean="0">
                <a:latin typeface="Times New Roman" pitchFamily="18" charset="0"/>
                <a:cs typeface="Times New Roman" pitchFamily="18" charset="0"/>
              </a:rPr>
              <a:t>in prediction.</a:t>
            </a:r>
            <a:endParaRPr lang="en-US" sz="1800" dirty="0">
              <a:latin typeface="Times New Roman" pitchFamily="18" charset="0"/>
              <a:cs typeface="Times New Roman" pitchFamily="18" charset="0"/>
            </a:endParaRPr>
          </a:p>
        </p:txBody>
      </p:sp>
      <p:sp>
        <p:nvSpPr>
          <p:cNvPr id="24" name="Slide Number Placeholder 3"/>
          <p:cNvSpPr>
            <a:spLocks noGrp="1"/>
          </p:cNvSpPr>
          <p:nvPr>
            <p:ph type="sldNum" sz="quarter" idx="12"/>
          </p:nvPr>
        </p:nvSpPr>
        <p:spPr>
          <a:xfrm>
            <a:off x="6553200" y="6243638"/>
            <a:ext cx="2133600" cy="457200"/>
          </a:xfrm>
        </p:spPr>
        <p:txBody>
          <a:bodyPr/>
          <a:lstStyle/>
          <a:p>
            <a:pPr>
              <a:defRPr/>
            </a:pPr>
            <a:fld id="{2DEE0258-976C-4407-B205-7B6A67568B47}" type="slidenum">
              <a:rPr lang="en-US" altLang="en-US" smtClean="0"/>
              <a:pPr>
                <a:defRPr/>
              </a:pPr>
              <a:t>22</a:t>
            </a:fld>
            <a:endParaRPr lang="en-US" altLang="en-US" dirty="0"/>
          </a:p>
        </p:txBody>
      </p:sp>
    </p:spTree>
    <p:custDataLst>
      <p:tags r:id="rId1"/>
    </p:custDataLst>
  </p:cSld>
  <p:clrMapOvr>
    <a:masterClrMapping/>
  </p:clrMapOvr>
  <p:transition advTm="3256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Sweep Estimators</a:t>
            </a:r>
            <a:endParaRPr lang="en-US" dirty="0"/>
          </a:p>
        </p:txBody>
      </p:sp>
      <p:cxnSp>
        <p:nvCxnSpPr>
          <p:cNvPr id="5" name="Straight Connector 4"/>
          <p:cNvCxnSpPr/>
          <p:nvPr/>
        </p:nvCxnSpPr>
        <p:spPr>
          <a:xfrm>
            <a:off x="1790700" y="3479800"/>
            <a:ext cx="5448300" cy="0"/>
          </a:xfrm>
          <a:prstGeom prst="line">
            <a:avLst/>
          </a:prstGeom>
          <a:ln>
            <a:solidFill>
              <a:schemeClr val="tx1"/>
            </a:solidFill>
            <a:tailEnd type="stealth" w="lg" len="lg"/>
          </a:ln>
        </p:spPr>
        <p:style>
          <a:lnRef idx="3">
            <a:schemeClr val="accent3"/>
          </a:lnRef>
          <a:fillRef idx="0">
            <a:schemeClr val="accent3"/>
          </a:fillRef>
          <a:effectRef idx="2">
            <a:schemeClr val="accent3"/>
          </a:effectRef>
          <a:fontRef idx="minor">
            <a:schemeClr val="tx1"/>
          </a:fontRef>
        </p:style>
      </p:cxnSp>
      <p:sp>
        <p:nvSpPr>
          <p:cNvPr id="6" name="Rectangle 5"/>
          <p:cNvSpPr/>
          <p:nvPr/>
        </p:nvSpPr>
        <p:spPr>
          <a:xfrm>
            <a:off x="2311400" y="2413000"/>
            <a:ext cx="254000" cy="1054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921000" y="2222500"/>
            <a:ext cx="241300" cy="1231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467100" y="2882900"/>
            <a:ext cx="22860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62400" y="3327400"/>
            <a:ext cx="203200" cy="127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927600" y="2692400"/>
            <a:ext cx="228600" cy="749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406900" y="2870200"/>
            <a:ext cx="215900" cy="58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410200" y="2501900"/>
            <a:ext cx="254000" cy="952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12800" y="3975100"/>
            <a:ext cx="3505200" cy="1200329"/>
          </a:xfrm>
          <a:prstGeom prst="rect">
            <a:avLst/>
          </a:prstGeom>
          <a:noFill/>
          <a:ln w="25400">
            <a:solidFill>
              <a:schemeClr val="tx1"/>
            </a:solidFill>
          </a:ln>
        </p:spPr>
        <p:txBody>
          <a:bodyPr wrap="square" rtlCol="0">
            <a:spAutoFit/>
          </a:bodyPr>
          <a:lstStyle/>
          <a:p>
            <a:r>
              <a:rPr lang="en-US" sz="2400" dirty="0" err="1" smtClean="0"/>
              <a:t>Q</a:t>
            </a:r>
            <a:r>
              <a:rPr lang="en-US" sz="2400" baseline="-25000" dirty="0" err="1" smtClean="0"/>
              <a:t>r</a:t>
            </a:r>
            <a:r>
              <a:rPr lang="en-US" sz="2400" baseline="-25000" dirty="0" smtClean="0"/>
              <a:t> </a:t>
            </a:r>
            <a:r>
              <a:rPr lang="en-US" sz="2400" dirty="0" smtClean="0"/>
              <a:t> = Fraction of nodes with radius ≤ r which are common neighbors </a:t>
            </a:r>
            <a:endParaRPr lang="en-US" sz="2400" dirty="0"/>
          </a:p>
        </p:txBody>
      </p:sp>
      <p:sp>
        <p:nvSpPr>
          <p:cNvPr id="15" name="TextBox 14"/>
          <p:cNvSpPr txBox="1"/>
          <p:nvPr/>
        </p:nvSpPr>
        <p:spPr>
          <a:xfrm>
            <a:off x="4864100" y="3962400"/>
            <a:ext cx="3543300" cy="1200329"/>
          </a:xfrm>
          <a:prstGeom prst="rect">
            <a:avLst/>
          </a:prstGeom>
          <a:noFill/>
          <a:ln w="25400">
            <a:solidFill>
              <a:schemeClr val="tx1"/>
            </a:solidFill>
          </a:ln>
        </p:spPr>
        <p:txBody>
          <a:bodyPr wrap="square" rtlCol="0">
            <a:spAutoFit/>
          </a:bodyPr>
          <a:lstStyle/>
          <a:p>
            <a:r>
              <a:rPr lang="en-US" sz="2400" dirty="0" smtClean="0"/>
              <a:t>T</a:t>
            </a:r>
            <a:r>
              <a:rPr lang="en-US" sz="2400" baseline="-25000" dirty="0" smtClean="0"/>
              <a:t>R </a:t>
            </a:r>
            <a:r>
              <a:rPr lang="en-US" sz="2400" dirty="0" smtClean="0"/>
              <a:t> = Fraction of nodes with radius ≥ R which are common neighbors </a:t>
            </a:r>
            <a:endParaRPr lang="en-US" sz="2400" dirty="0"/>
          </a:p>
        </p:txBody>
      </p:sp>
      <p:sp>
        <p:nvSpPr>
          <p:cNvPr id="16" name="Left Brace 15"/>
          <p:cNvSpPr/>
          <p:nvPr/>
        </p:nvSpPr>
        <p:spPr>
          <a:xfrm rot="16200000">
            <a:off x="2550287" y="3324987"/>
            <a:ext cx="350774" cy="9144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Left Brace 16"/>
          <p:cNvSpPr/>
          <p:nvPr/>
        </p:nvSpPr>
        <p:spPr>
          <a:xfrm rot="16200000">
            <a:off x="5204587" y="3248787"/>
            <a:ext cx="350774" cy="9144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6224155" y="1781985"/>
            <a:ext cx="2857500" cy="1200329"/>
          </a:xfrm>
          <a:prstGeom prst="rect">
            <a:avLst/>
          </a:prstGeom>
          <a:noFill/>
        </p:spPr>
        <p:txBody>
          <a:bodyPr wrap="square" rtlCol="0">
            <a:spAutoFit/>
          </a:bodyPr>
          <a:lstStyle/>
          <a:p>
            <a:r>
              <a:rPr lang="en-US" dirty="0" smtClean="0">
                <a:latin typeface="Book Antiqua"/>
              </a:rPr>
              <a:t>Number of common neighbors of a given </a:t>
            </a:r>
            <a:r>
              <a:rPr lang="en-US" dirty="0" smtClean="0">
                <a:latin typeface="Book Antiqua"/>
              </a:rPr>
              <a:t>radius r</a:t>
            </a:r>
            <a:endParaRPr lang="en-US" dirty="0"/>
          </a:p>
        </p:txBody>
      </p:sp>
      <p:cxnSp>
        <p:nvCxnSpPr>
          <p:cNvPr id="20" name="Straight Arrow Connector 19"/>
          <p:cNvCxnSpPr>
            <a:stCxn id="18" idx="1"/>
          </p:cNvCxnSpPr>
          <p:nvPr/>
        </p:nvCxnSpPr>
        <p:spPr>
          <a:xfrm flipH="1">
            <a:off x="5665355" y="2382150"/>
            <a:ext cx="558800" cy="19993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 name="Group 22"/>
          <p:cNvGrpSpPr/>
          <p:nvPr/>
        </p:nvGrpSpPr>
        <p:grpSpPr>
          <a:xfrm>
            <a:off x="914400" y="5207000"/>
            <a:ext cx="3098800" cy="831910"/>
            <a:chOff x="1143000" y="5207000"/>
            <a:chExt cx="3098800" cy="831910"/>
          </a:xfrm>
        </p:grpSpPr>
        <p:sp>
          <p:nvSpPr>
            <p:cNvPr id="21" name="Down Arrow 20"/>
            <p:cNvSpPr/>
            <p:nvPr/>
          </p:nvSpPr>
          <p:spPr>
            <a:xfrm>
              <a:off x="2514600" y="5207000"/>
              <a:ext cx="482600" cy="431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143000" y="5638800"/>
              <a:ext cx="3098800" cy="400110"/>
            </a:xfrm>
            <a:prstGeom prst="rect">
              <a:avLst/>
            </a:prstGeom>
            <a:noFill/>
            <a:ln w="25400">
              <a:solidFill>
                <a:schemeClr val="tx1"/>
              </a:solidFill>
            </a:ln>
          </p:spPr>
          <p:txBody>
            <a:bodyPr wrap="square" rtlCol="0">
              <a:spAutoFit/>
            </a:bodyPr>
            <a:lstStyle/>
            <a:p>
              <a:r>
                <a:rPr lang="en-US" sz="2000" dirty="0" smtClean="0"/>
                <a:t>Large </a:t>
              </a:r>
              <a:r>
                <a:rPr lang="en-US" sz="2000" dirty="0" err="1" smtClean="0"/>
                <a:t>Q</a:t>
              </a:r>
              <a:r>
                <a:rPr lang="en-US" sz="2000" baseline="-25000" dirty="0" err="1" smtClean="0"/>
                <a:t>r</a:t>
              </a:r>
              <a:r>
                <a:rPr lang="en-US" sz="2000" dirty="0" smtClean="0"/>
                <a:t> </a:t>
              </a:r>
              <a:r>
                <a:rPr lang="en-US" sz="2000" dirty="0" smtClean="0">
                  <a:sym typeface="Wingdings" pitchFamily="2" charset="2"/>
                </a:rPr>
                <a:t> small d</a:t>
              </a:r>
              <a:r>
                <a:rPr lang="en-US" sz="2000" baseline="-25000" dirty="0" smtClean="0">
                  <a:sym typeface="Wingdings" pitchFamily="2" charset="2"/>
                </a:rPr>
                <a:t>ij</a:t>
              </a:r>
              <a:endParaRPr lang="en-US" sz="2000" dirty="0"/>
            </a:p>
          </p:txBody>
        </p:sp>
      </p:grpSp>
      <p:grpSp>
        <p:nvGrpSpPr>
          <p:cNvPr id="4" name="Group 24"/>
          <p:cNvGrpSpPr/>
          <p:nvPr/>
        </p:nvGrpSpPr>
        <p:grpSpPr>
          <a:xfrm>
            <a:off x="5049982" y="5168900"/>
            <a:ext cx="3098800" cy="831910"/>
            <a:chOff x="1430482" y="5207000"/>
            <a:chExt cx="3098800" cy="831910"/>
          </a:xfrm>
        </p:grpSpPr>
        <p:sp>
          <p:nvSpPr>
            <p:cNvPr id="26" name="Down Arrow 25"/>
            <p:cNvSpPr/>
            <p:nvPr/>
          </p:nvSpPr>
          <p:spPr>
            <a:xfrm>
              <a:off x="2781300" y="5207000"/>
              <a:ext cx="482600" cy="431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430482" y="5638800"/>
              <a:ext cx="3098800" cy="400110"/>
            </a:xfrm>
            <a:prstGeom prst="rect">
              <a:avLst/>
            </a:prstGeom>
            <a:noFill/>
            <a:ln w="25400">
              <a:solidFill>
                <a:schemeClr val="tx1"/>
              </a:solidFill>
            </a:ln>
          </p:spPr>
          <p:txBody>
            <a:bodyPr wrap="square" rtlCol="0">
              <a:spAutoFit/>
            </a:bodyPr>
            <a:lstStyle/>
            <a:p>
              <a:r>
                <a:rPr lang="en-US" sz="2000" dirty="0" smtClean="0"/>
                <a:t>Small T</a:t>
              </a:r>
              <a:r>
                <a:rPr lang="en-US" sz="2000" baseline="-25000" dirty="0" smtClean="0"/>
                <a:t>R</a:t>
              </a:r>
              <a:r>
                <a:rPr lang="en-US" sz="2000" dirty="0" smtClean="0"/>
                <a:t> </a:t>
              </a:r>
              <a:r>
                <a:rPr lang="en-US" sz="2000" dirty="0" smtClean="0">
                  <a:sym typeface="Wingdings" pitchFamily="2" charset="2"/>
                </a:rPr>
                <a:t> large d</a:t>
              </a:r>
              <a:r>
                <a:rPr lang="en-US" sz="2000" baseline="-25000" dirty="0" smtClean="0">
                  <a:sym typeface="Wingdings" pitchFamily="2" charset="2"/>
                </a:rPr>
                <a:t>ij</a:t>
              </a:r>
              <a:endParaRPr lang="en-US" sz="2000" dirty="0"/>
            </a:p>
          </p:txBody>
        </p:sp>
      </p:grpSp>
    </p:spTree>
    <p:custDataLst>
      <p:tags r:id="rId1"/>
    </p:custDataLst>
    <p:extLst>
      <p:ext uri="{BB962C8B-B14F-4D97-AF65-F5344CB8AC3E}">
        <p14:creationId xmlns:p14="http://schemas.microsoft.com/office/powerpoint/2010/main" val="3868561852"/>
      </p:ext>
    </p:extLst>
  </p:cSld>
  <p:clrMapOvr>
    <a:masterClrMapping/>
  </p:clrMapOvr>
  <p:transition advTm="107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t>Link Prediction</a:t>
            </a:r>
            <a:endParaRPr lang="en-US" dirty="0"/>
          </a:p>
        </p:txBody>
      </p:sp>
      <p:sp>
        <p:nvSpPr>
          <p:cNvPr id="54" name="TextBox 53"/>
          <p:cNvSpPr txBox="1"/>
          <p:nvPr/>
        </p:nvSpPr>
        <p:spPr>
          <a:xfrm>
            <a:off x="191911" y="1447800"/>
            <a:ext cx="8952089" cy="523220"/>
          </a:xfrm>
          <a:prstGeom prst="rect">
            <a:avLst/>
          </a:prstGeom>
          <a:noFill/>
        </p:spPr>
        <p:txBody>
          <a:bodyPr wrap="square" rtlCol="0">
            <a:spAutoFit/>
          </a:bodyPr>
          <a:lstStyle/>
          <a:p>
            <a:pPr>
              <a:buFont typeface="Wingdings" pitchFamily="2" charset="2"/>
              <a:buChar char="Ø"/>
            </a:pPr>
            <a:r>
              <a:rPr lang="en-US" sz="2800" dirty="0" smtClean="0"/>
              <a:t>  Which pair of nodes {i,j} </a:t>
            </a:r>
            <a:r>
              <a:rPr lang="en-US" sz="2800" dirty="0" smtClean="0">
                <a:solidFill>
                  <a:srgbClr val="E78F19"/>
                </a:solidFill>
              </a:rPr>
              <a:t>should</a:t>
            </a:r>
            <a:r>
              <a:rPr lang="en-US" sz="2800" dirty="0" smtClean="0">
                <a:solidFill>
                  <a:schemeClr val="bg1"/>
                </a:solidFill>
              </a:rPr>
              <a:t> </a:t>
            </a:r>
            <a:r>
              <a:rPr lang="en-US" sz="2800" dirty="0" smtClean="0"/>
              <a:t>be connected?</a:t>
            </a:r>
          </a:p>
        </p:txBody>
      </p:sp>
      <p:cxnSp>
        <p:nvCxnSpPr>
          <p:cNvPr id="57" name="Straight Connector 56"/>
          <p:cNvCxnSpPr>
            <a:stCxn id="96" idx="3"/>
            <a:endCxn id="93" idx="7"/>
          </p:cNvCxnSpPr>
          <p:nvPr/>
        </p:nvCxnSpPr>
        <p:spPr>
          <a:xfrm rot="5400000">
            <a:off x="4906968" y="3350211"/>
            <a:ext cx="313870" cy="2821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4962451" y="3679384"/>
            <a:ext cx="445429" cy="1064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97" idx="5"/>
          </p:cNvCxnSpPr>
          <p:nvPr/>
        </p:nvCxnSpPr>
        <p:spPr>
          <a:xfrm rot="16200000" flipH="1">
            <a:off x="4698686" y="4702306"/>
            <a:ext cx="420276" cy="2425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3947928" y="4431786"/>
            <a:ext cx="676349" cy="1504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556642" y="4958467"/>
            <a:ext cx="445429" cy="1064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93" idx="2"/>
          </p:cNvCxnSpPr>
          <p:nvPr/>
        </p:nvCxnSpPr>
        <p:spPr>
          <a:xfrm rot="10800000">
            <a:off x="4286102" y="3692293"/>
            <a:ext cx="405809" cy="623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94" idx="3"/>
          </p:cNvCxnSpPr>
          <p:nvPr/>
        </p:nvCxnSpPr>
        <p:spPr>
          <a:xfrm rot="5400000">
            <a:off x="4149350" y="3245381"/>
            <a:ext cx="583666" cy="31015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90" idx="2"/>
            <a:endCxn id="91" idx="5"/>
          </p:cNvCxnSpPr>
          <p:nvPr/>
        </p:nvCxnSpPr>
        <p:spPr>
          <a:xfrm rot="10800000">
            <a:off x="3908309" y="3334349"/>
            <a:ext cx="242524" cy="4202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90" idx="3"/>
            <a:endCxn id="98" idx="6"/>
          </p:cNvCxnSpPr>
          <p:nvPr/>
        </p:nvCxnSpPr>
        <p:spPr>
          <a:xfrm rot="5400000">
            <a:off x="3911884" y="3626535"/>
            <a:ext cx="44075" cy="5130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endCxn id="100" idx="1"/>
          </p:cNvCxnSpPr>
          <p:nvPr/>
        </p:nvCxnSpPr>
        <p:spPr>
          <a:xfrm rot="16200000" flipH="1">
            <a:off x="3503068" y="3983775"/>
            <a:ext cx="495516" cy="3381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3339214" y="4507026"/>
            <a:ext cx="676349" cy="75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004526" y="4660938"/>
            <a:ext cx="495516" cy="3381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2854733" y="4209496"/>
            <a:ext cx="495516" cy="3381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endCxn id="99" idx="0"/>
          </p:cNvCxnSpPr>
          <p:nvPr/>
        </p:nvCxnSpPr>
        <p:spPr>
          <a:xfrm rot="5400000">
            <a:off x="3105888" y="4138430"/>
            <a:ext cx="601922" cy="135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154319" y="3306614"/>
            <a:ext cx="495516" cy="3381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endCxn id="96" idx="1"/>
          </p:cNvCxnSpPr>
          <p:nvPr/>
        </p:nvCxnSpPr>
        <p:spPr>
          <a:xfrm>
            <a:off x="4624277" y="2926982"/>
            <a:ext cx="580699" cy="1945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endCxn id="93" idx="0"/>
          </p:cNvCxnSpPr>
          <p:nvPr/>
        </p:nvCxnSpPr>
        <p:spPr>
          <a:xfrm rot="16200000" flipH="1">
            <a:off x="4458586" y="3235548"/>
            <a:ext cx="601922" cy="135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endCxn id="94" idx="1"/>
          </p:cNvCxnSpPr>
          <p:nvPr/>
        </p:nvCxnSpPr>
        <p:spPr>
          <a:xfrm>
            <a:off x="4150833" y="2550780"/>
            <a:ext cx="445429" cy="3450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endCxn id="94" idx="2"/>
          </p:cNvCxnSpPr>
          <p:nvPr/>
        </p:nvCxnSpPr>
        <p:spPr>
          <a:xfrm flipV="1">
            <a:off x="3812658" y="3002222"/>
            <a:ext cx="743984" cy="2257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3613150" y="2825528"/>
            <a:ext cx="601922" cy="2029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3328178" y="2779932"/>
            <a:ext cx="495516" cy="3381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flipH="1" flipV="1">
            <a:off x="2978224" y="2724077"/>
            <a:ext cx="451441" cy="40580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a:endCxn id="92" idx="2"/>
          </p:cNvCxnSpPr>
          <p:nvPr/>
        </p:nvCxnSpPr>
        <p:spPr>
          <a:xfrm flipV="1">
            <a:off x="3474484" y="2550780"/>
            <a:ext cx="473444" cy="75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5368260" y="4281305"/>
            <a:ext cx="270540" cy="300961"/>
          </a:xfrm>
          <a:prstGeom prst="ellipse">
            <a:avLst/>
          </a:prstGeom>
          <a:solidFill>
            <a:srgbClr val="FF0000"/>
          </a:solidFill>
          <a:ln>
            <a:solidFill>
              <a:srgbClr val="FFFF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58" name="Straight Connector 57"/>
          <p:cNvCxnSpPr>
            <a:stCxn id="97" idx="6"/>
            <a:endCxn id="56" idx="2"/>
          </p:cNvCxnSpPr>
          <p:nvPr/>
        </p:nvCxnSpPr>
        <p:spPr>
          <a:xfrm flipV="1">
            <a:off x="4827181" y="4431786"/>
            <a:ext cx="541079" cy="752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93" idx="5"/>
            <a:endCxn id="56" idx="1"/>
          </p:cNvCxnSpPr>
          <p:nvPr/>
        </p:nvCxnSpPr>
        <p:spPr>
          <a:xfrm rot="16200000" flipH="1">
            <a:off x="4933181" y="3850681"/>
            <a:ext cx="464351" cy="48504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endCxn id="101" idx="2"/>
          </p:cNvCxnSpPr>
          <p:nvPr/>
        </p:nvCxnSpPr>
        <p:spPr>
          <a:xfrm>
            <a:off x="3406849" y="4732747"/>
            <a:ext cx="946888" cy="30096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endCxn id="91" idx="3"/>
          </p:cNvCxnSpPr>
          <p:nvPr/>
        </p:nvCxnSpPr>
        <p:spPr>
          <a:xfrm>
            <a:off x="3136309" y="3227942"/>
            <a:ext cx="580699" cy="1064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98" idx="2"/>
          </p:cNvCxnSpPr>
          <p:nvPr/>
        </p:nvCxnSpPr>
        <p:spPr>
          <a:xfrm rot="10800000" flipV="1">
            <a:off x="2798135" y="3905104"/>
            <a:ext cx="608715" cy="440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endCxn id="97" idx="1"/>
          </p:cNvCxnSpPr>
          <p:nvPr/>
        </p:nvCxnSpPr>
        <p:spPr>
          <a:xfrm>
            <a:off x="3609753" y="3905104"/>
            <a:ext cx="986508" cy="4955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3947928" y="3227942"/>
            <a:ext cx="986508" cy="4955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a:endCxn id="100" idx="1"/>
          </p:cNvCxnSpPr>
          <p:nvPr/>
        </p:nvCxnSpPr>
        <p:spPr>
          <a:xfrm>
            <a:off x="2798135" y="3980345"/>
            <a:ext cx="1121778" cy="4202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Oval 87"/>
          <p:cNvSpPr/>
          <p:nvPr/>
        </p:nvSpPr>
        <p:spPr>
          <a:xfrm>
            <a:off x="2933405" y="3077462"/>
            <a:ext cx="270540" cy="300961"/>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9" name="Oval 88"/>
          <p:cNvSpPr/>
          <p:nvPr/>
        </p:nvSpPr>
        <p:spPr>
          <a:xfrm>
            <a:off x="3271579" y="2550780"/>
            <a:ext cx="270540" cy="300961"/>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0" name="Oval 89"/>
          <p:cNvSpPr/>
          <p:nvPr/>
        </p:nvSpPr>
        <p:spPr>
          <a:xfrm>
            <a:off x="4150833" y="3604143"/>
            <a:ext cx="270540" cy="300961"/>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1" name="Oval 90"/>
          <p:cNvSpPr/>
          <p:nvPr/>
        </p:nvSpPr>
        <p:spPr>
          <a:xfrm>
            <a:off x="3677388" y="3077462"/>
            <a:ext cx="270540" cy="300961"/>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2" name="Oval 91"/>
          <p:cNvSpPr/>
          <p:nvPr/>
        </p:nvSpPr>
        <p:spPr>
          <a:xfrm>
            <a:off x="3947928" y="2400300"/>
            <a:ext cx="270540" cy="300961"/>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3" name="Oval 92"/>
          <p:cNvSpPr/>
          <p:nvPr/>
        </p:nvSpPr>
        <p:spPr>
          <a:xfrm>
            <a:off x="4691912" y="3604143"/>
            <a:ext cx="270540" cy="300961"/>
          </a:xfrm>
          <a:prstGeom prst="ellipse">
            <a:avLst/>
          </a:prstGeom>
          <a:solidFill>
            <a:schemeClr val="accent2"/>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94" name="Oval 93"/>
          <p:cNvSpPr/>
          <p:nvPr/>
        </p:nvSpPr>
        <p:spPr>
          <a:xfrm>
            <a:off x="4556642" y="2851741"/>
            <a:ext cx="270540" cy="300961"/>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5" name="Oval 94"/>
          <p:cNvSpPr/>
          <p:nvPr/>
        </p:nvSpPr>
        <p:spPr>
          <a:xfrm>
            <a:off x="5368260" y="3604143"/>
            <a:ext cx="270540" cy="300961"/>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6" name="Oval 95"/>
          <p:cNvSpPr/>
          <p:nvPr/>
        </p:nvSpPr>
        <p:spPr>
          <a:xfrm>
            <a:off x="5165356" y="3077462"/>
            <a:ext cx="270540" cy="300961"/>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7" name="Oval 96"/>
          <p:cNvSpPr/>
          <p:nvPr/>
        </p:nvSpPr>
        <p:spPr>
          <a:xfrm>
            <a:off x="4556642" y="4356546"/>
            <a:ext cx="270540" cy="300961"/>
          </a:xfrm>
          <a:prstGeom prst="ellipse">
            <a:avLst/>
          </a:prstGeom>
          <a:solidFill>
            <a:schemeClr val="accent2"/>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98" name="Oval 97"/>
          <p:cNvSpPr/>
          <p:nvPr/>
        </p:nvSpPr>
        <p:spPr>
          <a:xfrm>
            <a:off x="3406849" y="3754624"/>
            <a:ext cx="270540" cy="3009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3203944" y="4507026"/>
            <a:ext cx="270540" cy="3009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3880293" y="4356546"/>
            <a:ext cx="270540" cy="3009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4353737" y="4883227"/>
            <a:ext cx="270540" cy="3009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5030086" y="4883227"/>
            <a:ext cx="270540" cy="3009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2730500" y="3905104"/>
            <a:ext cx="270540" cy="3009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p:cNvSpPr txBox="1"/>
          <p:nvPr/>
        </p:nvSpPr>
        <p:spPr>
          <a:xfrm>
            <a:off x="2336800" y="5401468"/>
            <a:ext cx="4064000"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000" dirty="0" smtClean="0"/>
              <a:t>Goal: Suggest friends</a:t>
            </a:r>
            <a:endParaRPr lang="en-US" sz="2000" dirty="0"/>
          </a:p>
        </p:txBody>
      </p:sp>
      <p:sp>
        <p:nvSpPr>
          <p:cNvPr id="55" name="Slide Number Placeholder 3"/>
          <p:cNvSpPr>
            <a:spLocks noGrp="1"/>
          </p:cNvSpPr>
          <p:nvPr>
            <p:ph type="sldNum" sz="quarter" idx="12"/>
          </p:nvPr>
        </p:nvSpPr>
        <p:spPr>
          <a:xfrm>
            <a:off x="6553200" y="6243638"/>
            <a:ext cx="2133600" cy="457200"/>
          </a:xfrm>
        </p:spPr>
        <p:txBody>
          <a:bodyPr/>
          <a:lstStyle/>
          <a:p>
            <a:pPr>
              <a:defRPr/>
            </a:pPr>
            <a:fld id="{2DEE0258-976C-4407-B205-7B6A67568B47}" type="slidenum">
              <a:rPr lang="en-US" altLang="en-US" smtClean="0"/>
              <a:pPr>
                <a:defRPr/>
              </a:pPr>
              <a:t>3</a:t>
            </a:fld>
            <a:endParaRPr lang="en-US" altLang="en-US" dirty="0"/>
          </a:p>
        </p:txBody>
      </p:sp>
    </p:spTree>
  </p:cSld>
  <p:clrMapOvr>
    <a:masterClrMapping/>
  </p:clrMapOvr>
  <p:transition advTm="43051"/>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Link Prediction Heuristics</a:t>
            </a:r>
            <a:endParaRPr lang="en-US" dirty="0"/>
          </a:p>
        </p:txBody>
      </p:sp>
      <p:sp>
        <p:nvSpPr>
          <p:cNvPr id="3" name="Content Placeholder 2"/>
          <p:cNvSpPr>
            <a:spLocks noGrp="1"/>
          </p:cNvSpPr>
          <p:nvPr>
            <p:ph idx="1"/>
          </p:nvPr>
        </p:nvSpPr>
        <p:spPr>
          <a:xfrm>
            <a:off x="419099" y="1468437"/>
            <a:ext cx="8405923" cy="4526280"/>
          </a:xfrm>
        </p:spPr>
        <p:txBody>
          <a:bodyPr/>
          <a:lstStyle/>
          <a:p>
            <a:r>
              <a:rPr lang="en-US" sz="2800" dirty="0" smtClean="0"/>
              <a:t>Predict link between nodes </a:t>
            </a:r>
          </a:p>
          <a:p>
            <a:pPr lvl="1"/>
            <a:r>
              <a:rPr lang="en-US" sz="2400" dirty="0" smtClean="0"/>
              <a:t>Connected by the shortest path</a:t>
            </a:r>
          </a:p>
          <a:p>
            <a:pPr lvl="1"/>
            <a:r>
              <a:rPr lang="en-US" sz="2400" dirty="0" smtClean="0"/>
              <a:t>With the most </a:t>
            </a:r>
            <a:r>
              <a:rPr lang="en-US" sz="2400" dirty="0" smtClean="0">
                <a:solidFill>
                  <a:srgbClr val="FF0000"/>
                </a:solidFill>
              </a:rPr>
              <a:t>common neighbors </a:t>
            </a:r>
            <a:r>
              <a:rPr lang="en-US" sz="2400" dirty="0" smtClean="0"/>
              <a:t>(length 2 paths)</a:t>
            </a:r>
          </a:p>
          <a:p>
            <a:pPr lvl="1"/>
            <a:r>
              <a:rPr lang="en-US" sz="2400" dirty="0" smtClean="0"/>
              <a:t>More weight to low-degree common </a:t>
            </a:r>
            <a:r>
              <a:rPr lang="en-US" sz="2400" dirty="0" err="1" smtClean="0"/>
              <a:t>nbrs</a:t>
            </a:r>
            <a:r>
              <a:rPr lang="en-US" sz="2400" dirty="0" smtClean="0"/>
              <a:t> (</a:t>
            </a:r>
            <a:r>
              <a:rPr lang="en-US" sz="2400" dirty="0" err="1" smtClean="0">
                <a:solidFill>
                  <a:srgbClr val="FF0000"/>
                </a:solidFill>
              </a:rPr>
              <a:t>Adamic</a:t>
            </a:r>
            <a:r>
              <a:rPr lang="en-US" sz="2400" dirty="0" smtClean="0">
                <a:solidFill>
                  <a:srgbClr val="FF0000"/>
                </a:solidFill>
              </a:rPr>
              <a:t>/Adar</a:t>
            </a:r>
            <a:r>
              <a:rPr lang="en-US" sz="2400" dirty="0" smtClean="0"/>
              <a:t>)</a:t>
            </a:r>
          </a:p>
          <a:p>
            <a:pPr lvl="1">
              <a:buNone/>
            </a:pPr>
            <a:endParaRPr lang="en-US" dirty="0"/>
          </a:p>
        </p:txBody>
      </p:sp>
      <p:sp>
        <p:nvSpPr>
          <p:cNvPr id="68" name="TextBox 67"/>
          <p:cNvSpPr txBox="1"/>
          <p:nvPr/>
        </p:nvSpPr>
        <p:spPr>
          <a:xfrm>
            <a:off x="4766730" y="5636960"/>
            <a:ext cx="1541123" cy="369332"/>
          </a:xfrm>
          <a:prstGeom prst="rect">
            <a:avLst/>
          </a:prstGeom>
          <a:noFill/>
        </p:spPr>
        <p:txBody>
          <a:bodyPr wrap="square" rtlCol="0">
            <a:spAutoFit/>
          </a:bodyPr>
          <a:lstStyle/>
          <a:p>
            <a:r>
              <a:rPr lang="en-US" sz="1800" b="1" dirty="0" smtClean="0">
                <a:latin typeface="Times New Roman" pitchFamily="18" charset="0"/>
                <a:cs typeface="Times New Roman" pitchFamily="18" charset="0"/>
              </a:rPr>
              <a:t>3</a:t>
            </a: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followers</a:t>
            </a:r>
            <a:endParaRPr lang="en-US" sz="1800" b="1" dirty="0">
              <a:latin typeface="Times New Roman" pitchFamily="18" charset="0"/>
              <a:cs typeface="Times New Roman" pitchFamily="18" charset="0"/>
            </a:endParaRPr>
          </a:p>
        </p:txBody>
      </p:sp>
      <p:sp>
        <p:nvSpPr>
          <p:cNvPr id="69" name="TextBox 68"/>
          <p:cNvSpPr txBox="1"/>
          <p:nvPr/>
        </p:nvSpPr>
        <p:spPr>
          <a:xfrm>
            <a:off x="4738554" y="4104953"/>
            <a:ext cx="1541123" cy="784830"/>
          </a:xfrm>
          <a:prstGeom prst="rect">
            <a:avLst/>
          </a:prstGeom>
          <a:noFill/>
        </p:spPr>
        <p:txBody>
          <a:bodyPr wrap="square" rtlCol="0">
            <a:spAutoFit/>
          </a:bodyPr>
          <a:lstStyle/>
          <a:p>
            <a:r>
              <a:rPr lang="en-US" sz="1800" b="1" dirty="0">
                <a:latin typeface="Times New Roman" pitchFamily="18" charset="0"/>
                <a:cs typeface="Times New Roman" pitchFamily="18" charset="0"/>
              </a:rPr>
              <a:t>1</a:t>
            </a:r>
            <a:r>
              <a:rPr lang="en-US" sz="1800" b="1" dirty="0" smtClean="0">
                <a:latin typeface="Times New Roman" pitchFamily="18" charset="0"/>
                <a:cs typeface="Times New Roman" pitchFamily="18" charset="0"/>
              </a:rPr>
              <a:t>000</a:t>
            </a:r>
          </a:p>
          <a:p>
            <a:r>
              <a:rPr lang="en-US" sz="1800" b="1" dirty="0" smtClean="0">
                <a:latin typeface="Times New Roman" pitchFamily="18" charset="0"/>
                <a:cs typeface="Times New Roman" pitchFamily="18" charset="0"/>
              </a:rPr>
              <a:t>followers</a:t>
            </a:r>
            <a:endParaRPr lang="en-US" sz="1800" dirty="0">
              <a:latin typeface="Times New Roman" pitchFamily="18" charset="0"/>
              <a:cs typeface="Times New Roman" pitchFamily="18" charset="0"/>
            </a:endParaRPr>
          </a:p>
        </p:txBody>
      </p:sp>
      <p:grpSp>
        <p:nvGrpSpPr>
          <p:cNvPr id="5" name="Group 54"/>
          <p:cNvGrpSpPr/>
          <p:nvPr/>
        </p:nvGrpSpPr>
        <p:grpSpPr>
          <a:xfrm>
            <a:off x="6176365" y="4034191"/>
            <a:ext cx="2363056" cy="1108634"/>
            <a:chOff x="6780944" y="2246488"/>
            <a:chExt cx="2363056" cy="1108634"/>
          </a:xfrm>
        </p:grpSpPr>
        <p:sp>
          <p:nvSpPr>
            <p:cNvPr id="74" name="Left Brace 73"/>
            <p:cNvSpPr/>
            <p:nvPr/>
          </p:nvSpPr>
          <p:spPr>
            <a:xfrm rot="10800000">
              <a:off x="6780944" y="2246488"/>
              <a:ext cx="297189" cy="1030965"/>
            </a:xfrm>
            <a:prstGeom prst="leftBrace">
              <a:avLst>
                <a:gd name="adj1" fmla="val 8333"/>
                <a:gd name="adj2" fmla="val 51105"/>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75" name="TextBox 74"/>
            <p:cNvSpPr txBox="1"/>
            <p:nvPr/>
          </p:nvSpPr>
          <p:spPr>
            <a:xfrm>
              <a:off x="7095004" y="2293293"/>
              <a:ext cx="2048996" cy="1061829"/>
            </a:xfrm>
            <a:prstGeom prst="rect">
              <a:avLst/>
            </a:prstGeom>
            <a:noFill/>
          </p:spPr>
          <p:txBody>
            <a:bodyPr wrap="square" rtlCol="0">
              <a:spAutoFit/>
            </a:bodyPr>
            <a:lstStyle/>
            <a:p>
              <a:r>
                <a:rPr lang="en-US" sz="1800" b="1" dirty="0" smtClean="0">
                  <a:latin typeface="Times New Roman" pitchFamily="18" charset="0"/>
                  <a:cs typeface="Times New Roman" pitchFamily="18" charset="0"/>
                </a:rPr>
                <a:t>Prolific common friends</a:t>
              </a:r>
            </a:p>
            <a:p>
              <a:r>
                <a:rPr lang="en-US" sz="1800" b="1" dirty="0" smtClean="0">
                  <a:latin typeface="Times New Roman" pitchFamily="18" charset="0"/>
                  <a:cs typeface="Times New Roman" pitchFamily="18" charset="0"/>
                  <a:sym typeface="Wingdings" pitchFamily="2" charset="2"/>
                </a:rPr>
                <a:t></a:t>
              </a:r>
              <a:r>
                <a:rPr lang="en-US" sz="1800" b="1" dirty="0" smtClean="0">
                  <a:latin typeface="Times New Roman" pitchFamily="18" charset="0"/>
                  <a:cs typeface="Times New Roman" pitchFamily="18" charset="0"/>
                </a:rPr>
                <a:t>Less evidence</a:t>
              </a:r>
              <a:endParaRPr lang="en-US" sz="1800" dirty="0">
                <a:latin typeface="Times New Roman" pitchFamily="18" charset="0"/>
                <a:cs typeface="Times New Roman" pitchFamily="18" charset="0"/>
              </a:endParaRPr>
            </a:p>
          </p:txBody>
        </p:sp>
      </p:grpSp>
      <p:grpSp>
        <p:nvGrpSpPr>
          <p:cNvPr id="6" name="Group 53"/>
          <p:cNvGrpSpPr/>
          <p:nvPr/>
        </p:nvGrpSpPr>
        <p:grpSpPr>
          <a:xfrm>
            <a:off x="6084342" y="5404650"/>
            <a:ext cx="2455079" cy="1061829"/>
            <a:chOff x="6688921" y="3616947"/>
            <a:chExt cx="2455079" cy="1061829"/>
          </a:xfrm>
        </p:grpSpPr>
        <p:sp>
          <p:nvSpPr>
            <p:cNvPr id="77" name="Left Brace 76"/>
            <p:cNvSpPr/>
            <p:nvPr/>
          </p:nvSpPr>
          <p:spPr>
            <a:xfrm rot="10800000">
              <a:off x="6688921" y="3623733"/>
              <a:ext cx="377924" cy="931079"/>
            </a:xfrm>
            <a:prstGeom prst="leftBrace">
              <a:avLst>
                <a:gd name="adj1" fmla="val 8333"/>
                <a:gd name="adj2" fmla="val 51105"/>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78" name="TextBox 77"/>
            <p:cNvSpPr txBox="1"/>
            <p:nvPr/>
          </p:nvSpPr>
          <p:spPr>
            <a:xfrm>
              <a:off x="7122401" y="3616947"/>
              <a:ext cx="2021599" cy="1061829"/>
            </a:xfrm>
            <a:prstGeom prst="rect">
              <a:avLst/>
            </a:prstGeom>
            <a:solidFill>
              <a:schemeClr val="bg1"/>
            </a:solidFill>
          </p:spPr>
          <p:txBody>
            <a:bodyPr wrap="square" rtlCol="0">
              <a:spAutoFit/>
            </a:bodyPr>
            <a:lstStyle/>
            <a:p>
              <a:r>
                <a:rPr lang="en-US" sz="1800" b="1" dirty="0" smtClean="0">
                  <a:latin typeface="Times New Roman" pitchFamily="18" charset="0"/>
                  <a:cs typeface="Times New Roman" pitchFamily="18" charset="0"/>
                </a:rPr>
                <a:t>Less prolific </a:t>
              </a:r>
            </a:p>
            <a:p>
              <a:r>
                <a:rPr lang="en-US" sz="1800" b="1" dirty="0" smtClean="0">
                  <a:latin typeface="Times New Roman" pitchFamily="18" charset="0"/>
                  <a:cs typeface="Times New Roman" pitchFamily="18" charset="0"/>
                  <a:sym typeface="Wingdings" pitchFamily="2" charset="2"/>
                </a:rPr>
                <a:t></a:t>
              </a:r>
              <a:r>
                <a:rPr lang="en-US" sz="1800" b="1" dirty="0" smtClean="0">
                  <a:latin typeface="Times New Roman" pitchFamily="18" charset="0"/>
                  <a:cs typeface="Times New Roman" pitchFamily="18" charset="0"/>
                </a:rPr>
                <a:t>Much more evidence</a:t>
              </a:r>
              <a:endParaRPr lang="en-US" sz="1800" dirty="0">
                <a:latin typeface="Times New Roman" pitchFamily="18" charset="0"/>
                <a:cs typeface="Times New Roman" pitchFamily="18" charset="0"/>
              </a:endParaRPr>
            </a:p>
          </p:txBody>
        </p:sp>
      </p:grpSp>
      <p:grpSp>
        <p:nvGrpSpPr>
          <p:cNvPr id="4" name="Group 3"/>
          <p:cNvGrpSpPr/>
          <p:nvPr/>
        </p:nvGrpSpPr>
        <p:grpSpPr>
          <a:xfrm>
            <a:off x="1125877" y="3745468"/>
            <a:ext cx="3598523" cy="2883932"/>
            <a:chOff x="1125877" y="3745468"/>
            <a:chExt cx="3598523" cy="2883932"/>
          </a:xfrm>
        </p:grpSpPr>
        <p:grpSp>
          <p:nvGrpSpPr>
            <p:cNvPr id="7" name="Group 83"/>
            <p:cNvGrpSpPr/>
            <p:nvPr/>
          </p:nvGrpSpPr>
          <p:grpSpPr>
            <a:xfrm>
              <a:off x="4105804" y="4232256"/>
              <a:ext cx="516768" cy="796495"/>
              <a:chOff x="4766828" y="1541442"/>
              <a:chExt cx="516768" cy="796495"/>
            </a:xfrm>
          </p:grpSpPr>
          <p:grpSp>
            <p:nvGrpSpPr>
              <p:cNvPr id="8" name="Group 103"/>
              <p:cNvGrpSpPr/>
              <p:nvPr/>
            </p:nvGrpSpPr>
            <p:grpSpPr>
              <a:xfrm>
                <a:off x="4766828" y="1541442"/>
                <a:ext cx="494873" cy="780836"/>
                <a:chOff x="4724399" y="1438383"/>
                <a:chExt cx="494873" cy="780836"/>
              </a:xfrm>
            </p:grpSpPr>
            <p:cxnSp>
              <p:nvCxnSpPr>
                <p:cNvPr id="98" name="Straight Connector 97"/>
                <p:cNvCxnSpPr/>
                <p:nvPr/>
              </p:nvCxnSpPr>
              <p:spPr>
                <a:xfrm rot="5400000" flipH="1" flipV="1">
                  <a:off x="4734108" y="1488043"/>
                  <a:ext cx="319067" cy="28139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4761506" y="1889299"/>
                  <a:ext cx="396121" cy="19635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V="1">
                  <a:off x="4761506" y="1633591"/>
                  <a:ext cx="385847" cy="17351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flipH="1" flipV="1">
                  <a:off x="4682739" y="1498314"/>
                  <a:ext cx="319065" cy="19920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10800000">
                  <a:off x="4724399" y="1929830"/>
                  <a:ext cx="299664" cy="2893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flipV="1">
                  <a:off x="4775771" y="1684962"/>
                  <a:ext cx="422953" cy="1524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V="1">
                  <a:off x="4761506" y="1551398"/>
                  <a:ext cx="355024" cy="24543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flipV="1">
                  <a:off x="4775771" y="1756881"/>
                  <a:ext cx="433227" cy="8048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4774058" y="1856199"/>
                  <a:ext cx="445214" cy="3424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4763784" y="1856198"/>
                  <a:ext cx="434940" cy="12671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4743236" y="1917843"/>
                  <a:ext cx="352746" cy="21918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9" name="Group 115"/>
              <p:cNvGrpSpPr/>
              <p:nvPr/>
            </p:nvGrpSpPr>
            <p:grpSpPr>
              <a:xfrm rot="290940">
                <a:off x="4787475" y="1557101"/>
                <a:ext cx="496123" cy="780836"/>
                <a:chOff x="4723149" y="1438383"/>
                <a:chExt cx="496123" cy="780836"/>
              </a:xfrm>
            </p:grpSpPr>
            <p:cxnSp>
              <p:nvCxnSpPr>
                <p:cNvPr id="87" name="Straight Connector 86"/>
                <p:cNvCxnSpPr/>
                <p:nvPr/>
              </p:nvCxnSpPr>
              <p:spPr>
                <a:xfrm rot="5400000" flipH="1" flipV="1">
                  <a:off x="4734108" y="1488043"/>
                  <a:ext cx="319067" cy="28139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4761506" y="1889299"/>
                  <a:ext cx="396121" cy="19635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V="1">
                  <a:off x="4761506" y="1633591"/>
                  <a:ext cx="385847" cy="17351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flipV="1">
                  <a:off x="4682739" y="1498314"/>
                  <a:ext cx="319065" cy="19920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a:off x="4724399" y="1929830"/>
                  <a:ext cx="299664" cy="2893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4775771" y="1684962"/>
                  <a:ext cx="422953" cy="1524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4761506" y="1551398"/>
                  <a:ext cx="355024" cy="24543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V="1">
                  <a:off x="4775771" y="1756881"/>
                  <a:ext cx="433227" cy="8048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4774058" y="1856199"/>
                  <a:ext cx="445214" cy="3424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763784" y="1856198"/>
                  <a:ext cx="434940" cy="12671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4723149" y="1922175"/>
                  <a:ext cx="352746" cy="21918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10" name="Group 127"/>
            <p:cNvGrpSpPr/>
            <p:nvPr/>
          </p:nvGrpSpPr>
          <p:grpSpPr>
            <a:xfrm>
              <a:off x="4141130" y="5405221"/>
              <a:ext cx="477748" cy="595901"/>
              <a:chOff x="4724400" y="1554822"/>
              <a:chExt cx="477748" cy="595901"/>
            </a:xfrm>
          </p:grpSpPr>
          <p:cxnSp>
            <p:nvCxnSpPr>
              <p:cNvPr id="110" name="Straight Connector 109"/>
              <p:cNvCxnSpPr/>
              <p:nvPr/>
            </p:nvCxnSpPr>
            <p:spPr>
              <a:xfrm>
                <a:off x="4761506" y="1889299"/>
                <a:ext cx="396121" cy="19635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flipV="1">
                <a:off x="4761506" y="1633591"/>
                <a:ext cx="385847" cy="17351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V="1">
                <a:off x="4742670" y="1554822"/>
                <a:ext cx="295091" cy="20262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0800000">
                <a:off x="4724400" y="1929831"/>
                <a:ext cx="333911" cy="22089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V="1">
                <a:off x="4775771" y="1832224"/>
                <a:ext cx="426377" cy="513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4763784" y="1856198"/>
                <a:ext cx="434940" cy="12671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1" name="Group 124"/>
            <p:cNvGrpSpPr/>
            <p:nvPr/>
          </p:nvGrpSpPr>
          <p:grpSpPr>
            <a:xfrm>
              <a:off x="1125877" y="3745468"/>
              <a:ext cx="3057745" cy="2883932"/>
              <a:chOff x="1349456" y="2995849"/>
              <a:chExt cx="3057745" cy="2883932"/>
            </a:xfrm>
          </p:grpSpPr>
          <p:sp>
            <p:nvSpPr>
              <p:cNvPr id="63" name="TextBox 62"/>
              <p:cNvSpPr txBox="1"/>
              <p:nvPr/>
            </p:nvSpPr>
            <p:spPr>
              <a:xfrm>
                <a:off x="1366579" y="2995849"/>
                <a:ext cx="1541123" cy="369332"/>
              </a:xfrm>
              <a:prstGeom prst="rect">
                <a:avLst/>
              </a:prstGeom>
              <a:noFill/>
            </p:spPr>
            <p:txBody>
              <a:bodyPr wrap="square" rtlCol="0">
                <a:spAutoFit/>
              </a:bodyPr>
              <a:lstStyle/>
              <a:p>
                <a:r>
                  <a:rPr lang="en-US" sz="1800" b="1" dirty="0" smtClean="0">
                    <a:latin typeface="Times New Roman" pitchFamily="18" charset="0"/>
                    <a:cs typeface="Times New Roman" pitchFamily="18" charset="0"/>
                  </a:rPr>
                  <a:t>Alice</a:t>
                </a:r>
                <a:endParaRPr lang="en-US" sz="1800" dirty="0">
                  <a:latin typeface="Times New Roman" pitchFamily="18" charset="0"/>
                  <a:cs typeface="Times New Roman" pitchFamily="18" charset="0"/>
                </a:endParaRPr>
              </a:p>
            </p:txBody>
          </p:sp>
          <p:sp>
            <p:nvSpPr>
              <p:cNvPr id="64" name="Oval 63"/>
              <p:cNvSpPr/>
              <p:nvPr/>
            </p:nvSpPr>
            <p:spPr>
              <a:xfrm>
                <a:off x="2557409" y="3082642"/>
                <a:ext cx="226031" cy="226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2576245" y="4313828"/>
                <a:ext cx="226031" cy="226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p:cNvCxnSpPr/>
              <p:nvPr/>
            </p:nvCxnSpPr>
            <p:spPr>
              <a:xfrm>
                <a:off x="2771454" y="3183672"/>
                <a:ext cx="1384140" cy="698431"/>
              </a:xfrm>
              <a:prstGeom prst="line">
                <a:avLst/>
              </a:prstGeom>
            </p:spPr>
            <p:style>
              <a:lnRef idx="1">
                <a:schemeClr val="dk1"/>
              </a:lnRef>
              <a:fillRef idx="0">
                <a:schemeClr val="dk1"/>
              </a:fillRef>
              <a:effectRef idx="0">
                <a:schemeClr val="dk1"/>
              </a:effectRef>
              <a:fontRef idx="minor">
                <a:schemeClr val="tx1"/>
              </a:fontRef>
            </p:style>
          </p:cxnSp>
          <p:cxnSp>
            <p:nvCxnSpPr>
              <p:cNvPr id="67" name="Straight Connector 66"/>
              <p:cNvCxnSpPr/>
              <p:nvPr/>
            </p:nvCxnSpPr>
            <p:spPr>
              <a:xfrm flipV="1">
                <a:off x="2773166" y="3882103"/>
                <a:ext cx="1382428" cy="556727"/>
              </a:xfrm>
              <a:prstGeom prst="line">
                <a:avLst/>
              </a:prstGeom>
            </p:spPr>
            <p:style>
              <a:lnRef idx="1">
                <a:schemeClr val="dk1"/>
              </a:lnRef>
              <a:fillRef idx="0">
                <a:schemeClr val="dk1"/>
              </a:fillRef>
              <a:effectRef idx="0">
                <a:schemeClr val="dk1"/>
              </a:effectRef>
              <a:fontRef idx="minor">
                <a:schemeClr val="tx1"/>
              </a:fontRef>
            </p:style>
          </p:cxnSp>
          <p:cxnSp>
            <p:nvCxnSpPr>
              <p:cNvPr id="70" name="Straight Connector 69"/>
              <p:cNvCxnSpPr>
                <a:stCxn id="80" idx="6"/>
              </p:cNvCxnSpPr>
              <p:nvPr/>
            </p:nvCxnSpPr>
            <p:spPr>
              <a:xfrm flipV="1">
                <a:off x="2822824" y="4934024"/>
                <a:ext cx="1476803" cy="756542"/>
              </a:xfrm>
              <a:prstGeom prst="line">
                <a:avLst/>
              </a:prstGeom>
            </p:spPr>
            <p:style>
              <a:lnRef idx="1">
                <a:schemeClr val="dk1"/>
              </a:lnRef>
              <a:fillRef idx="0">
                <a:schemeClr val="dk1"/>
              </a:fillRef>
              <a:effectRef idx="0">
                <a:schemeClr val="dk1"/>
              </a:effectRef>
              <a:fontRef idx="minor">
                <a:schemeClr val="tx1"/>
              </a:fontRef>
            </p:style>
          </p:cxnSp>
          <p:cxnSp>
            <p:nvCxnSpPr>
              <p:cNvPr id="71" name="Straight Connector 70"/>
              <p:cNvCxnSpPr/>
              <p:nvPr/>
            </p:nvCxnSpPr>
            <p:spPr>
              <a:xfrm>
                <a:off x="2781728" y="4447393"/>
                <a:ext cx="1517899" cy="486631"/>
              </a:xfrm>
              <a:prstGeom prst="line">
                <a:avLst/>
              </a:prstGeom>
            </p:spPr>
            <p:style>
              <a:lnRef idx="1">
                <a:schemeClr val="dk1"/>
              </a:lnRef>
              <a:fillRef idx="0">
                <a:schemeClr val="dk1"/>
              </a:fillRef>
              <a:effectRef idx="0">
                <a:schemeClr val="dk1"/>
              </a:effectRef>
              <a:fontRef idx="minor">
                <a:schemeClr val="tx1"/>
              </a:fontRef>
            </p:style>
          </p:cxnSp>
          <p:sp>
            <p:nvSpPr>
              <p:cNvPr id="72" name="TextBox 71"/>
              <p:cNvSpPr txBox="1"/>
              <p:nvPr/>
            </p:nvSpPr>
            <p:spPr>
              <a:xfrm>
                <a:off x="1442779" y="4205177"/>
                <a:ext cx="1541123" cy="369332"/>
              </a:xfrm>
              <a:prstGeom prst="rect">
                <a:avLst/>
              </a:prstGeom>
              <a:noFill/>
            </p:spPr>
            <p:txBody>
              <a:bodyPr wrap="square" rtlCol="0">
                <a:spAutoFit/>
              </a:bodyPr>
              <a:lstStyle/>
              <a:p>
                <a:r>
                  <a:rPr lang="en-US" sz="1800" b="1" dirty="0" smtClean="0">
                    <a:latin typeface="Times New Roman" pitchFamily="18" charset="0"/>
                    <a:cs typeface="Times New Roman" pitchFamily="18" charset="0"/>
                  </a:rPr>
                  <a:t>Bob</a:t>
                </a:r>
                <a:endParaRPr lang="en-US" sz="1800" dirty="0">
                  <a:latin typeface="Times New Roman" pitchFamily="18" charset="0"/>
                  <a:cs typeface="Times New Roman" pitchFamily="18" charset="0"/>
                </a:endParaRPr>
              </a:p>
            </p:txBody>
          </p:sp>
          <p:sp>
            <p:nvSpPr>
              <p:cNvPr id="79" name="TextBox 78"/>
              <p:cNvSpPr txBox="1"/>
              <p:nvPr/>
            </p:nvSpPr>
            <p:spPr>
              <a:xfrm>
                <a:off x="1349456" y="5510449"/>
                <a:ext cx="1541123" cy="369332"/>
              </a:xfrm>
              <a:prstGeom prst="rect">
                <a:avLst/>
              </a:prstGeom>
              <a:noFill/>
            </p:spPr>
            <p:txBody>
              <a:bodyPr wrap="square" rtlCol="0">
                <a:spAutoFit/>
              </a:bodyPr>
              <a:lstStyle/>
              <a:p>
                <a:r>
                  <a:rPr lang="en-US" sz="1800" b="1" dirty="0" smtClean="0">
                    <a:latin typeface="Times New Roman" pitchFamily="18" charset="0"/>
                    <a:cs typeface="Times New Roman" pitchFamily="18" charset="0"/>
                  </a:rPr>
                  <a:t>Charlie</a:t>
                </a:r>
                <a:endParaRPr lang="en-US" sz="1800" dirty="0">
                  <a:latin typeface="Times New Roman" pitchFamily="18" charset="0"/>
                  <a:cs typeface="Times New Roman" pitchFamily="18" charset="0"/>
                </a:endParaRPr>
              </a:p>
            </p:txBody>
          </p:sp>
          <p:sp>
            <p:nvSpPr>
              <p:cNvPr id="80" name="Oval 79"/>
              <p:cNvSpPr/>
              <p:nvPr/>
            </p:nvSpPr>
            <p:spPr>
              <a:xfrm>
                <a:off x="2596793" y="5577550"/>
                <a:ext cx="226031" cy="226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4158466" y="3769298"/>
                <a:ext cx="226031" cy="226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4181170" y="4837811"/>
                <a:ext cx="226031" cy="226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1" name="Straight Connector 120"/>
              <p:cNvCxnSpPr/>
              <p:nvPr/>
            </p:nvCxnSpPr>
            <p:spPr>
              <a:xfrm rot="16200000" flipH="1">
                <a:off x="3858016" y="4418327"/>
                <a:ext cx="826939" cy="2032"/>
              </a:xfrm>
              <a:prstGeom prst="line">
                <a:avLst/>
              </a:prstGeom>
            </p:spPr>
            <p:style>
              <a:lnRef idx="1">
                <a:schemeClr val="dk1"/>
              </a:lnRef>
              <a:fillRef idx="0">
                <a:schemeClr val="dk1"/>
              </a:fillRef>
              <a:effectRef idx="0">
                <a:schemeClr val="dk1"/>
              </a:effectRef>
              <a:fontRef idx="minor">
                <a:schemeClr val="tx1"/>
              </a:fontRef>
            </p:style>
          </p:cxnSp>
        </p:grpSp>
        <p:cxnSp>
          <p:nvCxnSpPr>
            <p:cNvPr id="162" name="Straight Connector 161"/>
            <p:cNvCxnSpPr>
              <a:stCxn id="82" idx="7"/>
            </p:cNvCxnSpPr>
            <p:nvPr/>
          </p:nvCxnSpPr>
          <p:spPr bwMode="auto">
            <a:xfrm flipV="1">
              <a:off x="4127817" y="4267200"/>
              <a:ext cx="444183" cy="284818"/>
            </a:xfrm>
            <a:prstGeom prst="line">
              <a:avLst/>
            </a:prstGeom>
            <a:noFill/>
            <a:ln w="25400" cap="flat" cmpd="sng" algn="ctr">
              <a:solidFill>
                <a:schemeClr val="tx1"/>
              </a:solidFill>
              <a:prstDash val="solid"/>
              <a:round/>
              <a:headEnd type="none" w="med" len="med"/>
              <a:tailEnd type="none" w="med" len="med"/>
            </a:ln>
            <a:effectLst/>
          </p:spPr>
        </p:cxnSp>
        <p:cxnSp>
          <p:nvCxnSpPr>
            <p:cNvPr id="163" name="Straight Connector 162"/>
            <p:cNvCxnSpPr>
              <a:stCxn id="82" idx="6"/>
            </p:cNvCxnSpPr>
            <p:nvPr/>
          </p:nvCxnSpPr>
          <p:spPr bwMode="auto">
            <a:xfrm flipV="1">
              <a:off x="4160918" y="4419600"/>
              <a:ext cx="487282" cy="212333"/>
            </a:xfrm>
            <a:prstGeom prst="line">
              <a:avLst/>
            </a:prstGeom>
            <a:noFill/>
            <a:ln w="25400" cap="flat" cmpd="sng" algn="ctr">
              <a:solidFill>
                <a:schemeClr val="tx1"/>
              </a:solidFill>
              <a:prstDash val="solid"/>
              <a:round/>
              <a:headEnd type="none" w="med" len="med"/>
              <a:tailEnd type="none" w="med" len="med"/>
            </a:ln>
            <a:effectLst/>
          </p:spPr>
        </p:cxnSp>
        <p:cxnSp>
          <p:nvCxnSpPr>
            <p:cNvPr id="166" name="Straight Connector 165"/>
            <p:cNvCxnSpPr>
              <a:stCxn id="82" idx="5"/>
            </p:cNvCxnSpPr>
            <p:nvPr/>
          </p:nvCxnSpPr>
          <p:spPr bwMode="auto">
            <a:xfrm>
              <a:off x="4127817" y="4711847"/>
              <a:ext cx="444183" cy="317353"/>
            </a:xfrm>
            <a:prstGeom prst="line">
              <a:avLst/>
            </a:prstGeom>
            <a:noFill/>
            <a:ln w="25400" cap="flat" cmpd="sng" algn="ctr">
              <a:solidFill>
                <a:schemeClr val="tx1"/>
              </a:solidFill>
              <a:prstDash val="solid"/>
              <a:round/>
              <a:headEnd type="none" w="med" len="med"/>
              <a:tailEnd type="none" w="med" len="med"/>
            </a:ln>
            <a:effectLst/>
          </p:spPr>
        </p:cxnSp>
        <p:cxnSp>
          <p:nvCxnSpPr>
            <p:cNvPr id="169" name="Straight Connector 168"/>
            <p:cNvCxnSpPr/>
            <p:nvPr/>
          </p:nvCxnSpPr>
          <p:spPr bwMode="auto">
            <a:xfrm flipV="1">
              <a:off x="4162926" y="4331368"/>
              <a:ext cx="481263" cy="252664"/>
            </a:xfrm>
            <a:prstGeom prst="line">
              <a:avLst/>
            </a:prstGeom>
            <a:noFill/>
            <a:ln w="25400"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a:off x="4171929" y="4700336"/>
              <a:ext cx="460229" cy="292769"/>
            </a:xfrm>
            <a:prstGeom prst="line">
              <a:avLst/>
            </a:prstGeom>
            <a:noFill/>
            <a:ln w="25400" cap="flat" cmpd="sng" algn="ctr">
              <a:solidFill>
                <a:schemeClr val="tx1"/>
              </a:solidFill>
              <a:prstDash val="solid"/>
              <a:round/>
              <a:headEnd type="none" w="med" len="med"/>
              <a:tailEnd type="none" w="med" len="med"/>
            </a:ln>
            <a:effectLst/>
          </p:spPr>
        </p:cxnSp>
        <p:cxnSp>
          <p:nvCxnSpPr>
            <p:cNvPr id="176" name="Straight Connector 175"/>
            <p:cNvCxnSpPr/>
            <p:nvPr/>
          </p:nvCxnSpPr>
          <p:spPr bwMode="auto">
            <a:xfrm>
              <a:off x="4166936" y="4648200"/>
              <a:ext cx="481264" cy="228600"/>
            </a:xfrm>
            <a:prstGeom prst="line">
              <a:avLst/>
            </a:prstGeom>
            <a:noFill/>
            <a:ln w="25400" cap="flat" cmpd="sng" algn="ctr">
              <a:solidFill>
                <a:schemeClr val="tx1"/>
              </a:solidFill>
              <a:prstDash val="solid"/>
              <a:round/>
              <a:headEnd type="none" w="med" len="med"/>
              <a:tailEnd type="none" w="med" len="med"/>
            </a:ln>
            <a:effectLst/>
          </p:spPr>
        </p:cxnSp>
        <p:cxnSp>
          <p:nvCxnSpPr>
            <p:cNvPr id="178" name="Straight Connector 177"/>
            <p:cNvCxnSpPr/>
            <p:nvPr/>
          </p:nvCxnSpPr>
          <p:spPr bwMode="auto">
            <a:xfrm flipV="1">
              <a:off x="4207040" y="4572000"/>
              <a:ext cx="441160" cy="64168"/>
            </a:xfrm>
            <a:prstGeom prst="line">
              <a:avLst/>
            </a:prstGeom>
            <a:noFill/>
            <a:ln w="25400" cap="flat" cmpd="sng" algn="ctr">
              <a:solidFill>
                <a:schemeClr val="tx1"/>
              </a:solidFill>
              <a:prstDash val="solid"/>
              <a:round/>
              <a:headEnd type="none" w="med" len="med"/>
              <a:tailEnd type="none" w="med" len="med"/>
            </a:ln>
            <a:effectLst/>
          </p:spPr>
        </p:cxnSp>
        <p:cxnSp>
          <p:nvCxnSpPr>
            <p:cNvPr id="180" name="Straight Connector 179"/>
            <p:cNvCxnSpPr/>
            <p:nvPr/>
          </p:nvCxnSpPr>
          <p:spPr bwMode="auto">
            <a:xfrm>
              <a:off x="4195993" y="4632160"/>
              <a:ext cx="452207" cy="16040"/>
            </a:xfrm>
            <a:prstGeom prst="line">
              <a:avLst/>
            </a:prstGeom>
            <a:noFill/>
            <a:ln w="25400"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a:off x="4216049" y="4648200"/>
              <a:ext cx="452204" cy="116305"/>
            </a:xfrm>
            <a:prstGeom prst="line">
              <a:avLst/>
            </a:prstGeom>
            <a:noFill/>
            <a:ln w="25400"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a:off x="4220057" y="5715000"/>
              <a:ext cx="444183" cy="317353"/>
            </a:xfrm>
            <a:prstGeom prst="line">
              <a:avLst/>
            </a:prstGeom>
            <a:noFill/>
            <a:ln w="25400"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a:off x="4223084" y="5702968"/>
              <a:ext cx="481263" cy="48127"/>
            </a:xfrm>
            <a:prstGeom prst="line">
              <a:avLst/>
            </a:prstGeom>
            <a:noFill/>
            <a:ln w="25400" cap="flat" cmpd="sng" algn="ctr">
              <a:solidFill>
                <a:schemeClr val="tx1"/>
              </a:solidFill>
              <a:prstDash val="solid"/>
              <a:round/>
              <a:headEnd type="none" w="med" len="med"/>
              <a:tailEnd type="none" w="med" len="med"/>
            </a:ln>
            <a:effectLst/>
          </p:spPr>
        </p:cxnSp>
        <p:cxnSp>
          <p:nvCxnSpPr>
            <p:cNvPr id="188" name="Straight Connector 187"/>
            <p:cNvCxnSpPr/>
            <p:nvPr/>
          </p:nvCxnSpPr>
          <p:spPr bwMode="auto">
            <a:xfrm flipV="1">
              <a:off x="4247147" y="5498953"/>
              <a:ext cx="477253" cy="204015"/>
            </a:xfrm>
            <a:prstGeom prst="line">
              <a:avLst/>
            </a:prstGeom>
            <a:noFill/>
            <a:ln w="25400" cap="flat" cmpd="sng" algn="ctr">
              <a:solidFill>
                <a:schemeClr val="tx1"/>
              </a:solidFill>
              <a:prstDash val="solid"/>
              <a:round/>
              <a:headEnd type="none" w="med" len="med"/>
              <a:tailEnd type="none" w="med" len="med"/>
            </a:ln>
            <a:effectLst/>
          </p:spPr>
        </p:cxnSp>
      </p:grpSp>
    </p:spTree>
    <p:custDataLst>
      <p:tags r:id="rId1"/>
    </p:custDataLst>
  </p:cSld>
  <p:clrMapOvr>
    <a:masterClrMapping/>
  </p:clrMapOvr>
  <p:transition advTm="14825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6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Link Prediction Heuristics</a:t>
            </a:r>
            <a:endParaRPr lang="en-US" dirty="0"/>
          </a:p>
        </p:txBody>
      </p:sp>
      <p:sp>
        <p:nvSpPr>
          <p:cNvPr id="3" name="Content Placeholder 2"/>
          <p:cNvSpPr>
            <a:spLocks noGrp="1"/>
          </p:cNvSpPr>
          <p:nvPr>
            <p:ph idx="1"/>
          </p:nvPr>
        </p:nvSpPr>
        <p:spPr>
          <a:xfrm>
            <a:off x="419100" y="1468437"/>
            <a:ext cx="8437224" cy="4526280"/>
          </a:xfrm>
        </p:spPr>
        <p:txBody>
          <a:bodyPr/>
          <a:lstStyle/>
          <a:p>
            <a:r>
              <a:rPr lang="en-US" sz="2800" dirty="0" smtClean="0"/>
              <a:t>Predict link between nodes </a:t>
            </a:r>
          </a:p>
          <a:p>
            <a:pPr lvl="1"/>
            <a:r>
              <a:rPr lang="en-US" sz="2400" dirty="0" smtClean="0"/>
              <a:t>Connected by the shortest path</a:t>
            </a:r>
          </a:p>
          <a:p>
            <a:pPr lvl="1"/>
            <a:r>
              <a:rPr lang="en-US" sz="2400" dirty="0" smtClean="0"/>
              <a:t>With the most </a:t>
            </a:r>
            <a:r>
              <a:rPr lang="en-US" sz="2400" dirty="0" smtClean="0">
                <a:solidFill>
                  <a:srgbClr val="FF0000"/>
                </a:solidFill>
              </a:rPr>
              <a:t>common neighbors </a:t>
            </a:r>
            <a:r>
              <a:rPr lang="en-US" sz="2400" dirty="0" smtClean="0"/>
              <a:t>(length 2 paths)</a:t>
            </a:r>
          </a:p>
          <a:p>
            <a:pPr lvl="1"/>
            <a:r>
              <a:rPr lang="en-US" sz="2400" dirty="0" smtClean="0"/>
              <a:t>More weight to low-degree common </a:t>
            </a:r>
            <a:r>
              <a:rPr lang="en-US" sz="2400" dirty="0" err="1" smtClean="0"/>
              <a:t>nbrs</a:t>
            </a:r>
            <a:r>
              <a:rPr lang="en-US" sz="2400" dirty="0" smtClean="0"/>
              <a:t> (</a:t>
            </a:r>
            <a:r>
              <a:rPr lang="en-US" sz="2400" dirty="0" err="1" smtClean="0">
                <a:solidFill>
                  <a:srgbClr val="FF0000"/>
                </a:solidFill>
              </a:rPr>
              <a:t>Adamic</a:t>
            </a:r>
            <a:r>
              <a:rPr lang="en-US" sz="2400" dirty="0" smtClean="0">
                <a:solidFill>
                  <a:srgbClr val="FF0000"/>
                </a:solidFill>
              </a:rPr>
              <a:t>/Adar</a:t>
            </a:r>
            <a:r>
              <a:rPr lang="en-US" sz="2400" dirty="0" smtClean="0"/>
              <a:t>)</a:t>
            </a:r>
          </a:p>
          <a:p>
            <a:pPr lvl="1"/>
            <a:r>
              <a:rPr lang="en-US" sz="2400" dirty="0" smtClean="0"/>
              <a:t>With more </a:t>
            </a:r>
            <a:r>
              <a:rPr lang="en-US" sz="2400" i="1" dirty="0" smtClean="0"/>
              <a:t>short</a:t>
            </a:r>
            <a:r>
              <a:rPr lang="en-US" sz="2400" dirty="0" smtClean="0"/>
              <a:t> paths (e.g. length 3 paths )</a:t>
            </a:r>
          </a:p>
          <a:p>
            <a:pPr lvl="2"/>
            <a:r>
              <a:rPr lang="en-US" sz="2100" dirty="0" smtClean="0"/>
              <a:t>exponentially decaying weights to longer paths (</a:t>
            </a:r>
            <a:r>
              <a:rPr lang="en-US" sz="2100" dirty="0" smtClean="0">
                <a:solidFill>
                  <a:srgbClr val="FF0000"/>
                </a:solidFill>
              </a:rPr>
              <a:t>Katz measure</a:t>
            </a:r>
            <a:r>
              <a:rPr lang="en-US" sz="2100" dirty="0" smtClean="0"/>
              <a:t>)</a:t>
            </a:r>
          </a:p>
          <a:p>
            <a:pPr lvl="1"/>
            <a:r>
              <a:rPr lang="en-US" sz="2400" dirty="0" smtClean="0"/>
              <a:t>…</a:t>
            </a:r>
          </a:p>
          <a:p>
            <a:pPr lvl="1"/>
            <a:endParaRPr lang="en-US" sz="2400" dirty="0" smtClean="0"/>
          </a:p>
          <a:p>
            <a:pPr lvl="1">
              <a:buNone/>
            </a:pPr>
            <a:endParaRPr lang="en-US" dirty="0"/>
          </a:p>
        </p:txBody>
      </p:sp>
    </p:spTree>
    <p:custDataLst>
      <p:tags r:id="rId1"/>
    </p:custDataLst>
  </p:cSld>
  <p:clrMapOvr>
    <a:masterClrMapping/>
  </p:clrMapOvr>
  <p:transition advTm="4805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00"/>
            <a:ext cx="8382000" cy="922403"/>
          </a:xfrm>
        </p:spPr>
        <p:txBody>
          <a:bodyPr/>
          <a:lstStyle/>
          <a:p>
            <a:pPr algn="l"/>
            <a:r>
              <a:rPr lang="en-US" dirty="0" smtClean="0"/>
              <a:t>Previous Empirical Studies</a:t>
            </a:r>
            <a:r>
              <a:rPr lang="en-US" baseline="30000" dirty="0" smtClean="0"/>
              <a:t>*</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cxnSp>
        <p:nvCxnSpPr>
          <p:cNvPr id="5" name="Straight Connector 4"/>
          <p:cNvCxnSpPr/>
          <p:nvPr/>
        </p:nvCxnSpPr>
        <p:spPr>
          <a:xfrm>
            <a:off x="1066800" y="5410200"/>
            <a:ext cx="7620000"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Rectangle 5"/>
          <p:cNvSpPr/>
          <p:nvPr/>
        </p:nvSpPr>
        <p:spPr>
          <a:xfrm>
            <a:off x="2286000" y="4419600"/>
            <a:ext cx="533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7600" y="2971800"/>
            <a:ext cx="5334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95400" y="5257800"/>
            <a:ext cx="5334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2438400"/>
            <a:ext cx="533400" cy="297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781800" y="1981200"/>
            <a:ext cx="533400"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38200" y="5410200"/>
            <a:ext cx="1295400" cy="400110"/>
          </a:xfrm>
          <a:prstGeom prst="rect">
            <a:avLst/>
          </a:prstGeom>
          <a:noFill/>
        </p:spPr>
        <p:txBody>
          <a:bodyPr wrap="square" rtlCol="0">
            <a:spAutoFit/>
          </a:bodyPr>
          <a:lstStyle/>
          <a:p>
            <a:r>
              <a:rPr lang="en-US" sz="2000" dirty="0" smtClean="0"/>
              <a:t>Random</a:t>
            </a:r>
            <a:endParaRPr lang="en-US" sz="2000" dirty="0"/>
          </a:p>
        </p:txBody>
      </p:sp>
      <p:sp>
        <p:nvSpPr>
          <p:cNvPr id="13" name="TextBox 12"/>
          <p:cNvSpPr txBox="1"/>
          <p:nvPr/>
        </p:nvSpPr>
        <p:spPr>
          <a:xfrm>
            <a:off x="1905001" y="5410200"/>
            <a:ext cx="1295400" cy="707886"/>
          </a:xfrm>
          <a:prstGeom prst="rect">
            <a:avLst/>
          </a:prstGeom>
          <a:noFill/>
        </p:spPr>
        <p:txBody>
          <a:bodyPr wrap="square" rtlCol="0">
            <a:spAutoFit/>
          </a:bodyPr>
          <a:lstStyle/>
          <a:p>
            <a:pPr algn="ctr"/>
            <a:r>
              <a:rPr lang="en-US" sz="2000" dirty="0" smtClean="0"/>
              <a:t>Shortest Path</a:t>
            </a:r>
            <a:endParaRPr lang="en-US" sz="2000" dirty="0"/>
          </a:p>
        </p:txBody>
      </p:sp>
      <p:sp>
        <p:nvSpPr>
          <p:cNvPr id="14" name="TextBox 13"/>
          <p:cNvSpPr txBox="1"/>
          <p:nvPr/>
        </p:nvSpPr>
        <p:spPr>
          <a:xfrm>
            <a:off x="3048000" y="5410200"/>
            <a:ext cx="1676400" cy="707886"/>
          </a:xfrm>
          <a:prstGeom prst="rect">
            <a:avLst/>
          </a:prstGeom>
          <a:noFill/>
        </p:spPr>
        <p:txBody>
          <a:bodyPr wrap="square" rtlCol="0">
            <a:spAutoFit/>
          </a:bodyPr>
          <a:lstStyle/>
          <a:p>
            <a:pPr algn="ctr"/>
            <a:r>
              <a:rPr lang="en-US" sz="2000" dirty="0" smtClean="0"/>
              <a:t>Common Neighbors</a:t>
            </a:r>
            <a:endParaRPr lang="en-US" sz="2000" dirty="0"/>
          </a:p>
        </p:txBody>
      </p:sp>
      <p:sp>
        <p:nvSpPr>
          <p:cNvPr id="15" name="TextBox 14"/>
          <p:cNvSpPr txBox="1"/>
          <p:nvPr/>
        </p:nvSpPr>
        <p:spPr>
          <a:xfrm>
            <a:off x="4572000" y="5410200"/>
            <a:ext cx="1828801" cy="400110"/>
          </a:xfrm>
          <a:prstGeom prst="rect">
            <a:avLst/>
          </a:prstGeom>
          <a:noFill/>
        </p:spPr>
        <p:txBody>
          <a:bodyPr wrap="square" rtlCol="0">
            <a:spAutoFit/>
          </a:bodyPr>
          <a:lstStyle/>
          <a:p>
            <a:r>
              <a:rPr lang="en-US" sz="2000" dirty="0" err="1" smtClean="0"/>
              <a:t>Adamic</a:t>
            </a:r>
            <a:r>
              <a:rPr lang="en-US" sz="2000" dirty="0" smtClean="0"/>
              <a:t>/Adar</a:t>
            </a:r>
            <a:endParaRPr lang="en-US" sz="2000" dirty="0"/>
          </a:p>
        </p:txBody>
      </p:sp>
      <p:sp>
        <p:nvSpPr>
          <p:cNvPr id="16" name="TextBox 15"/>
          <p:cNvSpPr txBox="1"/>
          <p:nvPr/>
        </p:nvSpPr>
        <p:spPr>
          <a:xfrm>
            <a:off x="6324600" y="5410200"/>
            <a:ext cx="1828802" cy="707886"/>
          </a:xfrm>
          <a:prstGeom prst="rect">
            <a:avLst/>
          </a:prstGeom>
          <a:noFill/>
        </p:spPr>
        <p:txBody>
          <a:bodyPr wrap="square" rtlCol="0">
            <a:spAutoFit/>
          </a:bodyPr>
          <a:lstStyle/>
          <a:p>
            <a:r>
              <a:rPr lang="en-US" sz="2000" dirty="0" smtClean="0"/>
              <a:t>Ensemble of short paths</a:t>
            </a:r>
            <a:endParaRPr lang="en-US" sz="2000" dirty="0"/>
          </a:p>
        </p:txBody>
      </p:sp>
      <p:cxnSp>
        <p:nvCxnSpPr>
          <p:cNvPr id="18" name="Straight Arrow Connector 17"/>
          <p:cNvCxnSpPr/>
          <p:nvPr/>
        </p:nvCxnSpPr>
        <p:spPr>
          <a:xfrm rot="5400000" flipH="1" flipV="1">
            <a:off x="-685006" y="3656806"/>
            <a:ext cx="35052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9" name="TextBox 18"/>
          <p:cNvSpPr txBox="1"/>
          <p:nvPr/>
        </p:nvSpPr>
        <p:spPr>
          <a:xfrm rot="16200000">
            <a:off x="-1334183" y="3102919"/>
            <a:ext cx="4076702" cy="461665"/>
          </a:xfrm>
          <a:prstGeom prst="rect">
            <a:avLst/>
          </a:prstGeom>
          <a:noFill/>
        </p:spPr>
        <p:txBody>
          <a:bodyPr wrap="square" rtlCol="0">
            <a:spAutoFit/>
          </a:bodyPr>
          <a:lstStyle/>
          <a:p>
            <a:r>
              <a:rPr lang="en-US" sz="2400" dirty="0" smtClean="0"/>
              <a:t>Link prediction accuracy*</a:t>
            </a:r>
            <a:endParaRPr lang="en-US" sz="2400" dirty="0"/>
          </a:p>
        </p:txBody>
      </p:sp>
      <p:sp>
        <p:nvSpPr>
          <p:cNvPr id="23" name="TextBox 22"/>
          <p:cNvSpPr txBox="1"/>
          <p:nvPr/>
        </p:nvSpPr>
        <p:spPr>
          <a:xfrm>
            <a:off x="381000" y="6153090"/>
            <a:ext cx="8534400" cy="400110"/>
          </a:xfrm>
          <a:prstGeom prst="rect">
            <a:avLst/>
          </a:prstGeom>
          <a:noFill/>
        </p:spPr>
        <p:txBody>
          <a:bodyPr wrap="square" rtlCol="0">
            <a:spAutoFit/>
          </a:bodyPr>
          <a:lstStyle/>
          <a:p>
            <a:r>
              <a:rPr lang="en-US" sz="2000" b="1" dirty="0" smtClean="0">
                <a:solidFill>
                  <a:schemeClr val="tx1">
                    <a:lumMod val="85000"/>
                  </a:schemeClr>
                </a:solidFill>
              </a:rPr>
              <a:t>*</a:t>
            </a:r>
            <a:r>
              <a:rPr lang="en-US" sz="2000" b="1" dirty="0" err="1" smtClean="0">
                <a:solidFill>
                  <a:schemeClr val="tx1">
                    <a:lumMod val="85000"/>
                  </a:schemeClr>
                </a:solidFill>
              </a:rPr>
              <a:t>Liben-Nowell</a:t>
            </a:r>
            <a:r>
              <a:rPr lang="en-US" sz="2000" b="1" dirty="0" smtClean="0">
                <a:solidFill>
                  <a:schemeClr val="tx1">
                    <a:lumMod val="85000"/>
                  </a:schemeClr>
                </a:solidFill>
              </a:rPr>
              <a:t> &amp; Kleinberg, 2003; Brand, 2005;  Sarkar &amp; Moore, 2007</a:t>
            </a:r>
            <a:endParaRPr lang="en-US" sz="2000" b="1" dirty="0">
              <a:solidFill>
                <a:schemeClr val="tx1">
                  <a:lumMod val="85000"/>
                </a:schemeClr>
              </a:solidFill>
            </a:endParaRPr>
          </a:p>
        </p:txBody>
      </p:sp>
      <p:sp>
        <p:nvSpPr>
          <p:cNvPr id="24" name="Rectangle 23"/>
          <p:cNvSpPr/>
          <p:nvPr/>
        </p:nvSpPr>
        <p:spPr>
          <a:xfrm>
            <a:off x="1371600" y="1524000"/>
            <a:ext cx="3810000" cy="83820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400" dirty="0" smtClean="0"/>
              <a:t>How do we justify these observations?</a:t>
            </a:r>
            <a:endParaRPr lang="en-US" sz="2400" dirty="0"/>
          </a:p>
        </p:txBody>
      </p:sp>
      <p:sp>
        <p:nvSpPr>
          <p:cNvPr id="26" name="TextBox 25"/>
          <p:cNvSpPr txBox="1"/>
          <p:nvPr/>
        </p:nvSpPr>
        <p:spPr>
          <a:xfrm>
            <a:off x="6050844" y="1273314"/>
            <a:ext cx="2178756" cy="707886"/>
          </a:xfrm>
          <a:prstGeom prst="rect">
            <a:avLst/>
          </a:prstGeom>
          <a:noFill/>
        </p:spPr>
        <p:txBody>
          <a:bodyPr wrap="square" rtlCol="0">
            <a:spAutoFit/>
          </a:bodyPr>
          <a:lstStyle/>
          <a:p>
            <a:r>
              <a:rPr lang="en-US" sz="2000" dirty="0"/>
              <a:t>E</a:t>
            </a:r>
            <a:r>
              <a:rPr lang="en-US" sz="2000" dirty="0" smtClean="0"/>
              <a:t>specially if the graph is sparse</a:t>
            </a:r>
            <a:endParaRPr lang="en-US" sz="2000" dirty="0"/>
          </a:p>
        </p:txBody>
      </p:sp>
      <p:sp>
        <p:nvSpPr>
          <p:cNvPr id="20" name="Slide Number Placeholder 3"/>
          <p:cNvSpPr>
            <a:spLocks noGrp="1"/>
          </p:cNvSpPr>
          <p:nvPr>
            <p:ph type="sldNum" sz="quarter" idx="12"/>
          </p:nvPr>
        </p:nvSpPr>
        <p:spPr>
          <a:xfrm>
            <a:off x="6553200" y="6243638"/>
            <a:ext cx="2133600" cy="457200"/>
          </a:xfrm>
        </p:spPr>
        <p:txBody>
          <a:bodyPr/>
          <a:lstStyle/>
          <a:p>
            <a:pPr>
              <a:defRPr/>
            </a:pPr>
            <a:fld id="{2DEE0258-976C-4407-B205-7B6A67568B47}" type="slidenum">
              <a:rPr lang="en-US" altLang="en-US" smtClean="0"/>
              <a:pPr>
                <a:defRPr/>
              </a:pPr>
              <a:t>6</a:t>
            </a:fld>
            <a:endParaRPr lang="en-US" altLang="en-US" dirty="0"/>
          </a:p>
        </p:txBody>
      </p:sp>
    </p:spTree>
    <p:custDataLst>
      <p:tags r:id="rId1"/>
    </p:custDataLst>
  </p:cSld>
  <p:clrMapOvr>
    <a:masterClrMapping/>
  </p:clrMapOvr>
  <p:transition advTm="21993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Parallelogram 20"/>
          <p:cNvSpPr/>
          <p:nvPr/>
        </p:nvSpPr>
        <p:spPr>
          <a:xfrm>
            <a:off x="1417834" y="2117522"/>
            <a:ext cx="6256961" cy="1315092"/>
          </a:xfrm>
          <a:prstGeom prst="parallelogram">
            <a:avLst>
              <a:gd name="adj" fmla="val 7303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9864"/>
            <a:ext cx="8458200" cy="863136"/>
          </a:xfrm>
        </p:spPr>
        <p:txBody>
          <a:bodyPr>
            <a:noAutofit/>
          </a:bodyPr>
          <a:lstStyle/>
          <a:p>
            <a:r>
              <a:rPr lang="en-US" sz="4000" dirty="0" smtClean="0"/>
              <a:t>Link Prediction – Generative Model</a:t>
            </a:r>
            <a:endParaRPr lang="en-US" sz="4000" dirty="0"/>
          </a:p>
        </p:txBody>
      </p:sp>
      <p:sp>
        <p:nvSpPr>
          <p:cNvPr id="31" name="7-Point Star 30"/>
          <p:cNvSpPr/>
          <p:nvPr/>
        </p:nvSpPr>
        <p:spPr>
          <a:xfrm>
            <a:off x="3277457" y="2898357"/>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7-Point Star 32"/>
          <p:cNvSpPr/>
          <p:nvPr/>
        </p:nvSpPr>
        <p:spPr>
          <a:xfrm>
            <a:off x="3481227" y="2773356"/>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7-Point Star 34"/>
          <p:cNvSpPr/>
          <p:nvPr/>
        </p:nvSpPr>
        <p:spPr>
          <a:xfrm>
            <a:off x="3099371" y="2792192"/>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7-Point Star 35"/>
          <p:cNvSpPr/>
          <p:nvPr/>
        </p:nvSpPr>
        <p:spPr>
          <a:xfrm>
            <a:off x="3559239" y="3139758"/>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7-Point Star 45"/>
          <p:cNvSpPr/>
          <p:nvPr/>
        </p:nvSpPr>
        <p:spPr>
          <a:xfrm>
            <a:off x="4348637" y="3189416"/>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7-Point Star 46"/>
          <p:cNvSpPr/>
          <p:nvPr/>
        </p:nvSpPr>
        <p:spPr>
          <a:xfrm>
            <a:off x="4772348" y="2441158"/>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7-Point Star 47"/>
          <p:cNvSpPr/>
          <p:nvPr/>
        </p:nvSpPr>
        <p:spPr>
          <a:xfrm>
            <a:off x="5902505" y="2523351"/>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7-Point Star 48"/>
          <p:cNvSpPr/>
          <p:nvPr/>
        </p:nvSpPr>
        <p:spPr>
          <a:xfrm>
            <a:off x="1697904" y="3281883"/>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Connector 53"/>
          <p:cNvCxnSpPr>
            <a:stCxn id="31" idx="0"/>
            <a:endCxn id="33" idx="4"/>
          </p:cNvCxnSpPr>
          <p:nvPr/>
        </p:nvCxnSpPr>
        <p:spPr>
          <a:xfrm flipV="1">
            <a:off x="3388537" y="2852645"/>
            <a:ext cx="92690" cy="70131"/>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p:cNvCxnSpPr>
            <a:stCxn id="35" idx="2"/>
          </p:cNvCxnSpPr>
          <p:nvPr/>
        </p:nvCxnSpPr>
        <p:spPr>
          <a:xfrm rot="16200000" flipH="1">
            <a:off x="3227557" y="2876375"/>
            <a:ext cx="57026" cy="135241"/>
          </a:xfrm>
          <a:prstGeom prst="line">
            <a:avLst/>
          </a:prstGeom>
        </p:spPr>
        <p:style>
          <a:lnRef idx="1">
            <a:schemeClr val="dk1"/>
          </a:lnRef>
          <a:fillRef idx="0">
            <a:schemeClr val="dk1"/>
          </a:fillRef>
          <a:effectRef idx="0">
            <a:schemeClr val="dk1"/>
          </a:effectRef>
          <a:fontRef idx="minor">
            <a:schemeClr val="tx1"/>
          </a:fontRef>
        </p:style>
      </p:cxnSp>
      <p:cxnSp>
        <p:nvCxnSpPr>
          <p:cNvPr id="61" name="Straight Connector 60"/>
          <p:cNvCxnSpPr>
            <a:stCxn id="31" idx="1"/>
            <a:endCxn id="46" idx="5"/>
          </p:cNvCxnSpPr>
          <p:nvPr/>
        </p:nvCxnSpPr>
        <p:spPr>
          <a:xfrm>
            <a:off x="3400746" y="2977646"/>
            <a:ext cx="960100" cy="236189"/>
          </a:xfrm>
          <a:prstGeom prst="line">
            <a:avLst/>
          </a:prstGeom>
        </p:spPr>
        <p:style>
          <a:lnRef idx="1">
            <a:schemeClr val="dk1"/>
          </a:lnRef>
          <a:fillRef idx="0">
            <a:schemeClr val="dk1"/>
          </a:fillRef>
          <a:effectRef idx="0">
            <a:schemeClr val="dk1"/>
          </a:effectRef>
          <a:fontRef idx="minor">
            <a:schemeClr val="tx1"/>
          </a:fontRef>
        </p:style>
      </p:cxnSp>
      <p:sp>
        <p:nvSpPr>
          <p:cNvPr id="44" name="TextBox 43"/>
          <p:cNvSpPr txBox="1"/>
          <p:nvPr/>
        </p:nvSpPr>
        <p:spPr>
          <a:xfrm>
            <a:off x="205482" y="1682583"/>
            <a:ext cx="2955407" cy="430887"/>
          </a:xfrm>
          <a:prstGeom prst="rect">
            <a:avLst/>
          </a:prstGeom>
          <a:noFill/>
        </p:spPr>
        <p:txBody>
          <a:bodyPr wrap="square" rtlCol="0">
            <a:spAutoFit/>
          </a:bodyPr>
          <a:lstStyle/>
          <a:p>
            <a:r>
              <a:rPr lang="en-US" sz="2200" dirty="0" smtClean="0"/>
              <a:t>Unit volume universe</a:t>
            </a:r>
            <a:endParaRPr lang="en-US" sz="2200" dirty="0"/>
          </a:p>
        </p:txBody>
      </p:sp>
      <p:cxnSp>
        <p:nvCxnSpPr>
          <p:cNvPr id="51" name="Straight Arrow Connector 50"/>
          <p:cNvCxnSpPr/>
          <p:nvPr/>
        </p:nvCxnSpPr>
        <p:spPr>
          <a:xfrm>
            <a:off x="1501422" y="2069956"/>
            <a:ext cx="914400" cy="914400"/>
          </a:xfrm>
          <a:prstGeom prst="straightConnector1">
            <a:avLst/>
          </a:prstGeom>
          <a:ln>
            <a:solidFill>
              <a:schemeClr val="tx1"/>
            </a:solidFill>
            <a:tailEnd type="arrow"/>
          </a:ln>
        </p:spPr>
        <p:style>
          <a:lnRef idx="3">
            <a:schemeClr val="accent1"/>
          </a:lnRef>
          <a:fillRef idx="0">
            <a:schemeClr val="accent1"/>
          </a:fillRef>
          <a:effectRef idx="2">
            <a:schemeClr val="accent1"/>
          </a:effectRef>
          <a:fontRef idx="minor">
            <a:schemeClr val="tx1"/>
          </a:fontRef>
        </p:style>
      </p:cxnSp>
      <p:sp>
        <p:nvSpPr>
          <p:cNvPr id="22" name="TextBox 21"/>
          <p:cNvSpPr txBox="1"/>
          <p:nvPr/>
        </p:nvSpPr>
        <p:spPr>
          <a:xfrm>
            <a:off x="609600" y="3698719"/>
            <a:ext cx="1644282" cy="430887"/>
          </a:xfrm>
          <a:prstGeom prst="rect">
            <a:avLst/>
          </a:prstGeom>
          <a:noFill/>
        </p:spPr>
        <p:txBody>
          <a:bodyPr wrap="square" rtlCol="0">
            <a:spAutoFit/>
          </a:bodyPr>
          <a:lstStyle/>
          <a:p>
            <a:r>
              <a:rPr lang="en-US" sz="2200" u="sng" dirty="0" smtClean="0"/>
              <a:t>Model:</a:t>
            </a:r>
            <a:endParaRPr lang="en-US" sz="2200" u="sng" dirty="0"/>
          </a:p>
        </p:txBody>
      </p:sp>
      <p:sp>
        <p:nvSpPr>
          <p:cNvPr id="25" name="TextBox 24"/>
          <p:cNvSpPr txBox="1"/>
          <p:nvPr/>
        </p:nvSpPr>
        <p:spPr>
          <a:xfrm>
            <a:off x="893852" y="4058482"/>
            <a:ext cx="7941923" cy="1785104"/>
          </a:xfrm>
          <a:prstGeom prst="rect">
            <a:avLst/>
          </a:prstGeom>
          <a:noFill/>
        </p:spPr>
        <p:txBody>
          <a:bodyPr wrap="square" rtlCol="0">
            <a:spAutoFit/>
          </a:bodyPr>
          <a:lstStyle/>
          <a:p>
            <a:pPr marL="457200" indent="-457200" algn="l">
              <a:buFont typeface="+mj-lt"/>
              <a:buAutoNum type="arabicPeriod"/>
            </a:pPr>
            <a:r>
              <a:rPr lang="en-US" sz="2000" dirty="0" smtClean="0"/>
              <a:t>Nodes are uniformly distributed points in a latent space</a:t>
            </a:r>
          </a:p>
          <a:p>
            <a:pPr marL="457200" indent="-457200" algn="l">
              <a:buFont typeface="+mj-lt"/>
              <a:buAutoNum type="arabicPeriod"/>
            </a:pPr>
            <a:r>
              <a:rPr lang="en-US" sz="2000" dirty="0" smtClean="0"/>
              <a:t>This space has a distance metric</a:t>
            </a:r>
          </a:p>
          <a:p>
            <a:pPr marL="457200" indent="-457200">
              <a:buFont typeface="+mj-lt"/>
              <a:buAutoNum type="arabicPeriod"/>
            </a:pPr>
            <a:r>
              <a:rPr lang="en-US" sz="2000" dirty="0" smtClean="0"/>
              <a:t>Points close to each other are likely to be connected in the graph</a:t>
            </a:r>
          </a:p>
          <a:p>
            <a:pPr marL="342900" indent="-342900">
              <a:buFont typeface="Wingdings" pitchFamily="2" charset="2"/>
              <a:buChar char="Ø"/>
            </a:pPr>
            <a:r>
              <a:rPr lang="en-US" sz="2000" dirty="0" smtClean="0">
                <a:sym typeface="Wingdings" pitchFamily="2" charset="2"/>
              </a:rPr>
              <a:t>Logistic distance function (</a:t>
            </a:r>
            <a:r>
              <a:rPr lang="en-US" sz="2000" dirty="0" err="1" smtClean="0">
                <a:sym typeface="Wingdings" pitchFamily="2" charset="2"/>
              </a:rPr>
              <a:t>Raftery</a:t>
            </a:r>
            <a:r>
              <a:rPr lang="en-US" sz="2000" dirty="0" smtClean="0">
                <a:sym typeface="Wingdings" pitchFamily="2" charset="2"/>
              </a:rPr>
              <a:t>+/2002)</a:t>
            </a:r>
            <a:endParaRPr lang="en-US" sz="2000" dirty="0"/>
          </a:p>
        </p:txBody>
      </p:sp>
      <p:sp>
        <p:nvSpPr>
          <p:cNvPr id="23" name="Slide Number Placeholder 3"/>
          <p:cNvSpPr>
            <a:spLocks noGrp="1"/>
          </p:cNvSpPr>
          <p:nvPr>
            <p:ph type="sldNum" sz="quarter" idx="12"/>
          </p:nvPr>
        </p:nvSpPr>
        <p:spPr>
          <a:xfrm>
            <a:off x="6553200" y="6243638"/>
            <a:ext cx="2133600" cy="457200"/>
          </a:xfrm>
        </p:spPr>
        <p:txBody>
          <a:bodyPr/>
          <a:lstStyle/>
          <a:p>
            <a:pPr>
              <a:defRPr/>
            </a:pPr>
            <a:fld id="{2DEE0258-976C-4407-B205-7B6A67568B47}" type="slidenum">
              <a:rPr lang="en-US" altLang="en-US" smtClean="0"/>
              <a:pPr>
                <a:defRPr/>
              </a:pPr>
              <a:t>7</a:t>
            </a:fld>
            <a:endParaRPr lang="en-US" altLang="en-US" dirty="0"/>
          </a:p>
        </p:txBody>
      </p:sp>
    </p:spTree>
    <p:custDataLst>
      <p:tags r:id="rId1"/>
    </p:custDataLst>
  </p:cSld>
  <p:clrMapOvr>
    <a:masterClrMapping/>
  </p:clrMapOvr>
  <p:transition advTm="7543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Parallelogram 20"/>
          <p:cNvSpPr/>
          <p:nvPr/>
        </p:nvSpPr>
        <p:spPr>
          <a:xfrm>
            <a:off x="1417834" y="2208045"/>
            <a:ext cx="6256961" cy="1315092"/>
          </a:xfrm>
          <a:prstGeom prst="parallelogram">
            <a:avLst>
              <a:gd name="adj" fmla="val 7303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4294967295"/>
          </p:nvPr>
        </p:nvSpPr>
        <p:spPr>
          <a:xfrm>
            <a:off x="8534400" y="6400800"/>
            <a:ext cx="609600" cy="457200"/>
          </a:xfrm>
          <a:prstGeom prst="rect">
            <a:avLst/>
          </a:prstGeom>
        </p:spPr>
        <p:txBody>
          <a:bodyPr/>
          <a:lstStyle/>
          <a:p>
            <a:fld id="{AC7E74DA-5DAD-4354-B920-4015A1B158BB}" type="slidenum">
              <a:rPr lang="en-US" smtClean="0"/>
              <a:pPr/>
              <a:t>8</a:t>
            </a:fld>
            <a:endParaRPr lang="en-US" dirty="0"/>
          </a:p>
        </p:txBody>
      </p:sp>
      <p:grpSp>
        <p:nvGrpSpPr>
          <p:cNvPr id="2" name="Group 40"/>
          <p:cNvGrpSpPr/>
          <p:nvPr/>
        </p:nvGrpSpPr>
        <p:grpSpPr>
          <a:xfrm>
            <a:off x="2352782" y="1714885"/>
            <a:ext cx="2065112" cy="1551397"/>
            <a:chOff x="2352782" y="2568540"/>
            <a:chExt cx="2065112" cy="1551397"/>
          </a:xfrm>
        </p:grpSpPr>
        <p:sp>
          <p:nvSpPr>
            <p:cNvPr id="5" name="Oval 4"/>
            <p:cNvSpPr/>
            <p:nvPr/>
          </p:nvSpPr>
          <p:spPr>
            <a:xfrm>
              <a:off x="2352782" y="3657600"/>
              <a:ext cx="2065106" cy="4623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10329" y="2568540"/>
              <a:ext cx="308225" cy="461665"/>
            </a:xfrm>
            <a:prstGeom prst="rect">
              <a:avLst/>
            </a:prstGeom>
            <a:noFill/>
          </p:spPr>
          <p:txBody>
            <a:bodyPr wrap="square" rtlCol="0">
              <a:spAutoFit/>
            </a:bodyPr>
            <a:lstStyle/>
            <a:p>
              <a:r>
                <a:rPr lang="en-US" sz="2400" dirty="0" smtClean="0">
                  <a:solidFill>
                    <a:schemeClr val="bg1"/>
                  </a:solidFill>
                </a:rPr>
                <a:t>1</a:t>
              </a:r>
              <a:endParaRPr lang="en-US" sz="2400" dirty="0">
                <a:solidFill>
                  <a:schemeClr val="bg1"/>
                </a:solidFill>
              </a:endParaRPr>
            </a:p>
          </p:txBody>
        </p:sp>
        <p:sp>
          <p:nvSpPr>
            <p:cNvPr id="15" name="TextBox 14"/>
            <p:cNvSpPr txBox="1"/>
            <p:nvPr/>
          </p:nvSpPr>
          <p:spPr>
            <a:xfrm>
              <a:off x="2977794" y="3152455"/>
              <a:ext cx="308225" cy="461665"/>
            </a:xfrm>
            <a:prstGeom prst="rect">
              <a:avLst/>
            </a:prstGeom>
            <a:noFill/>
          </p:spPr>
          <p:txBody>
            <a:bodyPr wrap="square" rtlCol="0">
              <a:spAutoFit/>
            </a:bodyPr>
            <a:lstStyle/>
            <a:p>
              <a:r>
                <a:rPr lang="en-US" sz="2400" dirty="0" smtClean="0">
                  <a:solidFill>
                    <a:schemeClr val="bg1"/>
                  </a:solidFill>
                </a:rPr>
                <a:t>½</a:t>
              </a:r>
              <a:endParaRPr lang="en-US" sz="2400" dirty="0">
                <a:solidFill>
                  <a:schemeClr val="bg1"/>
                </a:solidFill>
              </a:endParaRPr>
            </a:p>
          </p:txBody>
        </p:sp>
        <p:cxnSp>
          <p:nvCxnSpPr>
            <p:cNvPr id="18" name="Straight Connector 17"/>
            <p:cNvCxnSpPr/>
            <p:nvPr/>
          </p:nvCxnSpPr>
          <p:spPr>
            <a:xfrm rot="5400000" flipH="1" flipV="1">
              <a:off x="4135349" y="3628496"/>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rot="10800000">
              <a:off x="3359651" y="3369924"/>
              <a:ext cx="1058243" cy="2"/>
            </a:xfrm>
            <a:prstGeom prst="line">
              <a:avLst/>
            </a:prstGeom>
            <a:ln w="25400">
              <a:prstDash val="sysDot"/>
            </a:ln>
          </p:spPr>
          <p:style>
            <a:lnRef idx="1">
              <a:schemeClr val="dk1"/>
            </a:lnRef>
            <a:fillRef idx="0">
              <a:schemeClr val="dk1"/>
            </a:fillRef>
            <a:effectRef idx="0">
              <a:schemeClr val="dk1"/>
            </a:effectRef>
            <a:fontRef idx="minor">
              <a:schemeClr val="tx1"/>
            </a:fontRef>
          </p:style>
        </p:cxnSp>
      </p:grpSp>
      <p:sp>
        <p:nvSpPr>
          <p:cNvPr id="31" name="7-Point Star 30"/>
          <p:cNvSpPr/>
          <p:nvPr/>
        </p:nvSpPr>
        <p:spPr>
          <a:xfrm>
            <a:off x="3277457" y="2988880"/>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7-Point Star 32"/>
          <p:cNvSpPr/>
          <p:nvPr/>
        </p:nvSpPr>
        <p:spPr>
          <a:xfrm>
            <a:off x="3481227" y="2863879"/>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7-Point Star 34"/>
          <p:cNvSpPr/>
          <p:nvPr/>
        </p:nvSpPr>
        <p:spPr>
          <a:xfrm>
            <a:off x="3099371" y="2882715"/>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7-Point Star 35"/>
          <p:cNvSpPr/>
          <p:nvPr/>
        </p:nvSpPr>
        <p:spPr>
          <a:xfrm>
            <a:off x="3530887" y="3180665"/>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37"/>
          <p:cNvGrpSpPr/>
          <p:nvPr/>
        </p:nvGrpSpPr>
        <p:grpSpPr>
          <a:xfrm>
            <a:off x="3337388" y="1838174"/>
            <a:ext cx="3022316" cy="1191803"/>
            <a:chOff x="3337388" y="2691829"/>
            <a:chExt cx="3022316" cy="1191803"/>
          </a:xfrm>
        </p:grpSpPr>
        <p:cxnSp>
          <p:nvCxnSpPr>
            <p:cNvPr id="7" name="Straight Connector 6"/>
            <p:cNvCxnSpPr/>
            <p:nvPr/>
          </p:nvCxnSpPr>
          <p:spPr>
            <a:xfrm>
              <a:off x="3339101" y="3883632"/>
              <a:ext cx="29897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rot="5400000" flipH="1" flipV="1">
              <a:off x="2774022" y="3296293"/>
              <a:ext cx="1138719" cy="11987"/>
            </a:xfrm>
            <a:prstGeom prst="line">
              <a:avLst/>
            </a:prstGeom>
          </p:spPr>
          <p:style>
            <a:lnRef idx="1">
              <a:schemeClr val="dk1"/>
            </a:lnRef>
            <a:fillRef idx="0">
              <a:schemeClr val="dk1"/>
            </a:fillRef>
            <a:effectRef idx="0">
              <a:schemeClr val="dk1"/>
            </a:effectRef>
            <a:fontRef idx="minor">
              <a:schemeClr val="tx1"/>
            </a:fontRef>
          </p:style>
        </p:cxnSp>
        <p:sp>
          <p:nvSpPr>
            <p:cNvPr id="20" name="Freeform 19"/>
            <p:cNvSpPr/>
            <p:nvPr/>
          </p:nvSpPr>
          <p:spPr>
            <a:xfrm>
              <a:off x="3359650" y="2691829"/>
              <a:ext cx="3000054" cy="1171254"/>
            </a:xfrm>
            <a:custGeom>
              <a:avLst/>
              <a:gdLst>
                <a:gd name="connsiteX0" fmla="*/ 0 w 3000054"/>
                <a:gd name="connsiteY0" fmla="*/ 51371 h 1171254"/>
                <a:gd name="connsiteX1" fmla="*/ 493159 w 3000054"/>
                <a:gd name="connsiteY1" fmla="*/ 102742 h 1171254"/>
                <a:gd name="connsiteX2" fmla="*/ 1047964 w 3000054"/>
                <a:gd name="connsiteY2" fmla="*/ 667821 h 1171254"/>
                <a:gd name="connsiteX3" fmla="*/ 1818526 w 3000054"/>
                <a:gd name="connsiteY3" fmla="*/ 1068513 h 1171254"/>
                <a:gd name="connsiteX4" fmla="*/ 3000054 w 3000054"/>
                <a:gd name="connsiteY4" fmla="*/ 1171254 h 11712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0054" h="1171254">
                  <a:moveTo>
                    <a:pt x="0" y="51371"/>
                  </a:moveTo>
                  <a:cubicBezTo>
                    <a:pt x="159249" y="25685"/>
                    <a:pt x="318498" y="0"/>
                    <a:pt x="493159" y="102742"/>
                  </a:cubicBezTo>
                  <a:cubicBezTo>
                    <a:pt x="667820" y="205484"/>
                    <a:pt x="827070" y="506859"/>
                    <a:pt x="1047964" y="667821"/>
                  </a:cubicBezTo>
                  <a:cubicBezTo>
                    <a:pt x="1268859" y="828783"/>
                    <a:pt x="1493178" y="984608"/>
                    <a:pt x="1818526" y="1068513"/>
                  </a:cubicBezTo>
                  <a:cubicBezTo>
                    <a:pt x="2143874" y="1152418"/>
                    <a:pt x="2571964" y="1161836"/>
                    <a:pt x="3000054" y="1171254"/>
                  </a:cubicBezTo>
                </a:path>
              </a:pathLst>
            </a:custGeom>
            <a:ln w="22225">
              <a:solidFill>
                <a:srgbClr val="FFC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9" name="Group 43"/>
          <p:cNvGrpSpPr/>
          <p:nvPr/>
        </p:nvGrpSpPr>
        <p:grpSpPr>
          <a:xfrm>
            <a:off x="228600" y="1371600"/>
            <a:ext cx="2630185" cy="1595141"/>
            <a:chOff x="655833" y="4775771"/>
            <a:chExt cx="2630185" cy="1595141"/>
          </a:xfrm>
        </p:grpSpPr>
        <p:sp>
          <p:nvSpPr>
            <p:cNvPr id="43" name="Right Arrow 42"/>
            <p:cNvSpPr/>
            <p:nvPr/>
          </p:nvSpPr>
          <p:spPr>
            <a:xfrm rot="14202583" flipH="1">
              <a:off x="2196233" y="5830508"/>
              <a:ext cx="933462" cy="147346"/>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655833" y="4775771"/>
              <a:ext cx="2630185" cy="70788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000" dirty="0" smtClean="0">
                  <a:solidFill>
                    <a:srgbClr val="FF0000"/>
                  </a:solidFill>
                </a:rPr>
                <a:t>Higher probability of linking</a:t>
              </a:r>
              <a:endParaRPr lang="en-US" sz="2000" dirty="0">
                <a:solidFill>
                  <a:srgbClr val="FF0000"/>
                </a:solidFill>
              </a:endParaRPr>
            </a:p>
          </p:txBody>
        </p:sp>
      </p:grpSp>
      <p:sp>
        <p:nvSpPr>
          <p:cNvPr id="46" name="7-Point Star 45"/>
          <p:cNvSpPr/>
          <p:nvPr/>
        </p:nvSpPr>
        <p:spPr>
          <a:xfrm>
            <a:off x="4320285" y="3230323"/>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7-Point Star 46"/>
          <p:cNvSpPr/>
          <p:nvPr/>
        </p:nvSpPr>
        <p:spPr>
          <a:xfrm>
            <a:off x="4772348" y="2531681"/>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7-Point Star 47"/>
          <p:cNvSpPr/>
          <p:nvPr/>
        </p:nvSpPr>
        <p:spPr>
          <a:xfrm>
            <a:off x="5902505" y="2613874"/>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7-Point Star 48"/>
          <p:cNvSpPr/>
          <p:nvPr/>
        </p:nvSpPr>
        <p:spPr>
          <a:xfrm>
            <a:off x="1669552" y="3322790"/>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Connector 53"/>
          <p:cNvCxnSpPr>
            <a:stCxn id="31" idx="0"/>
            <a:endCxn id="33" idx="4"/>
          </p:cNvCxnSpPr>
          <p:nvPr/>
        </p:nvCxnSpPr>
        <p:spPr>
          <a:xfrm flipV="1">
            <a:off x="3388537" y="2943168"/>
            <a:ext cx="92690" cy="70131"/>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p:cNvCxnSpPr>
            <a:stCxn id="35" idx="2"/>
          </p:cNvCxnSpPr>
          <p:nvPr/>
        </p:nvCxnSpPr>
        <p:spPr>
          <a:xfrm rot="16200000" flipH="1">
            <a:off x="3227557" y="2966898"/>
            <a:ext cx="57026" cy="135241"/>
          </a:xfrm>
          <a:prstGeom prst="line">
            <a:avLst/>
          </a:prstGeom>
        </p:spPr>
        <p:style>
          <a:lnRef idx="1">
            <a:schemeClr val="dk1"/>
          </a:lnRef>
          <a:fillRef idx="0">
            <a:schemeClr val="dk1"/>
          </a:fillRef>
          <a:effectRef idx="0">
            <a:schemeClr val="dk1"/>
          </a:effectRef>
          <a:fontRef idx="minor">
            <a:schemeClr val="tx1"/>
          </a:fontRef>
        </p:style>
      </p:cxnSp>
      <p:cxnSp>
        <p:nvCxnSpPr>
          <p:cNvPr id="61" name="Straight Connector 60"/>
          <p:cNvCxnSpPr>
            <a:stCxn id="31" idx="0"/>
            <a:endCxn id="47" idx="4"/>
          </p:cNvCxnSpPr>
          <p:nvPr/>
        </p:nvCxnSpPr>
        <p:spPr>
          <a:xfrm flipV="1">
            <a:off x="3388537" y="2610970"/>
            <a:ext cx="1383811" cy="402329"/>
          </a:xfrm>
          <a:prstGeom prst="line">
            <a:avLst/>
          </a:prstGeom>
        </p:spPr>
        <p:style>
          <a:lnRef idx="1">
            <a:schemeClr val="dk1"/>
          </a:lnRef>
          <a:fillRef idx="0">
            <a:schemeClr val="dk1"/>
          </a:fillRef>
          <a:effectRef idx="0">
            <a:schemeClr val="dk1"/>
          </a:effectRef>
          <a:fontRef idx="minor">
            <a:schemeClr val="tx1"/>
          </a:fontRef>
        </p:style>
      </p:cxnSp>
      <p:grpSp>
        <p:nvGrpSpPr>
          <p:cNvPr id="63" name="Group 62"/>
          <p:cNvGrpSpPr/>
          <p:nvPr/>
        </p:nvGrpSpPr>
        <p:grpSpPr>
          <a:xfrm>
            <a:off x="3276600" y="3159294"/>
            <a:ext cx="1296448" cy="810232"/>
            <a:chOff x="3276600" y="3159294"/>
            <a:chExt cx="1296448" cy="810232"/>
          </a:xfrm>
        </p:grpSpPr>
        <p:sp>
          <p:nvSpPr>
            <p:cNvPr id="53" name="TextBox 52"/>
            <p:cNvSpPr txBox="1"/>
            <p:nvPr/>
          </p:nvSpPr>
          <p:spPr>
            <a:xfrm>
              <a:off x="3276600" y="3569416"/>
              <a:ext cx="1296448" cy="400110"/>
            </a:xfrm>
            <a:prstGeom prst="rect">
              <a:avLst/>
            </a:prstGeom>
            <a:noFill/>
          </p:spPr>
          <p:txBody>
            <a:bodyPr wrap="square" rtlCol="0">
              <a:spAutoFit/>
            </a:bodyPr>
            <a:lstStyle/>
            <a:p>
              <a:r>
                <a:rPr lang="en-US" sz="2000" dirty="0" smtClean="0">
                  <a:solidFill>
                    <a:srgbClr val="FF0000"/>
                  </a:solidFill>
                </a:rPr>
                <a:t>radius r</a:t>
              </a:r>
              <a:endParaRPr lang="en-US" sz="2000" dirty="0">
                <a:solidFill>
                  <a:srgbClr val="FF0000"/>
                </a:solidFill>
              </a:endParaRPr>
            </a:p>
          </p:txBody>
        </p:sp>
        <p:cxnSp>
          <p:nvCxnSpPr>
            <p:cNvPr id="40" name="Straight Arrow Connector 39"/>
            <p:cNvCxnSpPr/>
            <p:nvPr/>
          </p:nvCxnSpPr>
          <p:spPr>
            <a:xfrm>
              <a:off x="3364089" y="3605314"/>
              <a:ext cx="1049867" cy="1588"/>
            </a:xfrm>
            <a:prstGeom prst="straightConnector1">
              <a:avLst/>
            </a:prstGeom>
            <a:ln w="34925">
              <a:solidFill>
                <a:srgbClr val="00B0F0"/>
              </a:solidFill>
              <a:prstDash val="dash"/>
              <a:headEnd type="arrow"/>
              <a:tailEnd type="arrow"/>
            </a:ln>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rot="5400000" flipH="1" flipV="1">
              <a:off x="4045445" y="3531737"/>
              <a:ext cx="744887" cy="1"/>
            </a:xfrm>
            <a:prstGeom prst="line">
              <a:avLst/>
            </a:prstGeom>
            <a:ln w="41275">
              <a:solidFill>
                <a:srgbClr val="00B0F0"/>
              </a:solidFill>
              <a:prstDash val="sysDot"/>
            </a:ln>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rot="5400000" flipH="1" flipV="1">
              <a:off x="3002682" y="3533195"/>
              <a:ext cx="727952" cy="14019"/>
            </a:xfrm>
            <a:prstGeom prst="line">
              <a:avLst/>
            </a:prstGeom>
            <a:ln w="41275">
              <a:solidFill>
                <a:srgbClr val="00B0F0"/>
              </a:solidFill>
              <a:prstDash val="sysDot"/>
            </a:ln>
          </p:spPr>
          <p:style>
            <a:lnRef idx="1">
              <a:schemeClr val="dk1"/>
            </a:lnRef>
            <a:fillRef idx="0">
              <a:schemeClr val="dk1"/>
            </a:fillRef>
            <a:effectRef idx="0">
              <a:schemeClr val="dk1"/>
            </a:effectRef>
            <a:fontRef idx="minor">
              <a:schemeClr val="tx1"/>
            </a:fontRef>
          </p:style>
        </p:cxnSp>
      </p:grpSp>
      <p:sp>
        <p:nvSpPr>
          <p:cNvPr id="56" name="TextBox 55"/>
          <p:cNvSpPr txBox="1"/>
          <p:nvPr/>
        </p:nvSpPr>
        <p:spPr>
          <a:xfrm>
            <a:off x="4572000" y="1219200"/>
            <a:ext cx="2395542" cy="830997"/>
          </a:xfrm>
          <a:prstGeom prst="rect">
            <a:avLst/>
          </a:prstGeom>
          <a:noFill/>
          <a:ln w="12700">
            <a:solidFill>
              <a:schemeClr val="tx1"/>
            </a:solidFill>
          </a:ln>
        </p:spPr>
        <p:txBody>
          <a:bodyPr wrap="square" rtlCol="0">
            <a:spAutoFit/>
          </a:bodyPr>
          <a:lstStyle/>
          <a:p>
            <a:r>
              <a:rPr lang="el-GR" sz="2400" dirty="0" smtClean="0">
                <a:solidFill>
                  <a:srgbClr val="FF0000"/>
                </a:solidFill>
                <a:latin typeface="+mn-lt"/>
                <a:cs typeface="Arial"/>
              </a:rPr>
              <a:t>α</a:t>
            </a:r>
            <a:r>
              <a:rPr lang="en-US" sz="2400" dirty="0" smtClean="0">
                <a:solidFill>
                  <a:srgbClr val="FF0000"/>
                </a:solidFill>
                <a:latin typeface="+mn-lt"/>
                <a:cs typeface="Arial"/>
              </a:rPr>
              <a:t> determines the steepness</a:t>
            </a:r>
            <a:endParaRPr lang="en-US" sz="2400" dirty="0">
              <a:solidFill>
                <a:srgbClr val="FF0000"/>
              </a:solidFill>
              <a:latin typeface="+mn-lt"/>
            </a:endParaRPr>
          </a:p>
        </p:txBody>
      </p:sp>
      <p:cxnSp>
        <p:nvCxnSpPr>
          <p:cNvPr id="59" name="Straight Arrow Connector 58"/>
          <p:cNvCxnSpPr>
            <a:stCxn id="56" idx="1"/>
          </p:cNvCxnSpPr>
          <p:nvPr/>
        </p:nvCxnSpPr>
        <p:spPr>
          <a:xfrm flipH="1">
            <a:off x="4038600" y="1634699"/>
            <a:ext cx="533400" cy="422701"/>
          </a:xfrm>
          <a:prstGeom prst="straightConnector1">
            <a:avLst/>
          </a:prstGeom>
          <a:ln>
            <a:solidFill>
              <a:srgbClr val="FF0000"/>
            </a:solidFill>
            <a:tailEnd type="arrow"/>
          </a:ln>
        </p:spPr>
        <p:style>
          <a:lnRef idx="3">
            <a:schemeClr val="accent1"/>
          </a:lnRef>
          <a:fillRef idx="0">
            <a:schemeClr val="accent1"/>
          </a:fillRef>
          <a:effectRef idx="2">
            <a:schemeClr val="accent1"/>
          </a:effectRef>
          <a:fontRef idx="minor">
            <a:schemeClr val="tx1"/>
          </a:fontRef>
        </p:style>
      </p:cxnSp>
      <p:sp>
        <p:nvSpPr>
          <p:cNvPr id="39" name="TextBox 38"/>
          <p:cNvSpPr txBox="1"/>
          <p:nvPr/>
        </p:nvSpPr>
        <p:spPr>
          <a:xfrm>
            <a:off x="533400" y="5410200"/>
            <a:ext cx="8166371" cy="1384995"/>
          </a:xfrm>
          <a:prstGeom prst="rect">
            <a:avLst/>
          </a:prstGeom>
          <a:solidFill>
            <a:srgbClr val="FFFF00"/>
          </a:solid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solidFill>
                  <a:srgbClr val="FF0000"/>
                </a:solidFill>
                <a:cs typeface="Times New Roman" pitchFamily="18" charset="0"/>
              </a:rPr>
              <a:t>Link prediction </a:t>
            </a:r>
            <a:r>
              <a:rPr lang="en-US" dirty="0" smtClean="0">
                <a:cs typeface="Times New Roman" pitchFamily="18" charset="0"/>
              </a:rPr>
              <a:t>≈ find </a:t>
            </a:r>
            <a:r>
              <a:rPr lang="en-US" dirty="0" smtClean="0">
                <a:solidFill>
                  <a:srgbClr val="FF0000"/>
                </a:solidFill>
                <a:cs typeface="Times New Roman" pitchFamily="18" charset="0"/>
              </a:rPr>
              <a:t>nearest neighbor </a:t>
            </a:r>
            <a:r>
              <a:rPr lang="en-US" dirty="0" smtClean="0">
                <a:cs typeface="Times New Roman" pitchFamily="18" charset="0"/>
              </a:rPr>
              <a:t>who is not currently linked to the node.</a:t>
            </a:r>
          </a:p>
          <a:p>
            <a:pPr lvl="1">
              <a:buFont typeface="Wingdings" pitchFamily="2" charset="2"/>
              <a:buChar char="v"/>
            </a:pPr>
            <a:r>
              <a:rPr lang="en-US" dirty="0" smtClean="0">
                <a:solidFill>
                  <a:srgbClr val="FF0000"/>
                </a:solidFill>
                <a:cs typeface="Times New Roman" pitchFamily="18" charset="0"/>
                <a:sym typeface="Wingdings" pitchFamily="2" charset="2"/>
              </a:rPr>
              <a:t> Equivalent to </a:t>
            </a:r>
            <a:r>
              <a:rPr lang="en-US" dirty="0" smtClean="0">
                <a:solidFill>
                  <a:srgbClr val="FF0000"/>
                </a:solidFill>
                <a:cs typeface="Times New Roman" pitchFamily="18" charset="0"/>
              </a:rPr>
              <a:t>inferring distances in the latent space</a:t>
            </a:r>
            <a:endParaRPr lang="en-US" dirty="0">
              <a:solidFill>
                <a:srgbClr val="FF0000"/>
              </a:solidFill>
              <a:cs typeface="Times New Roman" pitchFamily="18" charset="0"/>
            </a:endParaRPr>
          </a:p>
        </p:txBody>
      </p:sp>
      <p:sp>
        <p:nvSpPr>
          <p:cNvPr id="50" name="Title 3"/>
          <p:cNvSpPr txBox="1">
            <a:spLocks/>
          </p:cNvSpPr>
          <p:nvPr/>
        </p:nvSpPr>
        <p:spPr bwMode="auto">
          <a:xfrm>
            <a:off x="457200" y="279864"/>
            <a:ext cx="8458200" cy="8631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smtClean="0">
                <a:ln>
                  <a:noFill/>
                </a:ln>
                <a:solidFill>
                  <a:schemeClr val="tx2"/>
                </a:solidFill>
                <a:effectLst/>
                <a:uLnTx/>
                <a:uFillTx/>
                <a:latin typeface="+mj-lt"/>
                <a:ea typeface="+mj-ea"/>
                <a:cs typeface="+mj-cs"/>
              </a:rPr>
              <a:t>Link Prediction – Generative Model</a:t>
            </a:r>
            <a:endParaRPr kumimoji="0" lang="en-US" sz="4000" b="0" i="0" u="none" strike="noStrike" kern="0" cap="none" spc="0" normalizeH="0" baseline="0" noProof="0" dirty="0">
              <a:ln>
                <a:noFill/>
              </a:ln>
              <a:solidFill>
                <a:schemeClr val="tx2"/>
              </a:solidFill>
              <a:effectLst/>
              <a:uLnTx/>
              <a:uFillTx/>
              <a:latin typeface="+mj-lt"/>
              <a:ea typeface="+mj-ea"/>
              <a:cs typeface="+mj-cs"/>
            </a:endParaRPr>
          </a:p>
        </p:txBody>
      </p:sp>
      <p:sp>
        <p:nvSpPr>
          <p:cNvPr id="64" name="TextBox 63"/>
          <p:cNvSpPr txBox="1"/>
          <p:nvPr/>
        </p:nvSpPr>
        <p:spPr>
          <a:xfrm>
            <a:off x="609600" y="3698719"/>
            <a:ext cx="1644282" cy="430887"/>
          </a:xfrm>
          <a:prstGeom prst="rect">
            <a:avLst/>
          </a:prstGeom>
          <a:noFill/>
        </p:spPr>
        <p:txBody>
          <a:bodyPr wrap="square" rtlCol="0">
            <a:spAutoFit/>
          </a:bodyPr>
          <a:lstStyle/>
          <a:p>
            <a:r>
              <a:rPr lang="en-US" sz="2200" u="sng" dirty="0" smtClean="0"/>
              <a:t>Model:</a:t>
            </a:r>
            <a:endParaRPr lang="en-US" sz="2200" u="sng" dirty="0"/>
          </a:p>
        </p:txBody>
      </p:sp>
      <p:sp>
        <p:nvSpPr>
          <p:cNvPr id="65" name="TextBox 64"/>
          <p:cNvSpPr txBox="1"/>
          <p:nvPr/>
        </p:nvSpPr>
        <p:spPr>
          <a:xfrm>
            <a:off x="893852" y="4058482"/>
            <a:ext cx="7941923" cy="1323439"/>
          </a:xfrm>
          <a:prstGeom prst="rect">
            <a:avLst/>
          </a:prstGeom>
          <a:noFill/>
        </p:spPr>
        <p:txBody>
          <a:bodyPr wrap="square" rtlCol="0">
            <a:spAutoFit/>
          </a:bodyPr>
          <a:lstStyle/>
          <a:p>
            <a:pPr marL="457200" indent="-457200" algn="l">
              <a:buFont typeface="+mj-lt"/>
              <a:buAutoNum type="arabicPeriod"/>
            </a:pPr>
            <a:r>
              <a:rPr lang="en-US" sz="2000" dirty="0" smtClean="0"/>
              <a:t>Nodes are uniformly distributed points in a latent space</a:t>
            </a:r>
          </a:p>
          <a:p>
            <a:pPr marL="457200" indent="-457200" algn="l">
              <a:buFont typeface="+mj-lt"/>
              <a:buAutoNum type="arabicPeriod"/>
            </a:pPr>
            <a:r>
              <a:rPr lang="en-US" sz="2000" dirty="0" smtClean="0"/>
              <a:t>This space has a distance metric</a:t>
            </a:r>
          </a:p>
          <a:p>
            <a:pPr marL="457200" indent="-457200">
              <a:buFont typeface="+mj-lt"/>
              <a:buAutoNum type="arabicPeriod"/>
            </a:pPr>
            <a:r>
              <a:rPr lang="en-US" sz="2000" dirty="0" smtClean="0"/>
              <a:t>Points close to each other are likely to be connected in the graph</a:t>
            </a:r>
          </a:p>
        </p:txBody>
      </p:sp>
    </p:spTree>
    <p:custDataLst>
      <p:tags r:id="rId1"/>
    </p:custDataLst>
  </p:cSld>
  <p:clrMapOvr>
    <a:masterClrMapping/>
  </p:clrMapOvr>
  <p:transition advTm="18944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00"/>
            <a:ext cx="8382000" cy="922403"/>
          </a:xfrm>
        </p:spPr>
        <p:txBody>
          <a:bodyPr/>
          <a:lstStyle/>
          <a:p>
            <a:pPr algn="l"/>
            <a:r>
              <a:rPr lang="en-US" dirty="0" smtClean="0"/>
              <a:t>Previous Empirical Studies</a:t>
            </a:r>
            <a:r>
              <a:rPr lang="en-US" baseline="30000" dirty="0" smtClean="0"/>
              <a:t>*</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cxnSp>
        <p:nvCxnSpPr>
          <p:cNvPr id="5" name="Straight Connector 4"/>
          <p:cNvCxnSpPr/>
          <p:nvPr/>
        </p:nvCxnSpPr>
        <p:spPr>
          <a:xfrm>
            <a:off x="1066800" y="5410200"/>
            <a:ext cx="7620000"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Rectangle 5"/>
          <p:cNvSpPr/>
          <p:nvPr/>
        </p:nvSpPr>
        <p:spPr>
          <a:xfrm>
            <a:off x="2286000" y="4419600"/>
            <a:ext cx="533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7600" y="2971800"/>
            <a:ext cx="5334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95400" y="5257800"/>
            <a:ext cx="5334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2438400"/>
            <a:ext cx="533400" cy="297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781800" y="1981200"/>
            <a:ext cx="533400"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38200" y="5410200"/>
            <a:ext cx="1295400" cy="400110"/>
          </a:xfrm>
          <a:prstGeom prst="rect">
            <a:avLst/>
          </a:prstGeom>
          <a:noFill/>
        </p:spPr>
        <p:txBody>
          <a:bodyPr wrap="square" rtlCol="0">
            <a:spAutoFit/>
          </a:bodyPr>
          <a:lstStyle/>
          <a:p>
            <a:r>
              <a:rPr lang="en-US" sz="2000" dirty="0" smtClean="0"/>
              <a:t>Random</a:t>
            </a:r>
            <a:endParaRPr lang="en-US" sz="2000" dirty="0"/>
          </a:p>
        </p:txBody>
      </p:sp>
      <p:sp>
        <p:nvSpPr>
          <p:cNvPr id="13" name="TextBox 12"/>
          <p:cNvSpPr txBox="1"/>
          <p:nvPr/>
        </p:nvSpPr>
        <p:spPr>
          <a:xfrm>
            <a:off x="1905001" y="5410200"/>
            <a:ext cx="1295400" cy="707886"/>
          </a:xfrm>
          <a:prstGeom prst="rect">
            <a:avLst/>
          </a:prstGeom>
          <a:noFill/>
        </p:spPr>
        <p:txBody>
          <a:bodyPr wrap="square" rtlCol="0">
            <a:spAutoFit/>
          </a:bodyPr>
          <a:lstStyle/>
          <a:p>
            <a:pPr algn="ctr"/>
            <a:r>
              <a:rPr lang="en-US" sz="2000" dirty="0" smtClean="0"/>
              <a:t>Shortest Path</a:t>
            </a:r>
            <a:endParaRPr lang="en-US" sz="2000" dirty="0"/>
          </a:p>
        </p:txBody>
      </p:sp>
      <p:sp>
        <p:nvSpPr>
          <p:cNvPr id="14" name="TextBox 13"/>
          <p:cNvSpPr txBox="1"/>
          <p:nvPr/>
        </p:nvSpPr>
        <p:spPr>
          <a:xfrm>
            <a:off x="3048000" y="5410200"/>
            <a:ext cx="1676400" cy="707886"/>
          </a:xfrm>
          <a:prstGeom prst="rect">
            <a:avLst/>
          </a:prstGeom>
          <a:noFill/>
        </p:spPr>
        <p:txBody>
          <a:bodyPr wrap="square" rtlCol="0">
            <a:spAutoFit/>
          </a:bodyPr>
          <a:lstStyle/>
          <a:p>
            <a:pPr algn="ctr"/>
            <a:r>
              <a:rPr lang="en-US" sz="2000" dirty="0" smtClean="0"/>
              <a:t>Common Neighbors</a:t>
            </a:r>
            <a:endParaRPr lang="en-US" sz="2000" dirty="0"/>
          </a:p>
        </p:txBody>
      </p:sp>
      <p:sp>
        <p:nvSpPr>
          <p:cNvPr id="15" name="TextBox 14"/>
          <p:cNvSpPr txBox="1"/>
          <p:nvPr/>
        </p:nvSpPr>
        <p:spPr>
          <a:xfrm>
            <a:off x="4572000" y="5410200"/>
            <a:ext cx="1828801" cy="400110"/>
          </a:xfrm>
          <a:prstGeom prst="rect">
            <a:avLst/>
          </a:prstGeom>
          <a:noFill/>
        </p:spPr>
        <p:txBody>
          <a:bodyPr wrap="square" rtlCol="0">
            <a:spAutoFit/>
          </a:bodyPr>
          <a:lstStyle/>
          <a:p>
            <a:r>
              <a:rPr lang="en-US" sz="2000" dirty="0" err="1" smtClean="0"/>
              <a:t>Adamic</a:t>
            </a:r>
            <a:r>
              <a:rPr lang="en-US" sz="2000" dirty="0" smtClean="0"/>
              <a:t>/Adar</a:t>
            </a:r>
            <a:endParaRPr lang="en-US" sz="2000" dirty="0"/>
          </a:p>
        </p:txBody>
      </p:sp>
      <p:sp>
        <p:nvSpPr>
          <p:cNvPr id="16" name="TextBox 15"/>
          <p:cNvSpPr txBox="1"/>
          <p:nvPr/>
        </p:nvSpPr>
        <p:spPr>
          <a:xfrm>
            <a:off x="6324600" y="5410200"/>
            <a:ext cx="1828802" cy="707886"/>
          </a:xfrm>
          <a:prstGeom prst="rect">
            <a:avLst/>
          </a:prstGeom>
          <a:noFill/>
        </p:spPr>
        <p:txBody>
          <a:bodyPr wrap="square" rtlCol="0">
            <a:spAutoFit/>
          </a:bodyPr>
          <a:lstStyle/>
          <a:p>
            <a:r>
              <a:rPr lang="en-US" sz="2000" dirty="0" smtClean="0"/>
              <a:t>Ensemble of short paths</a:t>
            </a:r>
            <a:endParaRPr lang="en-US" sz="2000" dirty="0"/>
          </a:p>
        </p:txBody>
      </p:sp>
      <p:cxnSp>
        <p:nvCxnSpPr>
          <p:cNvPr id="18" name="Straight Arrow Connector 17"/>
          <p:cNvCxnSpPr/>
          <p:nvPr/>
        </p:nvCxnSpPr>
        <p:spPr>
          <a:xfrm rot="5400000" flipH="1" flipV="1">
            <a:off x="-685006" y="3656806"/>
            <a:ext cx="35052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9" name="TextBox 18"/>
          <p:cNvSpPr txBox="1"/>
          <p:nvPr/>
        </p:nvSpPr>
        <p:spPr>
          <a:xfrm rot="16200000">
            <a:off x="-1334183" y="3102919"/>
            <a:ext cx="4076702" cy="461665"/>
          </a:xfrm>
          <a:prstGeom prst="rect">
            <a:avLst/>
          </a:prstGeom>
          <a:noFill/>
        </p:spPr>
        <p:txBody>
          <a:bodyPr wrap="square" rtlCol="0">
            <a:spAutoFit/>
          </a:bodyPr>
          <a:lstStyle/>
          <a:p>
            <a:r>
              <a:rPr lang="en-US" sz="2400" dirty="0" smtClean="0"/>
              <a:t>Link prediction accuracy*</a:t>
            </a:r>
            <a:endParaRPr lang="en-US" sz="2400" dirty="0"/>
          </a:p>
        </p:txBody>
      </p:sp>
      <p:sp>
        <p:nvSpPr>
          <p:cNvPr id="23" name="TextBox 22"/>
          <p:cNvSpPr txBox="1"/>
          <p:nvPr/>
        </p:nvSpPr>
        <p:spPr>
          <a:xfrm>
            <a:off x="381000" y="6153090"/>
            <a:ext cx="8534400" cy="400110"/>
          </a:xfrm>
          <a:prstGeom prst="rect">
            <a:avLst/>
          </a:prstGeom>
          <a:noFill/>
        </p:spPr>
        <p:txBody>
          <a:bodyPr wrap="square" rtlCol="0">
            <a:spAutoFit/>
          </a:bodyPr>
          <a:lstStyle/>
          <a:p>
            <a:r>
              <a:rPr lang="en-US" sz="2000" b="1" dirty="0" smtClean="0">
                <a:solidFill>
                  <a:schemeClr val="tx1">
                    <a:lumMod val="85000"/>
                  </a:schemeClr>
                </a:solidFill>
              </a:rPr>
              <a:t>*</a:t>
            </a:r>
            <a:r>
              <a:rPr lang="en-US" sz="2000" b="1" dirty="0" err="1" smtClean="0">
                <a:solidFill>
                  <a:schemeClr val="tx1">
                    <a:lumMod val="85000"/>
                  </a:schemeClr>
                </a:solidFill>
              </a:rPr>
              <a:t>Liben-Nowell</a:t>
            </a:r>
            <a:r>
              <a:rPr lang="en-US" sz="2000" b="1" dirty="0" smtClean="0">
                <a:solidFill>
                  <a:schemeClr val="tx1">
                    <a:lumMod val="85000"/>
                  </a:schemeClr>
                </a:solidFill>
              </a:rPr>
              <a:t> &amp; Kleinberg, 2003; Brand, 2005;  Sarkar &amp; Moore, 2007</a:t>
            </a:r>
            <a:endParaRPr lang="en-US" sz="2000" b="1" dirty="0">
              <a:solidFill>
                <a:schemeClr val="tx1">
                  <a:lumMod val="85000"/>
                </a:schemeClr>
              </a:solidFill>
            </a:endParaRPr>
          </a:p>
        </p:txBody>
      </p:sp>
      <p:sp>
        <p:nvSpPr>
          <p:cNvPr id="26" name="TextBox 25"/>
          <p:cNvSpPr txBox="1"/>
          <p:nvPr/>
        </p:nvSpPr>
        <p:spPr>
          <a:xfrm>
            <a:off x="6050844" y="1273314"/>
            <a:ext cx="2178756" cy="707886"/>
          </a:xfrm>
          <a:prstGeom prst="rect">
            <a:avLst/>
          </a:prstGeom>
          <a:noFill/>
        </p:spPr>
        <p:txBody>
          <a:bodyPr wrap="square" rtlCol="0">
            <a:spAutoFit/>
          </a:bodyPr>
          <a:lstStyle/>
          <a:p>
            <a:r>
              <a:rPr lang="en-US" sz="2000" dirty="0"/>
              <a:t>E</a:t>
            </a:r>
            <a:r>
              <a:rPr lang="en-US" sz="2000" dirty="0" smtClean="0"/>
              <a:t>specially if the graph is sparse</a:t>
            </a:r>
            <a:endParaRPr lang="en-US" sz="2000" dirty="0"/>
          </a:p>
        </p:txBody>
      </p:sp>
      <p:sp>
        <p:nvSpPr>
          <p:cNvPr id="20" name="Slide Number Placeholder 3"/>
          <p:cNvSpPr>
            <a:spLocks noGrp="1"/>
          </p:cNvSpPr>
          <p:nvPr>
            <p:ph type="sldNum" sz="quarter" idx="12"/>
          </p:nvPr>
        </p:nvSpPr>
        <p:spPr>
          <a:xfrm>
            <a:off x="6553200" y="6243638"/>
            <a:ext cx="2133600" cy="457200"/>
          </a:xfrm>
        </p:spPr>
        <p:txBody>
          <a:bodyPr/>
          <a:lstStyle/>
          <a:p>
            <a:pPr>
              <a:defRPr/>
            </a:pPr>
            <a:fld id="{2DEE0258-976C-4407-B205-7B6A67568B47}" type="slidenum">
              <a:rPr lang="en-US" altLang="en-US" smtClean="0"/>
              <a:pPr>
                <a:defRPr/>
              </a:pPr>
              <a:t>9</a:t>
            </a:fld>
            <a:endParaRPr lang="en-US" altLang="en-US" dirty="0"/>
          </a:p>
        </p:txBody>
      </p:sp>
      <p:sp>
        <p:nvSpPr>
          <p:cNvPr id="21" name="Right Arrow 20"/>
          <p:cNvSpPr/>
          <p:nvPr/>
        </p:nvSpPr>
        <p:spPr>
          <a:xfrm rot="2458255">
            <a:off x="4570651" y="2947258"/>
            <a:ext cx="741341" cy="228188"/>
          </a:xfrm>
          <a:prstGeom prst="rightArrow">
            <a:avLst/>
          </a:prstGeom>
          <a:solidFill>
            <a:srgbClr val="3333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ight Arrow 21"/>
          <p:cNvSpPr/>
          <p:nvPr/>
        </p:nvSpPr>
        <p:spPr>
          <a:xfrm rot="8731580">
            <a:off x="4102161" y="2930325"/>
            <a:ext cx="741341" cy="228188"/>
          </a:xfrm>
          <a:prstGeom prst="rightArrow">
            <a:avLst/>
          </a:prstGeom>
          <a:solidFill>
            <a:srgbClr val="3333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ustDataLst>
      <p:tags r:id="rId1"/>
    </p:custDataLst>
  </p:cSld>
  <p:clrMapOvr>
    <a:masterClrMapping/>
  </p:clrMapOvr>
  <p:transition advTm="7174"/>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0.8"/>
</p:tagLst>
</file>

<file path=ppt/tags/tag10.xml><?xml version="1.0" encoding="utf-8"?>
<p:tagLst xmlns:a="http://schemas.openxmlformats.org/drawingml/2006/main" xmlns:r="http://schemas.openxmlformats.org/officeDocument/2006/relationships" xmlns:p="http://schemas.openxmlformats.org/presentationml/2006/main">
  <p:tag name="TIMING" val="|19.2|28.8|27.4"/>
</p:tagLst>
</file>

<file path=ppt/tags/tag11.xml><?xml version="1.0" encoding="utf-8"?>
<p:tagLst xmlns:a="http://schemas.openxmlformats.org/drawingml/2006/main" xmlns:r="http://schemas.openxmlformats.org/officeDocument/2006/relationships" xmlns:p="http://schemas.openxmlformats.org/presentationml/2006/main">
  <p:tag name="TIMING" val="|26.2|13.9|20.8|6.5|24"/>
</p:tagLst>
</file>

<file path=ppt/tags/tag12.xml><?xml version="1.0" encoding="utf-8"?>
<p:tagLst xmlns:a="http://schemas.openxmlformats.org/drawingml/2006/main" xmlns:r="http://schemas.openxmlformats.org/officeDocument/2006/relationships" xmlns:p="http://schemas.openxmlformats.org/presentationml/2006/main">
  <p:tag name="TIMING" val="|52.9|10.8"/>
</p:tagLst>
</file>

<file path=ppt/tags/tag13.xml><?xml version="1.0" encoding="utf-8"?>
<p:tagLst xmlns:a="http://schemas.openxmlformats.org/drawingml/2006/main" xmlns:r="http://schemas.openxmlformats.org/officeDocument/2006/relationships" xmlns:p="http://schemas.openxmlformats.org/presentationml/2006/main">
  <p:tag name="TIMING" val="|10.4|17.8|24.5|13.3|10.6"/>
</p:tagLst>
</file>

<file path=ppt/tags/tag14.xml><?xml version="1.0" encoding="utf-8"?>
<p:tagLst xmlns:a="http://schemas.openxmlformats.org/drawingml/2006/main" xmlns:r="http://schemas.openxmlformats.org/officeDocument/2006/relationships" xmlns:p="http://schemas.openxmlformats.org/presentationml/2006/main">
  <p:tag name="TIMING" val="|138.1"/>
</p:tagLst>
</file>

<file path=ppt/tags/tag15.xml><?xml version="1.0" encoding="utf-8"?>
<p:tagLst xmlns:a="http://schemas.openxmlformats.org/drawingml/2006/main" xmlns:r="http://schemas.openxmlformats.org/officeDocument/2006/relationships" xmlns:p="http://schemas.openxmlformats.org/presentationml/2006/main">
  <p:tag name="TIMING" val="|0.7|0.4"/>
</p:tagLst>
</file>

<file path=ppt/tags/tag16.xml><?xml version="1.0" encoding="utf-8"?>
<p:tagLst xmlns:a="http://schemas.openxmlformats.org/drawingml/2006/main" xmlns:r="http://schemas.openxmlformats.org/officeDocument/2006/relationships" xmlns:p="http://schemas.openxmlformats.org/presentationml/2006/main">
  <p:tag name="TIMING" val="|0.5|0.4"/>
</p:tagLst>
</file>

<file path=ppt/tags/tag17.xml><?xml version="1.0" encoding="utf-8"?>
<p:tagLst xmlns:a="http://schemas.openxmlformats.org/drawingml/2006/main" xmlns:r="http://schemas.openxmlformats.org/officeDocument/2006/relationships" xmlns:p="http://schemas.openxmlformats.org/presentationml/2006/main">
  <p:tag name="TIMING" val="|3.4|3.5|4.1|8.1"/>
</p:tagLst>
</file>

<file path=ppt/tags/tag18.xml><?xml version="1.0" encoding="utf-8"?>
<p:tagLst xmlns:a="http://schemas.openxmlformats.org/drawingml/2006/main" xmlns:r="http://schemas.openxmlformats.org/officeDocument/2006/relationships" xmlns:p="http://schemas.openxmlformats.org/presentationml/2006/main">
  <p:tag name="TIMING" val="|1.8|0.2|0.3|0.3"/>
</p:tagLst>
</file>

<file path=ppt/tags/tag2.xml><?xml version="1.0" encoding="utf-8"?>
<p:tagLst xmlns:a="http://schemas.openxmlformats.org/drawingml/2006/main" xmlns:r="http://schemas.openxmlformats.org/officeDocument/2006/relationships" xmlns:p="http://schemas.openxmlformats.org/presentationml/2006/main">
  <p:tag name="TIMING" val="|66.5|9.9|28.6|24.5"/>
</p:tagLst>
</file>

<file path=ppt/tags/tag3.xml><?xml version="1.0" encoding="utf-8"?>
<p:tagLst xmlns:a="http://schemas.openxmlformats.org/drawingml/2006/main" xmlns:r="http://schemas.openxmlformats.org/officeDocument/2006/relationships" xmlns:p="http://schemas.openxmlformats.org/presentationml/2006/main">
  <p:tag name="TIMING" val="|8.1|15.2"/>
</p:tagLst>
</file>

<file path=ppt/tags/tag4.xml><?xml version="1.0" encoding="utf-8"?>
<p:tagLst xmlns:a="http://schemas.openxmlformats.org/drawingml/2006/main" xmlns:r="http://schemas.openxmlformats.org/officeDocument/2006/relationships" xmlns:p="http://schemas.openxmlformats.org/presentationml/2006/main">
  <p:tag name="TIMING" val="|77.2"/>
</p:tagLst>
</file>

<file path=ppt/tags/tag5.xml><?xml version="1.0" encoding="utf-8"?>
<p:tagLst xmlns:a="http://schemas.openxmlformats.org/drawingml/2006/main" xmlns:r="http://schemas.openxmlformats.org/officeDocument/2006/relationships" xmlns:p="http://schemas.openxmlformats.org/presentationml/2006/main">
  <p:tag name="TIMING" val="|64.6|1.2"/>
</p:tagLst>
</file>

<file path=ppt/tags/tag6.xml><?xml version="1.0" encoding="utf-8"?>
<p:tagLst xmlns:a="http://schemas.openxmlformats.org/drawingml/2006/main" xmlns:r="http://schemas.openxmlformats.org/officeDocument/2006/relationships" xmlns:p="http://schemas.openxmlformats.org/presentationml/2006/main">
  <p:tag name="TIMING" val="|13.6|41.1"/>
</p:tagLst>
</file>

<file path=ppt/tags/tag7.xml><?xml version="1.0" encoding="utf-8"?>
<p:tagLst xmlns:a="http://schemas.openxmlformats.org/drawingml/2006/main" xmlns:r="http://schemas.openxmlformats.org/officeDocument/2006/relationships" xmlns:p="http://schemas.openxmlformats.org/presentationml/2006/main">
  <p:tag name="TIMING" val="|138.1"/>
</p:tagLst>
</file>

<file path=ppt/tags/tag8.xml><?xml version="1.0" encoding="utf-8"?>
<p:tagLst xmlns:a="http://schemas.openxmlformats.org/drawingml/2006/main" xmlns:r="http://schemas.openxmlformats.org/officeDocument/2006/relationships" xmlns:p="http://schemas.openxmlformats.org/presentationml/2006/main">
  <p:tag name="TIMING" val="|20.6|21.8|10.4"/>
</p:tagLst>
</file>

<file path=ppt/tags/tag9.xml><?xml version="1.0" encoding="utf-8"?>
<p:tagLst xmlns:a="http://schemas.openxmlformats.org/drawingml/2006/main" xmlns:r="http://schemas.openxmlformats.org/officeDocument/2006/relationships" xmlns:p="http://schemas.openxmlformats.org/presentationml/2006/main">
  <p:tag name="TIMING" val="|19.8|0.5|45.7|10.9"/>
</p:tagLst>
</file>

<file path=ppt/theme/theme1.xml><?xml version="1.0" encoding="utf-8"?>
<a:theme xmlns:a="http://schemas.openxmlformats.org/drawingml/2006/main" name="kdd07-estimating">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0800" cap="flat" cmpd="sng" algn="ctr">
          <a:solidFill>
            <a:srgbClr val="FF0000"/>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kdd07-estimating</Template>
  <TotalTime>13426</TotalTime>
  <Words>1688</Words>
  <Application>Microsoft Office PowerPoint</Application>
  <PresentationFormat>On-screen Show (4:3)</PresentationFormat>
  <Paragraphs>283</Paragraphs>
  <Slides>23</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kdd07-estimating</vt:lpstr>
      <vt:lpstr>Equation</vt:lpstr>
      <vt:lpstr>A Theoretical Justification of Link Prediction Heuristics</vt:lpstr>
      <vt:lpstr>Link Prediction</vt:lpstr>
      <vt:lpstr>Link Prediction</vt:lpstr>
      <vt:lpstr>Link Prediction Heuristics</vt:lpstr>
      <vt:lpstr>Link Prediction Heuristics</vt:lpstr>
      <vt:lpstr>Previous Empirical Studies*</vt:lpstr>
      <vt:lpstr>Link Prediction – Generative Model</vt:lpstr>
      <vt:lpstr>PowerPoint Presentation</vt:lpstr>
      <vt:lpstr>Previous Empirical Studies*</vt:lpstr>
      <vt:lpstr>Common Neighbors</vt:lpstr>
      <vt:lpstr>Common Neighbors</vt:lpstr>
      <vt:lpstr>Common Neighbors</vt:lpstr>
      <vt:lpstr>Common Neighbors: Distinct  Radii</vt:lpstr>
      <vt:lpstr>Type 2 common neighbors</vt:lpstr>
      <vt:lpstr>Common Neighbors: Distinct  Radii</vt:lpstr>
      <vt:lpstr>Type 2 common neighbors</vt:lpstr>
      <vt:lpstr>Previous Empirical Studies*</vt:lpstr>
      <vt:lpstr>l hop Paths</vt:lpstr>
      <vt:lpstr>l hop Paths</vt:lpstr>
      <vt:lpstr>ℓ-hop Paths</vt:lpstr>
      <vt:lpstr>Summary</vt:lpstr>
      <vt:lpstr>Summary</vt:lpstr>
      <vt:lpstr>Sweep Estimators</vt:lpstr>
    </vt:vector>
  </TitlesOfParts>
  <Company>Yahoo!,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in Computational Advertising</dc:title>
  <dc:creator>Deepayan Chakrabarti</dc:creator>
  <cp:lastModifiedBy>Deepayan Chakrabarti</cp:lastModifiedBy>
  <cp:revision>370</cp:revision>
  <dcterms:created xsi:type="dcterms:W3CDTF">2012-03-24T05:51:49Z</dcterms:created>
  <dcterms:modified xsi:type="dcterms:W3CDTF">2012-04-15T17:25:43Z</dcterms:modified>
</cp:coreProperties>
</file>